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E52020"/>
    <a:srgbClr val="002060"/>
    <a:srgbClr val="FFCC00"/>
    <a:srgbClr val="9B0D2B"/>
    <a:srgbClr val="2E3C38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4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767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45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71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585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388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434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459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760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18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8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81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580C6-2A11-441C-9698-905C0433BBB1}" type="datetimeFigureOut">
              <a:rPr lang="da-DK" smtClean="0"/>
              <a:t>30-08-2024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B8E4-A942-4216-857C-AFF9329DC8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265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/>
          <p:cNvSpPr txBox="1"/>
          <p:nvPr/>
        </p:nvSpPr>
        <p:spPr>
          <a:xfrm>
            <a:off x="4051569" y="353899"/>
            <a:ext cx="4061604" cy="430887"/>
          </a:xfrm>
          <a:prstGeom prst="rect">
            <a:avLst/>
          </a:prstGeom>
          <a:solidFill>
            <a:srgbClr val="2E3C38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Ministers</a:t>
            </a:r>
          </a:p>
          <a:p>
            <a:pPr algn="ctr"/>
            <a:r>
              <a:rPr lang="da-DK" sz="1050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Lars Løkke Rasmussen &amp; Marie Bjerre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4051569" y="890071"/>
            <a:ext cx="4061604" cy="430887"/>
          </a:xfrm>
          <a:prstGeom prst="rect">
            <a:avLst/>
          </a:prstGeom>
          <a:solidFill>
            <a:srgbClr val="2E3C3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Permanent Secretary of State for Foreign Affairs </a:t>
            </a:r>
          </a:p>
          <a:p>
            <a:pPr algn="ctr"/>
            <a:r>
              <a:rPr lang="da-DK" sz="1050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Jeppe Tranholm-Mikkelsen</a:t>
            </a:r>
          </a:p>
        </p:txBody>
      </p:sp>
      <p:grpSp>
        <p:nvGrpSpPr>
          <p:cNvPr id="38" name="Gruppe 37"/>
          <p:cNvGrpSpPr/>
          <p:nvPr/>
        </p:nvGrpSpPr>
        <p:grpSpPr>
          <a:xfrm>
            <a:off x="72602" y="1449027"/>
            <a:ext cx="1949187" cy="5328019"/>
            <a:chOff x="86231" y="1380025"/>
            <a:chExt cx="1949187" cy="6506170"/>
          </a:xfrm>
        </p:grpSpPr>
        <p:sp>
          <p:nvSpPr>
            <p:cNvPr id="30" name="Tekstfelt 29"/>
            <p:cNvSpPr txBox="1"/>
            <p:nvPr/>
          </p:nvSpPr>
          <p:spPr>
            <a:xfrm>
              <a:off x="86233" y="1380048"/>
              <a:ext cx="1949185" cy="6506147"/>
            </a:xfrm>
            <a:prstGeom prst="rect">
              <a:avLst/>
            </a:prstGeom>
            <a:noFill/>
            <a:ln w="38100">
              <a:solidFill>
                <a:srgbClr val="E52020"/>
              </a:solidFill>
            </a:ln>
          </p:spPr>
          <p:txBody>
            <a:bodyPr wrap="square" rtlCol="0" anchor="t">
              <a:spAutoFit/>
            </a:bodyPr>
            <a:lstStyle/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AFRPOL | </a:t>
              </a:r>
              <a:r>
                <a:rPr lang="en-US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Africa, Development Policy, and Financing</a:t>
              </a:r>
              <a:b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Ketil Karlsen</a:t>
              </a:r>
            </a:p>
            <a:p>
              <a:pPr lvl="0"/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HUMCIV | </a:t>
              </a: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Humanitarian Action, Civil Society, and Engagement</a:t>
              </a:r>
              <a:b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Birgitte Nygaard Markussen</a:t>
              </a: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KLIMA | Green </a:t>
              </a: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Diplomacy</a:t>
              </a:r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</a:t>
              </a:r>
              <a:b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and </a:t>
              </a: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Climate</a:t>
              </a:r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Karin Poulsen &amp; </a:t>
              </a:r>
              <a:b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Anne Hougaard Jensen</a:t>
              </a:r>
            </a:p>
            <a:p>
              <a:pPr lvl="0"/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LÆRING | Evaluation, Learning, and </a:t>
              </a:r>
              <a:r>
                <a:rPr lang="da-DK" sz="800" b="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Quality</a:t>
              </a:r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</a:t>
              </a:r>
            </a:p>
            <a:p>
              <a:pPr lvl="0"/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Tove Degnbol</a:t>
              </a: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MIGSTAB | Migration, Peace, </a:t>
              </a:r>
              <a:b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and </a:t>
              </a: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Stabilisation</a:t>
              </a:r>
              <a:b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Nicolaj A. </a:t>
              </a:r>
              <a:r>
                <a:rPr lang="da-DK" sz="800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Hejberg</a:t>
              </a:r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Petersen</a:t>
              </a: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MULTI | Multilateral </a:t>
              </a:r>
              <a:b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Cooperation</a:t>
              </a:r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and Policy</a:t>
              </a:r>
              <a:b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Marie-Louise Koch Wegter</a:t>
              </a:r>
            </a:p>
            <a:p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MYNSEK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Secretariat for </a:t>
              </a:r>
              <a:b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Strategic Sector </a:t>
              </a:r>
              <a:b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Cooperation</a:t>
              </a:r>
              <a:b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Anette Aarestrup </a:t>
              </a:r>
            </a:p>
            <a:p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TILSKUD | </a:t>
              </a:r>
              <a:r>
                <a:rPr lang="en-US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Financial Management, Oversight, and Support in relation to Grants</a:t>
              </a:r>
              <a:b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Birgit la Cour Madsen</a:t>
              </a:r>
            </a:p>
            <a:p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24" name="Tekstfelt 23"/>
            <p:cNvSpPr txBox="1"/>
            <p:nvPr/>
          </p:nvSpPr>
          <p:spPr>
            <a:xfrm>
              <a:off x="86231" y="1380025"/>
              <a:ext cx="1949185" cy="1099015"/>
            </a:xfrm>
            <a:prstGeom prst="rect">
              <a:avLst/>
            </a:prstGeom>
            <a:solidFill>
              <a:srgbClr val="E52020"/>
            </a:solidFill>
            <a:ln w="38100">
              <a:solidFill>
                <a:srgbClr val="E52020"/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State Secretary for </a:t>
              </a:r>
            </a:p>
            <a:p>
              <a:pPr algn="ctr"/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Development Policy 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Lotte Machon</a:t>
              </a:r>
            </a:p>
            <a:p>
              <a:pPr algn="ctr"/>
              <a:endParaRPr lang="da-DK" sz="8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algn="ctr"/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Under-Secretary for </a:t>
              </a:r>
            </a:p>
            <a:p>
              <a:pPr algn="ctr"/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Development Policy 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Ole Thonke </a:t>
              </a:r>
            </a:p>
          </p:txBody>
        </p:sp>
      </p:grpSp>
      <p:grpSp>
        <p:nvGrpSpPr>
          <p:cNvPr id="39" name="Gruppe 38"/>
          <p:cNvGrpSpPr/>
          <p:nvPr/>
        </p:nvGrpSpPr>
        <p:grpSpPr>
          <a:xfrm>
            <a:off x="2087497" y="1449025"/>
            <a:ext cx="1949185" cy="5328000"/>
            <a:chOff x="2101126" y="1380024"/>
            <a:chExt cx="1949185" cy="2738546"/>
          </a:xfrm>
        </p:grpSpPr>
        <p:sp>
          <p:nvSpPr>
            <p:cNvPr id="25" name="Tekstfelt 24"/>
            <p:cNvSpPr txBox="1"/>
            <p:nvPr/>
          </p:nvSpPr>
          <p:spPr>
            <a:xfrm>
              <a:off x="2101126" y="1380033"/>
              <a:ext cx="1949185" cy="2738537"/>
            </a:xfrm>
            <a:prstGeom prst="rect">
              <a:avLst/>
            </a:prstGeom>
            <a:noFill/>
            <a:ln w="38100">
              <a:solidFill>
                <a:srgbClr val="9B0D2B"/>
              </a:solidFill>
            </a:ln>
          </p:spPr>
          <p:txBody>
            <a:bodyPr wrap="square" rtlCol="0" anchor="t">
              <a:spAutoFit/>
            </a:bodyPr>
            <a:lstStyle/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ASILAC | </a:t>
              </a:r>
              <a:r>
                <a:rPr lang="en-US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Asia, Oceania, Latin America and the Caribbean</a:t>
              </a: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Thomas Lund-Sørensen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EUNABO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European </a:t>
              </a:r>
              <a:b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Neighbourhood</a:t>
              </a: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Peter Lassen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MENA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The Middle East and Northern Africa </a:t>
              </a: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Louise Auken Wagner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POLDIR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Political Director </a:t>
              </a:r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Eva Marie Barløse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SIKPOL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Security Policy</a:t>
              </a:r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Line Nybo Hall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TECH | </a:t>
              </a:r>
              <a:r>
                <a:rPr lang="da-DK" sz="800" b="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Techplomacy</a:t>
              </a:r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Anne Marie Engtoft Larsen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ØKOSIK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Economic Security</a:t>
              </a: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Michael Lund Jeppesen</a:t>
              </a:r>
            </a:p>
            <a:p>
              <a:endParaRPr lang="da-DK" dirty="0"/>
            </a:p>
            <a:p>
              <a:endParaRPr lang="da-DK" dirty="0"/>
            </a:p>
          </p:txBody>
        </p:sp>
        <p:sp>
          <p:nvSpPr>
            <p:cNvPr id="31" name="Tekstfelt 30"/>
            <p:cNvSpPr txBox="1"/>
            <p:nvPr/>
          </p:nvSpPr>
          <p:spPr>
            <a:xfrm>
              <a:off x="2106940" y="1380024"/>
              <a:ext cx="1938944" cy="462592"/>
            </a:xfrm>
            <a:prstGeom prst="rect">
              <a:avLst/>
            </a:prstGeom>
            <a:solidFill>
              <a:srgbClr val="9B0D2B"/>
            </a:solidFill>
            <a:ln w="38100">
              <a:solidFill>
                <a:srgbClr val="9B0D2B"/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State </a:t>
              </a:r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Secretary for </a:t>
              </a:r>
              <a:b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Foreign Policy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Lisbet Zilmer-Johns </a:t>
              </a:r>
            </a:p>
            <a:p>
              <a:pPr algn="ctr"/>
              <a:endParaRPr lang="da-DK" sz="800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algn="ctr"/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Political Director (Under-Secretary for Foreign Policy)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Eva Marie Barløse</a:t>
              </a:r>
            </a:p>
          </p:txBody>
        </p:sp>
      </p:grpSp>
      <p:grpSp>
        <p:nvGrpSpPr>
          <p:cNvPr id="40" name="Gruppe 39"/>
          <p:cNvGrpSpPr/>
          <p:nvPr/>
        </p:nvGrpSpPr>
        <p:grpSpPr>
          <a:xfrm>
            <a:off x="4102381" y="1449021"/>
            <a:ext cx="1945711" cy="5328017"/>
            <a:chOff x="4116016" y="1380025"/>
            <a:chExt cx="1949185" cy="4138524"/>
          </a:xfrm>
        </p:grpSpPr>
        <p:sp>
          <p:nvSpPr>
            <p:cNvPr id="26" name="Tekstfelt 25"/>
            <p:cNvSpPr txBox="1"/>
            <p:nvPr/>
          </p:nvSpPr>
          <p:spPr>
            <a:xfrm>
              <a:off x="4116016" y="1380038"/>
              <a:ext cx="1949185" cy="4138511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txBody>
            <a:bodyPr wrap="square" rtlCol="0" anchor="t">
              <a:spAutoFit/>
            </a:bodyPr>
            <a:lstStyle/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AKADEMI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MFA Academy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Susanne Hyldelund</a:t>
              </a:r>
              <a:endParaRPr lang="da-DK" sz="800" dirty="0"/>
            </a:p>
            <a:p>
              <a:endParaRPr lang="da-DK" sz="8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BORGER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Assistance and </a:t>
              </a:r>
              <a:b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Contingency Planning</a:t>
              </a:r>
            </a:p>
            <a:p>
              <a:pPr lvl="0"/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Nikolaj Harris</a:t>
              </a:r>
            </a:p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HR | HR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Kira Smith Sindbjerg &amp;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Odd Sinding </a:t>
              </a:r>
            </a:p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IT | IT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Eva Leisner</a:t>
              </a: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KONTROL | </a:t>
              </a: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Internal Control </a:t>
              </a:r>
              <a:b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and Oversight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Jes Brogaard Nielsen</a:t>
              </a:r>
            </a:p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PRO | </a:t>
              </a: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Protocol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Nathalia </a:t>
              </a:r>
              <a:r>
                <a:rPr lang="da-DK" sz="800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Feinberg</a:t>
              </a:r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SIKBYG | </a:t>
              </a: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Security and Real Estate</a:t>
              </a:r>
              <a:b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Majbrit Holm Jakobsen &amp;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Vibeke Rovsing Lauritzen</a:t>
              </a: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VISUM | Visa, Passports, and Legalisation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Catherine Hall Uttenthal</a:t>
              </a: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ØKO | </a:t>
              </a: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Finance</a:t>
              </a:r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Jonathan Benjamin Knudsen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[pr. 16/9]</a:t>
              </a:r>
              <a:endParaRPr lang="da-DK" sz="800" dirty="0"/>
            </a:p>
          </p:txBody>
        </p:sp>
        <p:sp>
          <p:nvSpPr>
            <p:cNvPr id="32" name="Tekstfelt 31"/>
            <p:cNvSpPr txBox="1"/>
            <p:nvPr/>
          </p:nvSpPr>
          <p:spPr>
            <a:xfrm>
              <a:off x="4117284" y="1380025"/>
              <a:ext cx="1946026" cy="6990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State </a:t>
              </a:r>
              <a:r>
                <a:rPr lang="da-DK" sz="800" b="1" dirty="0" err="1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Secretary</a:t>
              </a:r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for Organisation and </a:t>
              </a:r>
              <a:r>
                <a:rPr lang="da-DK" sz="800" b="1" dirty="0" err="1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Consular</a:t>
              </a:r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Affairs/COO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Steen Hommel</a:t>
              </a:r>
            </a:p>
            <a:p>
              <a:pPr algn="ctr"/>
              <a:endParaRPr lang="da-DK" sz="800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algn="ctr"/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Under-</a:t>
              </a:r>
              <a:r>
                <a:rPr lang="da-DK" sz="800" b="1" dirty="0" err="1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Secretary</a:t>
              </a:r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for Organisation and </a:t>
              </a:r>
              <a:r>
                <a:rPr lang="da-DK" sz="800" b="1" dirty="0" err="1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Consular</a:t>
              </a:r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Affairs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Karina Hedemark</a:t>
              </a:r>
            </a:p>
            <a:p>
              <a:pPr algn="ctr"/>
              <a:endParaRPr lang="da-DK" sz="800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41" name="Gruppe 40"/>
          <p:cNvGrpSpPr/>
          <p:nvPr/>
        </p:nvGrpSpPr>
        <p:grpSpPr>
          <a:xfrm>
            <a:off x="6116331" y="1449025"/>
            <a:ext cx="1947600" cy="5328000"/>
            <a:chOff x="6129960" y="1380040"/>
            <a:chExt cx="1950131" cy="1140108"/>
          </a:xfrm>
        </p:grpSpPr>
        <p:sp>
          <p:nvSpPr>
            <p:cNvPr id="27" name="Tekstfelt 26"/>
            <p:cNvSpPr txBox="1"/>
            <p:nvPr/>
          </p:nvSpPr>
          <p:spPr>
            <a:xfrm>
              <a:off x="6130906" y="1380050"/>
              <a:ext cx="1949185" cy="1140098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txBody>
            <a:bodyPr wrap="square" rtlCol="0" anchor="t">
              <a:spAutoFit/>
            </a:bodyPr>
            <a:lstStyle/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EUKOOR | EU </a:t>
              </a: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Coordination</a:t>
              </a:r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</a:t>
              </a:r>
            </a:p>
            <a:p>
              <a:pPr lvl="0"/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Jonathan Bugge Harder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EULOG | EU </a:t>
              </a: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Presidency</a:t>
              </a:r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</a:t>
              </a:r>
              <a:b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Logistics</a:t>
              </a:r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Thomas Lehmann </a:t>
              </a:r>
            </a:p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EUPOL | European Policy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Jakob Alvi</a:t>
              </a: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HANPOL | Trade Policy 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Niels Heltberg</a:t>
              </a: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NORATL | </a:t>
              </a: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Arctic, Northern America, and Nordic </a:t>
              </a:r>
            </a:p>
            <a:p>
              <a:pPr lvl="0"/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Cooperation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Tobias Elling </a:t>
              </a:r>
              <a:r>
                <a:rPr lang="da-DK" sz="800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Rehfeld</a:t>
              </a:r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dirty="0"/>
            </a:p>
            <a:p>
              <a:endParaRPr lang="da-DK" dirty="0"/>
            </a:p>
          </p:txBody>
        </p:sp>
        <p:sp>
          <p:nvSpPr>
            <p:cNvPr id="33" name="Tekstfelt 32"/>
            <p:cNvSpPr txBox="1"/>
            <p:nvPr/>
          </p:nvSpPr>
          <p:spPr>
            <a:xfrm>
              <a:off x="6129960" y="1380040"/>
              <a:ext cx="1949185" cy="192586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rgbClr val="002060"/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State </a:t>
              </a:r>
              <a:r>
                <a:rPr lang="da-DK" sz="800" b="1" dirty="0" err="1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Secretary</a:t>
              </a:r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for </a:t>
              </a:r>
            </a:p>
            <a:p>
              <a:pPr algn="ctr"/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European Affairs and the Arctic </a:t>
              </a:r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Jonas Bering Liisberg</a:t>
              </a:r>
            </a:p>
          </p:txBody>
        </p:sp>
      </p:grpSp>
      <p:grpSp>
        <p:nvGrpSpPr>
          <p:cNvPr id="42" name="Gruppe 41"/>
          <p:cNvGrpSpPr/>
          <p:nvPr/>
        </p:nvGrpSpPr>
        <p:grpSpPr>
          <a:xfrm>
            <a:off x="8132167" y="1448905"/>
            <a:ext cx="1949185" cy="5328120"/>
            <a:chOff x="8145796" y="1380045"/>
            <a:chExt cx="1949185" cy="93179"/>
          </a:xfrm>
        </p:grpSpPr>
        <p:sp>
          <p:nvSpPr>
            <p:cNvPr id="28" name="Tekstfelt 27"/>
            <p:cNvSpPr txBox="1"/>
            <p:nvPr/>
          </p:nvSpPr>
          <p:spPr>
            <a:xfrm>
              <a:off x="8145796" y="1380049"/>
              <a:ext cx="1949185" cy="93175"/>
            </a:xfrm>
            <a:prstGeom prst="rect">
              <a:avLst/>
            </a:prstGeom>
            <a:noFill/>
            <a:ln w="38100">
              <a:solidFill>
                <a:srgbClr val="FFCC00"/>
              </a:solidFill>
            </a:ln>
          </p:spPr>
          <p:txBody>
            <a:bodyPr wrap="square" rtlCol="0" anchor="t">
              <a:spAutoFit/>
            </a:bodyPr>
            <a:lstStyle/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EXPORT | </a:t>
              </a: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Export, Innovation,</a:t>
              </a:r>
              <a:b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and GPA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David Michael Schjerlund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GEOPOL | </a:t>
              </a:r>
              <a:r>
                <a:rPr lang="en-GB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Geopolitics</a:t>
              </a:r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Jon Thorgaard</a:t>
              </a: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INVEST | Invest in Denmark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Vanessa Vega </a:t>
              </a:r>
              <a:r>
                <a:rPr lang="da-DK" sz="800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Saenz</a:t>
              </a:r>
              <a:endParaRPr lang="da-DK" sz="800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ØKODIP | </a:t>
              </a: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Economic</a:t>
              </a:r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</a:t>
              </a:r>
              <a:r>
                <a:rPr lang="da-DK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Diplomacy</a:t>
              </a:r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Karen Eva Lind Abrahamsen</a:t>
              </a:r>
            </a:p>
          </p:txBody>
        </p:sp>
        <p:sp>
          <p:nvSpPr>
            <p:cNvPr id="34" name="Tekstfelt 33"/>
            <p:cNvSpPr txBox="1"/>
            <p:nvPr/>
          </p:nvSpPr>
          <p:spPr>
            <a:xfrm>
              <a:off x="8145796" y="1380045"/>
              <a:ext cx="1949185" cy="15739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CC00"/>
              </a:soli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State </a:t>
              </a:r>
              <a:r>
                <a:rPr lang="da-DK" sz="800" b="1" dirty="0" err="1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Secretary</a:t>
              </a:r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for </a:t>
              </a:r>
              <a:b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Trade and Investments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Lina Gandløse Hansen</a:t>
              </a:r>
              <a:endParaRPr lang="da-DK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pe 42"/>
          <p:cNvGrpSpPr/>
          <p:nvPr/>
        </p:nvGrpSpPr>
        <p:grpSpPr>
          <a:xfrm>
            <a:off x="10159612" y="2053577"/>
            <a:ext cx="1947529" cy="1908000"/>
            <a:chOff x="10160684" y="1380954"/>
            <a:chExt cx="1949187" cy="208470"/>
          </a:xfrm>
        </p:grpSpPr>
        <p:sp>
          <p:nvSpPr>
            <p:cNvPr id="29" name="Tekstfelt 28"/>
            <p:cNvSpPr txBox="1"/>
            <p:nvPr/>
          </p:nvSpPr>
          <p:spPr>
            <a:xfrm>
              <a:off x="10160686" y="1380954"/>
              <a:ext cx="1949185" cy="208470"/>
            </a:xfrm>
            <a:prstGeom prst="rect">
              <a:avLst/>
            </a:prstGeom>
            <a:noFill/>
            <a:ln w="38100">
              <a:solidFill>
                <a:srgbClr val="008E40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DKJUR | </a:t>
              </a: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Public and </a:t>
              </a:r>
              <a:r>
                <a:rPr lang="en-US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Administra</a:t>
              </a: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-</a:t>
              </a:r>
              <a:b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US" sz="800" b="1" dirty="0" err="1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tive</a:t>
              </a: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Law and Archive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Louise de Brass</a:t>
              </a:r>
              <a:endParaRPr lang="da-DK" sz="800" dirty="0"/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EUJUR | </a:t>
              </a: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EU Law and </a:t>
              </a:r>
              <a:b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International Litigation </a:t>
              </a:r>
              <a:b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Christel Ann-Sophie Maertens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INTJUR | </a:t>
              </a: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International Law </a:t>
              </a:r>
              <a:b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US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and Human Rights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Rasmus Bøgh Johansen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35" name="Tekstfelt 34"/>
            <p:cNvSpPr txBox="1"/>
            <p:nvPr/>
          </p:nvSpPr>
          <p:spPr>
            <a:xfrm>
              <a:off x="10160684" y="1381859"/>
              <a:ext cx="1947530" cy="31467"/>
            </a:xfrm>
            <a:prstGeom prst="rect">
              <a:avLst/>
            </a:prstGeom>
            <a:solidFill>
              <a:srgbClr val="008E40"/>
            </a:solidFill>
            <a:ln w="38100">
              <a:solidFill>
                <a:srgbClr val="008E4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Under-Secretary for Legal Affairs </a:t>
              </a:r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Vibeke Pasternak Jørgensen</a:t>
              </a:r>
            </a:p>
          </p:txBody>
        </p:sp>
      </p:grpSp>
      <p:grpSp>
        <p:nvGrpSpPr>
          <p:cNvPr id="44" name="Gruppe 43"/>
          <p:cNvGrpSpPr/>
          <p:nvPr/>
        </p:nvGrpSpPr>
        <p:grpSpPr>
          <a:xfrm>
            <a:off x="10159612" y="72935"/>
            <a:ext cx="1947291" cy="1907999"/>
            <a:chOff x="8826909" y="209001"/>
            <a:chExt cx="2875935" cy="997684"/>
          </a:xfrm>
        </p:grpSpPr>
        <p:sp>
          <p:nvSpPr>
            <p:cNvPr id="36" name="Tekstfelt 35"/>
            <p:cNvSpPr txBox="1"/>
            <p:nvPr/>
          </p:nvSpPr>
          <p:spPr>
            <a:xfrm>
              <a:off x="8826909" y="209001"/>
              <a:ext cx="2875935" cy="997684"/>
            </a:xfrm>
            <a:prstGeom prst="rect">
              <a:avLst/>
            </a:prstGeom>
            <a:noFill/>
            <a:ln w="38100">
              <a:solidFill>
                <a:srgbClr val="2E3C38"/>
              </a:solidFill>
            </a:ln>
          </p:spPr>
          <p:txBody>
            <a:bodyPr wrap="square" rtlCol="0">
              <a:spAutoFit/>
            </a:bodyPr>
            <a:lstStyle/>
            <a:p>
              <a:pPr lvl="0"/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endParaRPr lang="da-DK" sz="800" b="1" dirty="0">
                <a:solidFill>
                  <a:prstClr val="black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pPr lvl="0"/>
              <a:r>
                <a:rPr lang="da-DK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MLSEK | </a:t>
              </a:r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Ministers’ and </a:t>
              </a:r>
            </a:p>
            <a:p>
              <a:pPr lvl="0"/>
              <a:r>
                <a:rPr lang="en-GB" sz="800" b="1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Executive Secretariat</a:t>
              </a:r>
            </a:p>
            <a:p>
              <a:pPr lvl="0"/>
              <a:r>
                <a:rPr lang="da-DK" sz="800" dirty="0">
                  <a:solidFill>
                    <a:prstClr val="black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Maria Tarp</a:t>
              </a: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REGSEK | </a:t>
              </a:r>
              <a:r>
                <a:rPr lang="da-DK" sz="800" b="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Secretariat</a:t>
              </a:r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for </a:t>
              </a:r>
              <a:r>
                <a:rPr lang="da-DK" sz="800" b="1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Government</a:t>
              </a:r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Policy</a:t>
              </a:r>
            </a:p>
            <a:p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Ludvig </a:t>
              </a:r>
              <a:r>
                <a:rPr lang="da-DK" sz="800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Wier</a:t>
              </a:r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  <a:p>
              <a:r>
                <a:rPr lang="da-DK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KOM | </a:t>
              </a:r>
              <a:r>
                <a:rPr lang="en-US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Public Diplomacy, </a:t>
              </a:r>
              <a:br>
                <a:rPr lang="en-US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US" sz="80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Press, and Communication </a:t>
              </a:r>
              <a: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Christine Pii Hansen</a:t>
              </a:r>
            </a:p>
            <a:p>
              <a:br>
                <a:rPr lang="da-DK" sz="80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endParaRPr lang="da-DK" sz="8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37" name="Tekstfelt 36"/>
            <p:cNvSpPr txBox="1"/>
            <p:nvPr/>
          </p:nvSpPr>
          <p:spPr>
            <a:xfrm>
              <a:off x="8839361" y="226584"/>
              <a:ext cx="2863483" cy="207067"/>
            </a:xfrm>
            <a:prstGeom prst="rect">
              <a:avLst/>
            </a:prstGeom>
            <a:solidFill>
              <a:srgbClr val="2E3C38"/>
            </a:solidFill>
            <a:ln w="38100">
              <a:solidFill>
                <a:srgbClr val="2E3C38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Under-Secretary for </a:t>
              </a:r>
              <a:b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en-GB" sz="800" b="1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Executive Affairs</a:t>
              </a:r>
            </a:p>
            <a:p>
              <a:pPr algn="ctr"/>
              <a:r>
                <a:rPr lang="da-DK" sz="800" dirty="0">
                  <a:solidFill>
                    <a:schemeClr val="bg1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Peter Lehmann Nielsen</a:t>
              </a:r>
              <a:endParaRPr lang="da-DK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Ellipse 1"/>
          <p:cNvSpPr/>
          <p:nvPr/>
        </p:nvSpPr>
        <p:spPr>
          <a:xfrm>
            <a:off x="1794920" y="2595425"/>
            <a:ext cx="108000" cy="108000"/>
          </a:xfrm>
          <a:prstGeom prst="ellipse">
            <a:avLst/>
          </a:prstGeom>
          <a:solidFill>
            <a:srgbClr val="9B0D2B"/>
          </a:solidFill>
          <a:ln w="28575">
            <a:solidFill>
              <a:srgbClr val="9B0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Ellipse 44"/>
          <p:cNvSpPr/>
          <p:nvPr/>
        </p:nvSpPr>
        <p:spPr>
          <a:xfrm>
            <a:off x="1791286" y="3639209"/>
            <a:ext cx="108000" cy="108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Ellipse 52"/>
          <p:cNvSpPr/>
          <p:nvPr/>
        </p:nvSpPr>
        <p:spPr>
          <a:xfrm>
            <a:off x="1643899" y="4688305"/>
            <a:ext cx="108000" cy="108000"/>
          </a:xfrm>
          <a:prstGeom prst="ellipse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Ellipse 51"/>
          <p:cNvSpPr/>
          <p:nvPr/>
        </p:nvSpPr>
        <p:spPr>
          <a:xfrm>
            <a:off x="1794920" y="4685594"/>
            <a:ext cx="108000" cy="108000"/>
          </a:xfrm>
          <a:prstGeom prst="ellipse">
            <a:avLst/>
          </a:prstGeom>
          <a:solidFill>
            <a:srgbClr val="9B0D2B"/>
          </a:solidFill>
          <a:ln w="28575">
            <a:solidFill>
              <a:srgbClr val="9B0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Ellipse 53"/>
          <p:cNvSpPr/>
          <p:nvPr/>
        </p:nvSpPr>
        <p:spPr>
          <a:xfrm>
            <a:off x="3662731" y="2615342"/>
            <a:ext cx="108000" cy="108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5" name="Ellipse 54"/>
          <p:cNvSpPr/>
          <p:nvPr/>
        </p:nvSpPr>
        <p:spPr>
          <a:xfrm>
            <a:off x="3818433" y="2615342"/>
            <a:ext cx="108000" cy="108000"/>
          </a:xfrm>
          <a:prstGeom prst="ellipse">
            <a:avLst/>
          </a:prstGeom>
          <a:solidFill>
            <a:srgbClr val="E52020"/>
          </a:solidFill>
          <a:ln w="28575">
            <a:solidFill>
              <a:srgbClr val="E52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Ellipse 56"/>
          <p:cNvSpPr/>
          <p:nvPr/>
        </p:nvSpPr>
        <p:spPr>
          <a:xfrm>
            <a:off x="3662731" y="3075142"/>
            <a:ext cx="108000" cy="108000"/>
          </a:xfrm>
          <a:prstGeom prst="ellipse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Ellipse 55"/>
          <p:cNvSpPr/>
          <p:nvPr/>
        </p:nvSpPr>
        <p:spPr>
          <a:xfrm>
            <a:off x="3820644" y="3073965"/>
            <a:ext cx="108000" cy="108000"/>
          </a:xfrm>
          <a:prstGeom prst="ellipse">
            <a:avLst/>
          </a:prstGeom>
          <a:solidFill>
            <a:srgbClr val="E52020"/>
          </a:solidFill>
          <a:ln w="28575">
            <a:solidFill>
              <a:srgbClr val="E52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Ellipse 57"/>
          <p:cNvSpPr/>
          <p:nvPr/>
        </p:nvSpPr>
        <p:spPr>
          <a:xfrm>
            <a:off x="3818433" y="3554376"/>
            <a:ext cx="108000" cy="108000"/>
          </a:xfrm>
          <a:prstGeom prst="ellipse">
            <a:avLst/>
          </a:prstGeom>
          <a:solidFill>
            <a:srgbClr val="E52020"/>
          </a:solidFill>
          <a:ln w="28575">
            <a:solidFill>
              <a:srgbClr val="E52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Ellipse 58"/>
          <p:cNvSpPr/>
          <p:nvPr/>
        </p:nvSpPr>
        <p:spPr>
          <a:xfrm>
            <a:off x="3818433" y="4003063"/>
            <a:ext cx="108000" cy="108000"/>
          </a:xfrm>
          <a:prstGeom prst="ellipse">
            <a:avLst/>
          </a:prstGeom>
          <a:solidFill>
            <a:srgbClr val="E52020"/>
          </a:solidFill>
          <a:ln w="28575">
            <a:solidFill>
              <a:srgbClr val="E52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Ellipse 60"/>
          <p:cNvSpPr/>
          <p:nvPr/>
        </p:nvSpPr>
        <p:spPr>
          <a:xfrm>
            <a:off x="3818433" y="4743217"/>
            <a:ext cx="108000" cy="108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Ellipse 61"/>
          <p:cNvSpPr/>
          <p:nvPr/>
        </p:nvSpPr>
        <p:spPr>
          <a:xfrm>
            <a:off x="5808273" y="6078623"/>
            <a:ext cx="108000" cy="108000"/>
          </a:xfrm>
          <a:prstGeom prst="ellipse">
            <a:avLst/>
          </a:prstGeom>
          <a:solidFill>
            <a:srgbClr val="E52020"/>
          </a:solidFill>
          <a:ln w="28575">
            <a:solidFill>
              <a:srgbClr val="E52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Ellipse 62"/>
          <p:cNvSpPr/>
          <p:nvPr/>
        </p:nvSpPr>
        <p:spPr>
          <a:xfrm>
            <a:off x="7820644" y="4252147"/>
            <a:ext cx="108000" cy="108000"/>
          </a:xfrm>
          <a:prstGeom prst="ellipse">
            <a:avLst/>
          </a:prstGeom>
          <a:solidFill>
            <a:srgbClr val="9B0D2B"/>
          </a:solidFill>
          <a:ln w="28575">
            <a:solidFill>
              <a:srgbClr val="9B0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Ellipse 65"/>
          <p:cNvSpPr/>
          <p:nvPr/>
        </p:nvSpPr>
        <p:spPr>
          <a:xfrm>
            <a:off x="11860576" y="3065462"/>
            <a:ext cx="108000" cy="108000"/>
          </a:xfrm>
          <a:prstGeom prst="ellipse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8" name="Ellipse 67"/>
          <p:cNvSpPr/>
          <p:nvPr/>
        </p:nvSpPr>
        <p:spPr>
          <a:xfrm>
            <a:off x="11860576" y="3554179"/>
            <a:ext cx="108000" cy="108000"/>
          </a:xfrm>
          <a:prstGeom prst="ellipse">
            <a:avLst/>
          </a:prstGeom>
          <a:solidFill>
            <a:srgbClr val="9B0D2B"/>
          </a:solidFill>
          <a:ln w="28575">
            <a:solidFill>
              <a:srgbClr val="9B0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Ellipse 68"/>
          <p:cNvSpPr/>
          <p:nvPr/>
        </p:nvSpPr>
        <p:spPr>
          <a:xfrm>
            <a:off x="11860576" y="2594590"/>
            <a:ext cx="108000" cy="10800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Afrundet rektangel 7"/>
          <p:cNvSpPr/>
          <p:nvPr/>
        </p:nvSpPr>
        <p:spPr>
          <a:xfrm>
            <a:off x="66626" y="834954"/>
            <a:ext cx="10018800" cy="1075293"/>
          </a:xfrm>
          <a:prstGeom prst="round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238919" y="890071"/>
            <a:ext cx="2052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SENIOR MANAGEMENT</a:t>
            </a:r>
          </a:p>
          <a:p>
            <a:endParaRPr lang="da-DK" sz="12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3662731" y="4003063"/>
            <a:ext cx="108000" cy="108000"/>
          </a:xfrm>
          <a:prstGeom prst="ellipse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Ellipse 48"/>
          <p:cNvSpPr/>
          <p:nvPr/>
        </p:nvSpPr>
        <p:spPr>
          <a:xfrm>
            <a:off x="1794920" y="5169891"/>
            <a:ext cx="108000" cy="108000"/>
          </a:xfrm>
          <a:prstGeom prst="ellipse">
            <a:avLst/>
          </a:prstGeom>
          <a:solidFill>
            <a:srgbClr val="9B0D2B"/>
          </a:solidFill>
          <a:ln w="28575">
            <a:solidFill>
              <a:srgbClr val="9B0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Ellipse 49"/>
          <p:cNvSpPr/>
          <p:nvPr/>
        </p:nvSpPr>
        <p:spPr>
          <a:xfrm>
            <a:off x="1794920" y="5716001"/>
            <a:ext cx="108000" cy="108000"/>
          </a:xfrm>
          <a:prstGeom prst="ellipse">
            <a:avLst/>
          </a:prstGeom>
          <a:solidFill>
            <a:srgbClr val="9B0D2B"/>
          </a:solidFill>
          <a:ln w="28575">
            <a:solidFill>
              <a:srgbClr val="9B0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5" name="Ellipse 64"/>
          <p:cNvSpPr/>
          <p:nvPr/>
        </p:nvSpPr>
        <p:spPr>
          <a:xfrm>
            <a:off x="1643899" y="5716001"/>
            <a:ext cx="108000" cy="108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Ellipse 66"/>
          <p:cNvSpPr/>
          <p:nvPr/>
        </p:nvSpPr>
        <p:spPr>
          <a:xfrm>
            <a:off x="3818433" y="5069707"/>
            <a:ext cx="108000" cy="108000"/>
          </a:xfrm>
          <a:prstGeom prst="ellipse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0" name="Ellipse 69"/>
          <p:cNvSpPr/>
          <p:nvPr/>
        </p:nvSpPr>
        <p:spPr>
          <a:xfrm>
            <a:off x="9815634" y="2979079"/>
            <a:ext cx="108000" cy="108000"/>
          </a:xfrm>
          <a:prstGeom prst="ellipse">
            <a:avLst/>
          </a:prstGeom>
          <a:solidFill>
            <a:srgbClr val="E52020"/>
          </a:solidFill>
          <a:ln w="28575">
            <a:solidFill>
              <a:srgbClr val="E520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2" name="Ellipse 71"/>
          <p:cNvSpPr/>
          <p:nvPr/>
        </p:nvSpPr>
        <p:spPr>
          <a:xfrm>
            <a:off x="9657916" y="2979079"/>
            <a:ext cx="108000" cy="108000"/>
          </a:xfrm>
          <a:prstGeom prst="ellipse">
            <a:avLst/>
          </a:prstGeom>
          <a:solidFill>
            <a:srgbClr val="9B0D2B"/>
          </a:solidFill>
          <a:ln w="28575">
            <a:solidFill>
              <a:srgbClr val="9B0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Ellipse 72"/>
          <p:cNvSpPr/>
          <p:nvPr/>
        </p:nvSpPr>
        <p:spPr>
          <a:xfrm>
            <a:off x="9503016" y="2979079"/>
            <a:ext cx="108000" cy="108000"/>
          </a:xfrm>
          <a:prstGeom prst="ellipse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7" name="Ellipse 76"/>
          <p:cNvSpPr/>
          <p:nvPr/>
        </p:nvSpPr>
        <p:spPr>
          <a:xfrm>
            <a:off x="7812007" y="3744966"/>
            <a:ext cx="108000" cy="108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0" name="Ellipse 59"/>
          <p:cNvSpPr/>
          <p:nvPr/>
        </p:nvSpPr>
        <p:spPr>
          <a:xfrm>
            <a:off x="3660770" y="5068291"/>
            <a:ext cx="108000" cy="1080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950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490</Words>
  <Application>Microsoft Office PowerPoint</Application>
  <PresentationFormat>Widescreen</PresentationFormat>
  <Paragraphs>190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Noto Sans</vt:lpstr>
      <vt:lpstr>Office-tema</vt:lpstr>
      <vt:lpstr>PowerPoint-præsentation</vt:lpstr>
    </vt:vector>
  </TitlesOfParts>
  <Company>Udenrigsministeriet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Sebastian Vandal Carlsen</dc:creator>
  <cp:lastModifiedBy>Sebastian Vandal Carlsen</cp:lastModifiedBy>
  <cp:revision>340</cp:revision>
  <dcterms:created xsi:type="dcterms:W3CDTF">2023-05-22T13:18:55Z</dcterms:created>
  <dcterms:modified xsi:type="dcterms:W3CDTF">2024-08-30T08:27:24Z</dcterms:modified>
</cp:coreProperties>
</file>