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82" r:id="rId2"/>
    <p:sldId id="409" r:id="rId3"/>
    <p:sldId id="377" r:id="rId4"/>
    <p:sldId id="384" r:id="rId5"/>
    <p:sldId id="414" r:id="rId6"/>
    <p:sldId id="415" r:id="rId7"/>
    <p:sldId id="412" r:id="rId8"/>
    <p:sldId id="322" r:id="rId9"/>
    <p:sldId id="417" r:id="rId10"/>
    <p:sldId id="324" r:id="rId11"/>
    <p:sldId id="410" r:id="rId12"/>
    <p:sldId id="418" r:id="rId13"/>
    <p:sldId id="419" r:id="rId14"/>
    <p:sldId id="413" r:id="rId15"/>
    <p:sldId id="420" r:id="rId16"/>
    <p:sldId id="40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5026"/>
  </p:normalViewPr>
  <p:slideViewPr>
    <p:cSldViewPr snapToGrid="0">
      <p:cViewPr varScale="1">
        <p:scale>
          <a:sx n="46" d="100"/>
          <a:sy n="46" d="100"/>
        </p:scale>
        <p:origin x="168"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F34FF-970C-4E51-B7D7-9A46D00E69E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2408888-32B5-4A1A-99FA-0BB26561E4AC}">
      <dgm:prSet/>
      <dgm:spPr/>
      <dgm:t>
        <a:bodyPr/>
        <a:lstStyle/>
        <a:p>
          <a:r>
            <a:rPr lang="en-US" dirty="0"/>
            <a:t>Children as young as 5 years of age offer valid definitions of loneliness.</a:t>
          </a:r>
        </a:p>
      </dgm:t>
    </dgm:pt>
    <dgm:pt modelId="{477B3FBF-F592-4970-B223-8B1681E91BAF}" type="parTrans" cxnId="{910B213E-050A-4CAA-BC1A-9018B153A87B}">
      <dgm:prSet/>
      <dgm:spPr/>
      <dgm:t>
        <a:bodyPr/>
        <a:lstStyle/>
        <a:p>
          <a:endParaRPr lang="en-US"/>
        </a:p>
      </dgm:t>
    </dgm:pt>
    <dgm:pt modelId="{B76F67AC-A814-43B7-BF12-9120FF0AA228}" type="sibTrans" cxnId="{910B213E-050A-4CAA-BC1A-9018B153A87B}">
      <dgm:prSet/>
      <dgm:spPr/>
      <dgm:t>
        <a:bodyPr/>
        <a:lstStyle/>
        <a:p>
          <a:endParaRPr lang="en-US"/>
        </a:p>
      </dgm:t>
    </dgm:pt>
    <dgm:pt modelId="{EA77DAAC-6F87-4EAD-9502-9331CD51160D}">
      <dgm:prSet/>
      <dgm:spPr/>
      <dgm:t>
        <a:bodyPr/>
        <a:lstStyle/>
        <a:p>
          <a:r>
            <a:rPr lang="en-US"/>
            <a:t>Children offer clear ways of coping with loneliness, reporting a need to connect with others, sometimes physically and sometimes mentally. </a:t>
          </a:r>
        </a:p>
      </dgm:t>
    </dgm:pt>
    <dgm:pt modelId="{18811434-87B4-4242-BC36-B72F882EAFB5}" type="parTrans" cxnId="{0D0A6F72-30C5-442B-8FA4-03BBB108A68B}">
      <dgm:prSet/>
      <dgm:spPr/>
      <dgm:t>
        <a:bodyPr/>
        <a:lstStyle/>
        <a:p>
          <a:endParaRPr lang="en-US"/>
        </a:p>
      </dgm:t>
    </dgm:pt>
    <dgm:pt modelId="{807E90B3-08BC-4FCE-97E6-DDFDA5A42EEE}" type="sibTrans" cxnId="{0D0A6F72-30C5-442B-8FA4-03BBB108A68B}">
      <dgm:prSet/>
      <dgm:spPr/>
      <dgm:t>
        <a:bodyPr/>
        <a:lstStyle/>
        <a:p>
          <a:endParaRPr lang="en-US"/>
        </a:p>
      </dgm:t>
    </dgm:pt>
    <dgm:pt modelId="{E68BDA3E-8EC7-4D82-BF0C-3517DC89CA35}">
      <dgm:prSet/>
      <dgm:spPr/>
      <dgm:t>
        <a:bodyPr/>
        <a:lstStyle/>
        <a:p>
          <a:r>
            <a:rPr lang="en-US"/>
            <a:t>Loneliness is associated with negative and uncomfortable emotions across all ages.</a:t>
          </a:r>
        </a:p>
      </dgm:t>
    </dgm:pt>
    <dgm:pt modelId="{7EED0B64-44F1-4B84-AF6B-C1D641A32AA4}" type="parTrans" cxnId="{5DFA4881-324F-416B-83B1-1B815C77876D}">
      <dgm:prSet/>
      <dgm:spPr/>
      <dgm:t>
        <a:bodyPr/>
        <a:lstStyle/>
        <a:p>
          <a:endParaRPr lang="en-US"/>
        </a:p>
      </dgm:t>
    </dgm:pt>
    <dgm:pt modelId="{D6E0158C-8839-4ACA-9942-F7128207CFC4}" type="sibTrans" cxnId="{5DFA4881-324F-416B-83B1-1B815C77876D}">
      <dgm:prSet/>
      <dgm:spPr/>
      <dgm:t>
        <a:bodyPr/>
        <a:lstStyle/>
        <a:p>
          <a:endParaRPr lang="en-US"/>
        </a:p>
      </dgm:t>
    </dgm:pt>
    <dgm:pt modelId="{B0FBEB3B-8697-480A-AEDF-9B9C29A11431}">
      <dgm:prSet/>
      <dgm:spPr/>
      <dgm:t>
        <a:bodyPr/>
        <a:lstStyle/>
        <a:p>
          <a:r>
            <a:rPr lang="en-US"/>
            <a:t>Loneliness motivates people across the life course to connect with others. </a:t>
          </a:r>
        </a:p>
      </dgm:t>
    </dgm:pt>
    <dgm:pt modelId="{D3EB25C3-1F93-4BC7-A406-9E7F2607C928}" type="parTrans" cxnId="{224E8BA0-B56B-4A1E-944A-1DDC01B77FF2}">
      <dgm:prSet/>
      <dgm:spPr/>
      <dgm:t>
        <a:bodyPr/>
        <a:lstStyle/>
        <a:p>
          <a:endParaRPr lang="en-US"/>
        </a:p>
      </dgm:t>
    </dgm:pt>
    <dgm:pt modelId="{D1EBDFE5-5E64-46E8-BD44-45E1FB2A3809}" type="sibTrans" cxnId="{224E8BA0-B56B-4A1E-944A-1DDC01B77FF2}">
      <dgm:prSet/>
      <dgm:spPr/>
      <dgm:t>
        <a:bodyPr/>
        <a:lstStyle/>
        <a:p>
          <a:endParaRPr lang="en-US"/>
        </a:p>
      </dgm:t>
    </dgm:pt>
    <dgm:pt modelId="{EB685363-A335-4548-B5E2-F7BE388F1031}" type="pres">
      <dgm:prSet presAssocID="{7C8F34FF-970C-4E51-B7D7-9A46D00E69E9}" presName="vert0" presStyleCnt="0">
        <dgm:presLayoutVars>
          <dgm:dir/>
          <dgm:animOne val="branch"/>
          <dgm:animLvl val="lvl"/>
        </dgm:presLayoutVars>
      </dgm:prSet>
      <dgm:spPr/>
    </dgm:pt>
    <dgm:pt modelId="{3A3E827F-1970-FF42-873D-FBB7A071A2A3}" type="pres">
      <dgm:prSet presAssocID="{A2408888-32B5-4A1A-99FA-0BB26561E4AC}" presName="thickLine" presStyleLbl="alignNode1" presStyleIdx="0" presStyleCnt="4"/>
      <dgm:spPr/>
    </dgm:pt>
    <dgm:pt modelId="{D24BF2FE-B22D-124E-8348-51EA2F3A505F}" type="pres">
      <dgm:prSet presAssocID="{A2408888-32B5-4A1A-99FA-0BB26561E4AC}" presName="horz1" presStyleCnt="0"/>
      <dgm:spPr/>
    </dgm:pt>
    <dgm:pt modelId="{76B790E6-27FA-084E-9712-5D740843781B}" type="pres">
      <dgm:prSet presAssocID="{A2408888-32B5-4A1A-99FA-0BB26561E4AC}" presName="tx1" presStyleLbl="revTx" presStyleIdx="0" presStyleCnt="4"/>
      <dgm:spPr/>
    </dgm:pt>
    <dgm:pt modelId="{87ED0B65-87A4-4941-9425-B0F67FC92055}" type="pres">
      <dgm:prSet presAssocID="{A2408888-32B5-4A1A-99FA-0BB26561E4AC}" presName="vert1" presStyleCnt="0"/>
      <dgm:spPr/>
    </dgm:pt>
    <dgm:pt modelId="{05454E1A-F438-0B46-AF18-306B148C292F}" type="pres">
      <dgm:prSet presAssocID="{EA77DAAC-6F87-4EAD-9502-9331CD51160D}" presName="thickLine" presStyleLbl="alignNode1" presStyleIdx="1" presStyleCnt="4"/>
      <dgm:spPr/>
    </dgm:pt>
    <dgm:pt modelId="{A45CB763-84B1-C94A-872D-E2731CAFA9A2}" type="pres">
      <dgm:prSet presAssocID="{EA77DAAC-6F87-4EAD-9502-9331CD51160D}" presName="horz1" presStyleCnt="0"/>
      <dgm:spPr/>
    </dgm:pt>
    <dgm:pt modelId="{D1A8BEDA-E90F-6D43-BF2B-7DF891937B84}" type="pres">
      <dgm:prSet presAssocID="{EA77DAAC-6F87-4EAD-9502-9331CD51160D}" presName="tx1" presStyleLbl="revTx" presStyleIdx="1" presStyleCnt="4"/>
      <dgm:spPr/>
    </dgm:pt>
    <dgm:pt modelId="{C0E24D50-E82C-CF4F-B33B-F5D7CE530912}" type="pres">
      <dgm:prSet presAssocID="{EA77DAAC-6F87-4EAD-9502-9331CD51160D}" presName="vert1" presStyleCnt="0"/>
      <dgm:spPr/>
    </dgm:pt>
    <dgm:pt modelId="{B7BF2366-B24C-C242-9FAA-7633D28A61D2}" type="pres">
      <dgm:prSet presAssocID="{E68BDA3E-8EC7-4D82-BF0C-3517DC89CA35}" presName="thickLine" presStyleLbl="alignNode1" presStyleIdx="2" presStyleCnt="4"/>
      <dgm:spPr/>
    </dgm:pt>
    <dgm:pt modelId="{4B7E0CB3-BF77-2A46-B4A1-450D493A9A1A}" type="pres">
      <dgm:prSet presAssocID="{E68BDA3E-8EC7-4D82-BF0C-3517DC89CA35}" presName="horz1" presStyleCnt="0"/>
      <dgm:spPr/>
    </dgm:pt>
    <dgm:pt modelId="{47BF533E-E1E2-744B-9AE8-D31FCABDD711}" type="pres">
      <dgm:prSet presAssocID="{E68BDA3E-8EC7-4D82-BF0C-3517DC89CA35}" presName="tx1" presStyleLbl="revTx" presStyleIdx="2" presStyleCnt="4"/>
      <dgm:spPr/>
    </dgm:pt>
    <dgm:pt modelId="{06C2E983-DC8D-4E46-92F9-E7CC548CAD46}" type="pres">
      <dgm:prSet presAssocID="{E68BDA3E-8EC7-4D82-BF0C-3517DC89CA35}" presName="vert1" presStyleCnt="0"/>
      <dgm:spPr/>
    </dgm:pt>
    <dgm:pt modelId="{8245E087-2B73-1940-A568-5F9DE5002708}" type="pres">
      <dgm:prSet presAssocID="{B0FBEB3B-8697-480A-AEDF-9B9C29A11431}" presName="thickLine" presStyleLbl="alignNode1" presStyleIdx="3" presStyleCnt="4"/>
      <dgm:spPr/>
    </dgm:pt>
    <dgm:pt modelId="{A1EA5ACA-436A-4C44-B914-FE37B8D76B51}" type="pres">
      <dgm:prSet presAssocID="{B0FBEB3B-8697-480A-AEDF-9B9C29A11431}" presName="horz1" presStyleCnt="0"/>
      <dgm:spPr/>
    </dgm:pt>
    <dgm:pt modelId="{F038514B-96C0-104A-824F-6A5BDF5F757E}" type="pres">
      <dgm:prSet presAssocID="{B0FBEB3B-8697-480A-AEDF-9B9C29A11431}" presName="tx1" presStyleLbl="revTx" presStyleIdx="3" presStyleCnt="4"/>
      <dgm:spPr/>
    </dgm:pt>
    <dgm:pt modelId="{F8B970AB-46B4-6043-BEB2-CD1EEA2466A4}" type="pres">
      <dgm:prSet presAssocID="{B0FBEB3B-8697-480A-AEDF-9B9C29A11431}" presName="vert1" presStyleCnt="0"/>
      <dgm:spPr/>
    </dgm:pt>
  </dgm:ptLst>
  <dgm:cxnLst>
    <dgm:cxn modelId="{F27A032B-173C-CE44-B9E2-DA7795D81AEA}" type="presOf" srcId="{EA77DAAC-6F87-4EAD-9502-9331CD51160D}" destId="{D1A8BEDA-E90F-6D43-BF2B-7DF891937B84}" srcOrd="0" destOrd="0" presId="urn:microsoft.com/office/officeart/2008/layout/LinedList"/>
    <dgm:cxn modelId="{910B213E-050A-4CAA-BC1A-9018B153A87B}" srcId="{7C8F34FF-970C-4E51-B7D7-9A46D00E69E9}" destId="{A2408888-32B5-4A1A-99FA-0BB26561E4AC}" srcOrd="0" destOrd="0" parTransId="{477B3FBF-F592-4970-B223-8B1681E91BAF}" sibTransId="{B76F67AC-A814-43B7-BF12-9120FF0AA228}"/>
    <dgm:cxn modelId="{55E47D51-F848-ED4D-87EF-8E48CF48FBC7}" type="presOf" srcId="{B0FBEB3B-8697-480A-AEDF-9B9C29A11431}" destId="{F038514B-96C0-104A-824F-6A5BDF5F757E}" srcOrd="0" destOrd="0" presId="urn:microsoft.com/office/officeart/2008/layout/LinedList"/>
    <dgm:cxn modelId="{0D0A6F72-30C5-442B-8FA4-03BBB108A68B}" srcId="{7C8F34FF-970C-4E51-B7D7-9A46D00E69E9}" destId="{EA77DAAC-6F87-4EAD-9502-9331CD51160D}" srcOrd="1" destOrd="0" parTransId="{18811434-87B4-4242-BC36-B72F882EAFB5}" sibTransId="{807E90B3-08BC-4FCE-97E6-DDFDA5A42EEE}"/>
    <dgm:cxn modelId="{5DFA4881-324F-416B-83B1-1B815C77876D}" srcId="{7C8F34FF-970C-4E51-B7D7-9A46D00E69E9}" destId="{E68BDA3E-8EC7-4D82-BF0C-3517DC89CA35}" srcOrd="2" destOrd="0" parTransId="{7EED0B64-44F1-4B84-AF6B-C1D641A32AA4}" sibTransId="{D6E0158C-8839-4ACA-9942-F7128207CFC4}"/>
    <dgm:cxn modelId="{E1B84C8B-0CC9-6046-ACF0-56C0E0BE558D}" type="presOf" srcId="{7C8F34FF-970C-4E51-B7D7-9A46D00E69E9}" destId="{EB685363-A335-4548-B5E2-F7BE388F1031}" srcOrd="0" destOrd="0" presId="urn:microsoft.com/office/officeart/2008/layout/LinedList"/>
    <dgm:cxn modelId="{224E8BA0-B56B-4A1E-944A-1DDC01B77FF2}" srcId="{7C8F34FF-970C-4E51-B7D7-9A46D00E69E9}" destId="{B0FBEB3B-8697-480A-AEDF-9B9C29A11431}" srcOrd="3" destOrd="0" parTransId="{D3EB25C3-1F93-4BC7-A406-9E7F2607C928}" sibTransId="{D1EBDFE5-5E64-46E8-BD44-45E1FB2A3809}"/>
    <dgm:cxn modelId="{AB8613A6-D4C6-B749-AE1F-EE16149EF319}" type="presOf" srcId="{E68BDA3E-8EC7-4D82-BF0C-3517DC89CA35}" destId="{47BF533E-E1E2-744B-9AE8-D31FCABDD711}" srcOrd="0" destOrd="0" presId="urn:microsoft.com/office/officeart/2008/layout/LinedList"/>
    <dgm:cxn modelId="{C1CFFBF1-7CC6-4D47-80EE-9136F8A18E83}" type="presOf" srcId="{A2408888-32B5-4A1A-99FA-0BB26561E4AC}" destId="{76B790E6-27FA-084E-9712-5D740843781B}" srcOrd="0" destOrd="0" presId="urn:microsoft.com/office/officeart/2008/layout/LinedList"/>
    <dgm:cxn modelId="{95C6B5CE-5ACC-0C42-B0AE-954DC71FFAB9}" type="presParOf" srcId="{EB685363-A335-4548-B5E2-F7BE388F1031}" destId="{3A3E827F-1970-FF42-873D-FBB7A071A2A3}" srcOrd="0" destOrd="0" presId="urn:microsoft.com/office/officeart/2008/layout/LinedList"/>
    <dgm:cxn modelId="{FA32D1B4-DCAA-3A46-B494-A9982AEDEEA1}" type="presParOf" srcId="{EB685363-A335-4548-B5E2-F7BE388F1031}" destId="{D24BF2FE-B22D-124E-8348-51EA2F3A505F}" srcOrd="1" destOrd="0" presId="urn:microsoft.com/office/officeart/2008/layout/LinedList"/>
    <dgm:cxn modelId="{20205245-7FB5-1147-B93D-A2A589BEF633}" type="presParOf" srcId="{D24BF2FE-B22D-124E-8348-51EA2F3A505F}" destId="{76B790E6-27FA-084E-9712-5D740843781B}" srcOrd="0" destOrd="0" presId="urn:microsoft.com/office/officeart/2008/layout/LinedList"/>
    <dgm:cxn modelId="{718B4B3E-CFF5-D749-B050-D5FEB7B4917F}" type="presParOf" srcId="{D24BF2FE-B22D-124E-8348-51EA2F3A505F}" destId="{87ED0B65-87A4-4941-9425-B0F67FC92055}" srcOrd="1" destOrd="0" presId="urn:microsoft.com/office/officeart/2008/layout/LinedList"/>
    <dgm:cxn modelId="{C18D90B7-992F-ED40-806B-2CFFC6F4D4CA}" type="presParOf" srcId="{EB685363-A335-4548-B5E2-F7BE388F1031}" destId="{05454E1A-F438-0B46-AF18-306B148C292F}" srcOrd="2" destOrd="0" presId="urn:microsoft.com/office/officeart/2008/layout/LinedList"/>
    <dgm:cxn modelId="{8BF4B8FF-C939-F24F-B00E-D3B1A9A760A9}" type="presParOf" srcId="{EB685363-A335-4548-B5E2-F7BE388F1031}" destId="{A45CB763-84B1-C94A-872D-E2731CAFA9A2}" srcOrd="3" destOrd="0" presId="urn:microsoft.com/office/officeart/2008/layout/LinedList"/>
    <dgm:cxn modelId="{716F448C-C42C-5E45-84EA-887E46710CE1}" type="presParOf" srcId="{A45CB763-84B1-C94A-872D-E2731CAFA9A2}" destId="{D1A8BEDA-E90F-6D43-BF2B-7DF891937B84}" srcOrd="0" destOrd="0" presId="urn:microsoft.com/office/officeart/2008/layout/LinedList"/>
    <dgm:cxn modelId="{9FD94D10-D9DD-D145-8EC7-5EEC00DECAB4}" type="presParOf" srcId="{A45CB763-84B1-C94A-872D-E2731CAFA9A2}" destId="{C0E24D50-E82C-CF4F-B33B-F5D7CE530912}" srcOrd="1" destOrd="0" presId="urn:microsoft.com/office/officeart/2008/layout/LinedList"/>
    <dgm:cxn modelId="{46E3ED04-B952-4E4B-9D8D-566B64C15482}" type="presParOf" srcId="{EB685363-A335-4548-B5E2-F7BE388F1031}" destId="{B7BF2366-B24C-C242-9FAA-7633D28A61D2}" srcOrd="4" destOrd="0" presId="urn:microsoft.com/office/officeart/2008/layout/LinedList"/>
    <dgm:cxn modelId="{230BEBE8-A83A-CF45-AED7-FDFF2EB2D779}" type="presParOf" srcId="{EB685363-A335-4548-B5E2-F7BE388F1031}" destId="{4B7E0CB3-BF77-2A46-B4A1-450D493A9A1A}" srcOrd="5" destOrd="0" presId="urn:microsoft.com/office/officeart/2008/layout/LinedList"/>
    <dgm:cxn modelId="{2FC686A9-0E55-CE4A-B063-BDE8ACE86406}" type="presParOf" srcId="{4B7E0CB3-BF77-2A46-B4A1-450D493A9A1A}" destId="{47BF533E-E1E2-744B-9AE8-D31FCABDD711}" srcOrd="0" destOrd="0" presId="urn:microsoft.com/office/officeart/2008/layout/LinedList"/>
    <dgm:cxn modelId="{948DC05E-18F6-8F42-8966-F26608AFA526}" type="presParOf" srcId="{4B7E0CB3-BF77-2A46-B4A1-450D493A9A1A}" destId="{06C2E983-DC8D-4E46-92F9-E7CC548CAD46}" srcOrd="1" destOrd="0" presId="urn:microsoft.com/office/officeart/2008/layout/LinedList"/>
    <dgm:cxn modelId="{CE1696A7-AB60-7143-B1A0-5C75BA7F9DD5}" type="presParOf" srcId="{EB685363-A335-4548-B5E2-F7BE388F1031}" destId="{8245E087-2B73-1940-A568-5F9DE5002708}" srcOrd="6" destOrd="0" presId="urn:microsoft.com/office/officeart/2008/layout/LinedList"/>
    <dgm:cxn modelId="{7764B425-803B-2B47-ADCC-64A02CBE9AE2}" type="presParOf" srcId="{EB685363-A335-4548-B5E2-F7BE388F1031}" destId="{A1EA5ACA-436A-4C44-B914-FE37B8D76B51}" srcOrd="7" destOrd="0" presId="urn:microsoft.com/office/officeart/2008/layout/LinedList"/>
    <dgm:cxn modelId="{783924DB-43F2-B545-9476-1D1C6B262A69}" type="presParOf" srcId="{A1EA5ACA-436A-4C44-B914-FE37B8D76B51}" destId="{F038514B-96C0-104A-824F-6A5BDF5F757E}" srcOrd="0" destOrd="0" presId="urn:microsoft.com/office/officeart/2008/layout/LinedList"/>
    <dgm:cxn modelId="{7CBFC85B-1455-F247-B735-DB82AAFAF40A}" type="presParOf" srcId="{A1EA5ACA-436A-4C44-B914-FE37B8D76B51}" destId="{F8B970AB-46B4-6043-BEB2-CD1EEA2466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BF23FE-BF97-4B38-8CB1-1D58F417BB5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AB07CD0-C9CF-4C38-8A6A-960C90B00EF4}">
      <dgm:prSet/>
      <dgm:spPr/>
      <dgm:t>
        <a:bodyPr/>
        <a:lstStyle/>
        <a:p>
          <a:r>
            <a:rPr lang="en-US"/>
            <a:t>it is stable, but low, from age 7 to 12 years </a:t>
          </a:r>
        </a:p>
      </dgm:t>
    </dgm:pt>
    <dgm:pt modelId="{69128572-1CF9-4A88-B299-C7FB650DF308}" type="parTrans" cxnId="{81FBF61E-1B09-4B7F-A5C1-57E522A90CD2}">
      <dgm:prSet/>
      <dgm:spPr/>
      <dgm:t>
        <a:bodyPr/>
        <a:lstStyle/>
        <a:p>
          <a:endParaRPr lang="en-US"/>
        </a:p>
      </dgm:t>
    </dgm:pt>
    <dgm:pt modelId="{DD625A38-787B-4062-8CD7-3DAE5066707E}" type="sibTrans" cxnId="{81FBF61E-1B09-4B7F-A5C1-57E522A90CD2}">
      <dgm:prSet/>
      <dgm:spPr/>
      <dgm:t>
        <a:bodyPr/>
        <a:lstStyle/>
        <a:p>
          <a:endParaRPr lang="en-US"/>
        </a:p>
      </dgm:t>
    </dgm:pt>
    <dgm:pt modelId="{676D8ABA-430F-41B8-91EB-8099E2791F4F}">
      <dgm:prSet/>
      <dgm:spPr/>
      <dgm:t>
        <a:bodyPr/>
        <a:lstStyle/>
        <a:p>
          <a:r>
            <a:rPr lang="en-US"/>
            <a:t>it peeks during early adolescence and then very slowly decreases until early adulthood </a:t>
          </a:r>
        </a:p>
      </dgm:t>
    </dgm:pt>
    <dgm:pt modelId="{08521D6A-7D67-4D7C-9C0D-04C758895F6B}" type="parTrans" cxnId="{897AD9B6-038E-44F0-9E3B-2862D156AF71}">
      <dgm:prSet/>
      <dgm:spPr/>
      <dgm:t>
        <a:bodyPr/>
        <a:lstStyle/>
        <a:p>
          <a:endParaRPr lang="en-US"/>
        </a:p>
      </dgm:t>
    </dgm:pt>
    <dgm:pt modelId="{DD05917C-6D74-483E-810B-FCB9A201C3A3}" type="sibTrans" cxnId="{897AD9B6-038E-44F0-9E3B-2862D156AF71}">
      <dgm:prSet/>
      <dgm:spPr/>
      <dgm:t>
        <a:bodyPr/>
        <a:lstStyle/>
        <a:p>
          <a:endParaRPr lang="en-US"/>
        </a:p>
      </dgm:t>
    </dgm:pt>
    <dgm:pt modelId="{5381F716-2521-4D29-A106-01C4E0F24F66}">
      <dgm:prSet/>
      <dgm:spPr/>
      <dgm:t>
        <a:bodyPr/>
        <a:lstStyle/>
        <a:p>
          <a:r>
            <a:rPr lang="en-US"/>
            <a:t>is stable during adulthood, but increases at oldest old age (i.e., 85 years and older)</a:t>
          </a:r>
        </a:p>
      </dgm:t>
    </dgm:pt>
    <dgm:pt modelId="{08CB8E76-296C-4330-AD65-6D4D90F016F0}" type="parTrans" cxnId="{5F332F2D-485B-4A47-9905-F9F5601D91AC}">
      <dgm:prSet/>
      <dgm:spPr/>
      <dgm:t>
        <a:bodyPr/>
        <a:lstStyle/>
        <a:p>
          <a:endParaRPr lang="en-US"/>
        </a:p>
      </dgm:t>
    </dgm:pt>
    <dgm:pt modelId="{07FEAB04-374A-4B92-95BC-F3E314C48649}" type="sibTrans" cxnId="{5F332F2D-485B-4A47-9905-F9F5601D91AC}">
      <dgm:prSet/>
      <dgm:spPr/>
      <dgm:t>
        <a:bodyPr/>
        <a:lstStyle/>
        <a:p>
          <a:endParaRPr lang="en-US"/>
        </a:p>
      </dgm:t>
    </dgm:pt>
    <dgm:pt modelId="{79B2B6BD-32FD-F84A-BC6C-D0627FFE58BF}" type="pres">
      <dgm:prSet presAssocID="{66BF23FE-BF97-4B38-8CB1-1D58F417BB5C}" presName="linear" presStyleCnt="0">
        <dgm:presLayoutVars>
          <dgm:animLvl val="lvl"/>
          <dgm:resizeHandles val="exact"/>
        </dgm:presLayoutVars>
      </dgm:prSet>
      <dgm:spPr/>
    </dgm:pt>
    <dgm:pt modelId="{AAEB0ED5-1173-9444-B24D-4F1CBB81C4B0}" type="pres">
      <dgm:prSet presAssocID="{4AB07CD0-C9CF-4C38-8A6A-960C90B00EF4}" presName="parentText" presStyleLbl="node1" presStyleIdx="0" presStyleCnt="3">
        <dgm:presLayoutVars>
          <dgm:chMax val="0"/>
          <dgm:bulletEnabled val="1"/>
        </dgm:presLayoutVars>
      </dgm:prSet>
      <dgm:spPr/>
    </dgm:pt>
    <dgm:pt modelId="{21A533DC-D5FF-934B-9625-CF71CF951F56}" type="pres">
      <dgm:prSet presAssocID="{DD625A38-787B-4062-8CD7-3DAE5066707E}" presName="spacer" presStyleCnt="0"/>
      <dgm:spPr/>
    </dgm:pt>
    <dgm:pt modelId="{A63C43A2-B2BF-704B-A61D-45112295BCFF}" type="pres">
      <dgm:prSet presAssocID="{676D8ABA-430F-41B8-91EB-8099E2791F4F}" presName="parentText" presStyleLbl="node1" presStyleIdx="1" presStyleCnt="3">
        <dgm:presLayoutVars>
          <dgm:chMax val="0"/>
          <dgm:bulletEnabled val="1"/>
        </dgm:presLayoutVars>
      </dgm:prSet>
      <dgm:spPr/>
    </dgm:pt>
    <dgm:pt modelId="{7BA6B39E-EE72-9548-9D9C-7442A154BB12}" type="pres">
      <dgm:prSet presAssocID="{DD05917C-6D74-483E-810B-FCB9A201C3A3}" presName="spacer" presStyleCnt="0"/>
      <dgm:spPr/>
    </dgm:pt>
    <dgm:pt modelId="{BDBF6726-CBA3-0F40-9C58-CD17C63E5940}" type="pres">
      <dgm:prSet presAssocID="{5381F716-2521-4D29-A106-01C4E0F24F66}" presName="parentText" presStyleLbl="node1" presStyleIdx="2" presStyleCnt="3">
        <dgm:presLayoutVars>
          <dgm:chMax val="0"/>
          <dgm:bulletEnabled val="1"/>
        </dgm:presLayoutVars>
      </dgm:prSet>
      <dgm:spPr/>
    </dgm:pt>
  </dgm:ptLst>
  <dgm:cxnLst>
    <dgm:cxn modelId="{51CAFE05-6CF5-D045-B3D6-D817D7F5097B}" type="presOf" srcId="{676D8ABA-430F-41B8-91EB-8099E2791F4F}" destId="{A63C43A2-B2BF-704B-A61D-45112295BCFF}" srcOrd="0" destOrd="0" presId="urn:microsoft.com/office/officeart/2005/8/layout/vList2"/>
    <dgm:cxn modelId="{81FBF61E-1B09-4B7F-A5C1-57E522A90CD2}" srcId="{66BF23FE-BF97-4B38-8CB1-1D58F417BB5C}" destId="{4AB07CD0-C9CF-4C38-8A6A-960C90B00EF4}" srcOrd="0" destOrd="0" parTransId="{69128572-1CF9-4A88-B299-C7FB650DF308}" sibTransId="{DD625A38-787B-4062-8CD7-3DAE5066707E}"/>
    <dgm:cxn modelId="{49DCD224-928A-2449-AC17-4A95E354EA81}" type="presOf" srcId="{66BF23FE-BF97-4B38-8CB1-1D58F417BB5C}" destId="{79B2B6BD-32FD-F84A-BC6C-D0627FFE58BF}" srcOrd="0" destOrd="0" presId="urn:microsoft.com/office/officeart/2005/8/layout/vList2"/>
    <dgm:cxn modelId="{5F332F2D-485B-4A47-9905-F9F5601D91AC}" srcId="{66BF23FE-BF97-4B38-8CB1-1D58F417BB5C}" destId="{5381F716-2521-4D29-A106-01C4E0F24F66}" srcOrd="2" destOrd="0" parTransId="{08CB8E76-296C-4330-AD65-6D4D90F016F0}" sibTransId="{07FEAB04-374A-4B92-95BC-F3E314C48649}"/>
    <dgm:cxn modelId="{23659C4A-1354-DE4C-9C46-E0A92D177EA1}" type="presOf" srcId="{4AB07CD0-C9CF-4C38-8A6A-960C90B00EF4}" destId="{AAEB0ED5-1173-9444-B24D-4F1CBB81C4B0}" srcOrd="0" destOrd="0" presId="urn:microsoft.com/office/officeart/2005/8/layout/vList2"/>
    <dgm:cxn modelId="{8774E06E-223F-4C48-983D-C151A730033F}" type="presOf" srcId="{5381F716-2521-4D29-A106-01C4E0F24F66}" destId="{BDBF6726-CBA3-0F40-9C58-CD17C63E5940}" srcOrd="0" destOrd="0" presId="urn:microsoft.com/office/officeart/2005/8/layout/vList2"/>
    <dgm:cxn modelId="{897AD9B6-038E-44F0-9E3B-2862D156AF71}" srcId="{66BF23FE-BF97-4B38-8CB1-1D58F417BB5C}" destId="{676D8ABA-430F-41B8-91EB-8099E2791F4F}" srcOrd="1" destOrd="0" parTransId="{08521D6A-7D67-4D7C-9C0D-04C758895F6B}" sibTransId="{DD05917C-6D74-483E-810B-FCB9A201C3A3}"/>
    <dgm:cxn modelId="{FB5A2FD5-3AA4-0F48-AD26-526F660D94D0}" type="presParOf" srcId="{79B2B6BD-32FD-F84A-BC6C-D0627FFE58BF}" destId="{AAEB0ED5-1173-9444-B24D-4F1CBB81C4B0}" srcOrd="0" destOrd="0" presId="urn:microsoft.com/office/officeart/2005/8/layout/vList2"/>
    <dgm:cxn modelId="{30B1E409-D77A-9043-97D8-EAC00C749C00}" type="presParOf" srcId="{79B2B6BD-32FD-F84A-BC6C-D0627FFE58BF}" destId="{21A533DC-D5FF-934B-9625-CF71CF951F56}" srcOrd="1" destOrd="0" presId="urn:microsoft.com/office/officeart/2005/8/layout/vList2"/>
    <dgm:cxn modelId="{B2CBB227-FC0C-A642-8776-94A18199CB83}" type="presParOf" srcId="{79B2B6BD-32FD-F84A-BC6C-D0627FFE58BF}" destId="{A63C43A2-B2BF-704B-A61D-45112295BCFF}" srcOrd="2" destOrd="0" presId="urn:microsoft.com/office/officeart/2005/8/layout/vList2"/>
    <dgm:cxn modelId="{8AAD4235-88D1-454A-BC88-790E06AAF7BA}" type="presParOf" srcId="{79B2B6BD-32FD-F84A-BC6C-D0627FFE58BF}" destId="{7BA6B39E-EE72-9548-9D9C-7442A154BB12}" srcOrd="3" destOrd="0" presId="urn:microsoft.com/office/officeart/2005/8/layout/vList2"/>
    <dgm:cxn modelId="{8C0679FD-0AFD-3F41-88F5-F4913233C3C4}" type="presParOf" srcId="{79B2B6BD-32FD-F84A-BC6C-D0627FFE58BF}" destId="{BDBF6726-CBA3-0F40-9C58-CD17C63E594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E827F-1970-FF42-873D-FBB7A071A2A3}">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B790E6-27FA-084E-9712-5D740843781B}">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Children as young as 5 years of age offer valid definitions of loneliness.</a:t>
          </a:r>
        </a:p>
      </dsp:txBody>
      <dsp:txXfrm>
        <a:off x="0" y="0"/>
        <a:ext cx="6900512" cy="1384035"/>
      </dsp:txXfrm>
    </dsp:sp>
    <dsp:sp modelId="{05454E1A-F438-0B46-AF18-306B148C292F}">
      <dsp:nvSpPr>
        <dsp:cNvPr id="0" name=""/>
        <dsp:cNvSpPr/>
      </dsp:nvSpPr>
      <dsp:spPr>
        <a:xfrm>
          <a:off x="0" y="1384035"/>
          <a:ext cx="6900512"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8BEDA-E90F-6D43-BF2B-7DF891937B84}">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Children offer clear ways of coping with loneliness, reporting a need to connect with others, sometimes physically and sometimes mentally. </a:t>
          </a:r>
        </a:p>
      </dsp:txBody>
      <dsp:txXfrm>
        <a:off x="0" y="1384035"/>
        <a:ext cx="6900512" cy="1384035"/>
      </dsp:txXfrm>
    </dsp:sp>
    <dsp:sp modelId="{B7BF2366-B24C-C242-9FAA-7633D28A61D2}">
      <dsp:nvSpPr>
        <dsp:cNvPr id="0" name=""/>
        <dsp:cNvSpPr/>
      </dsp:nvSpPr>
      <dsp:spPr>
        <a:xfrm>
          <a:off x="0" y="2768070"/>
          <a:ext cx="6900512" cy="0"/>
        </a:xfrm>
        <a:prstGeom prst="line">
          <a:avLst/>
        </a:prstGeom>
        <a:solidFill>
          <a:schemeClr val="accent2">
            <a:hueOff val="4295742"/>
            <a:satOff val="-12329"/>
            <a:lumOff val="-19739"/>
            <a:alphaOff val="0"/>
          </a:schemeClr>
        </a:solidFill>
        <a:ln w="19050" cap="flat" cmpd="sng" algn="ctr">
          <a:solidFill>
            <a:schemeClr val="accent2">
              <a:hueOff val="4295742"/>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F533E-E1E2-744B-9AE8-D31FCABDD711}">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Loneliness is associated with negative and uncomfortable emotions across all ages.</a:t>
          </a:r>
        </a:p>
      </dsp:txBody>
      <dsp:txXfrm>
        <a:off x="0" y="2768070"/>
        <a:ext cx="6900512" cy="1384035"/>
      </dsp:txXfrm>
    </dsp:sp>
    <dsp:sp modelId="{8245E087-2B73-1940-A568-5F9DE5002708}">
      <dsp:nvSpPr>
        <dsp:cNvPr id="0" name=""/>
        <dsp:cNvSpPr/>
      </dsp:nvSpPr>
      <dsp:spPr>
        <a:xfrm>
          <a:off x="0" y="4152105"/>
          <a:ext cx="6900512" cy="0"/>
        </a:xfrm>
        <a:prstGeom prst="line">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38514B-96C0-104A-824F-6A5BDF5F757E}">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Loneliness motivates people across the life course to connect with others. </a:t>
          </a:r>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0ED5-1173-9444-B24D-4F1CBB81C4B0}">
      <dsp:nvSpPr>
        <dsp:cNvPr id="0" name=""/>
        <dsp:cNvSpPr/>
      </dsp:nvSpPr>
      <dsp:spPr>
        <a:xfrm>
          <a:off x="0" y="42113"/>
          <a:ext cx="10515600" cy="135749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it is stable, but low, from age 7 to 12 years </a:t>
          </a:r>
        </a:p>
      </dsp:txBody>
      <dsp:txXfrm>
        <a:off x="66267" y="108380"/>
        <a:ext cx="10383066" cy="1224958"/>
      </dsp:txXfrm>
    </dsp:sp>
    <dsp:sp modelId="{A63C43A2-B2BF-704B-A61D-45112295BCFF}">
      <dsp:nvSpPr>
        <dsp:cNvPr id="0" name=""/>
        <dsp:cNvSpPr/>
      </dsp:nvSpPr>
      <dsp:spPr>
        <a:xfrm>
          <a:off x="0" y="1497525"/>
          <a:ext cx="10515600" cy="135749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it peeks during early adolescence and then very slowly decreases until early adulthood </a:t>
          </a:r>
        </a:p>
      </dsp:txBody>
      <dsp:txXfrm>
        <a:off x="66267" y="1563792"/>
        <a:ext cx="10383066" cy="1224958"/>
      </dsp:txXfrm>
    </dsp:sp>
    <dsp:sp modelId="{BDBF6726-CBA3-0F40-9C58-CD17C63E5940}">
      <dsp:nvSpPr>
        <dsp:cNvPr id="0" name=""/>
        <dsp:cNvSpPr/>
      </dsp:nvSpPr>
      <dsp:spPr>
        <a:xfrm>
          <a:off x="0" y="2952938"/>
          <a:ext cx="10515600" cy="135749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is stable during adulthood, but increases at oldest old age (i.e., 85 years and older)</a:t>
          </a:r>
        </a:p>
      </dsp:txBody>
      <dsp:txXfrm>
        <a:off x="66267" y="3019205"/>
        <a:ext cx="10383066" cy="122495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35BAB-5F4A-0849-A792-E07E9C661AE5}" type="datetimeFigureOut">
              <a:rPr lang="en-US" smtClean="0"/>
              <a:t>3/10/25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7AC2F-DEAD-2E45-A30E-650283D56051}" type="slidenum">
              <a:rPr lang="en-US" smtClean="0"/>
              <a:t>‹#›</a:t>
            </a:fld>
            <a:endParaRPr lang="en-US"/>
          </a:p>
        </p:txBody>
      </p:sp>
    </p:spTree>
    <p:extLst>
      <p:ext uri="{BB962C8B-B14F-4D97-AF65-F5344CB8AC3E}">
        <p14:creationId xmlns:p14="http://schemas.microsoft.com/office/powerpoint/2010/main" val="235862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8FF8D637-E279-480F-BCEB-594D234498CC}" type="slidenum">
              <a:rPr lang="en-AU"/>
              <a:t>1</a:t>
            </a:fld>
            <a:endParaRPr lang="en-US"/>
          </a:p>
        </p:txBody>
      </p:sp>
    </p:spTree>
    <p:extLst>
      <p:ext uri="{BB962C8B-B14F-4D97-AF65-F5344CB8AC3E}">
        <p14:creationId xmlns:p14="http://schemas.microsoft.com/office/powerpoint/2010/main" val="1631433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FA3BD3E1-84FB-1248-9170-11E95BCCA5BB}"/>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80DF83C2-335E-6041-ACF7-335DFC8B8A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Talked already that there isn’t necessarily an epidemic of loneliness; we have simply become aware of it as being an issue and many more researchers are exploring it, many more nations are seeing it as an issue, and people are reporting it more openly.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What do we know about loneliness across the lifespan? Differences sources of loneliness, in </a:t>
            </a:r>
            <a:r>
              <a:rPr lang="en-GB" altLang="en-US" dirty="0">
                <a:latin typeface="Arial" panose="020B0604020202020204" pitchFamily="34" charset="0"/>
              </a:rPr>
              <a:t>adolescence, a number of risk factors emerge that challenge our social standing in the peer group and impact friendship - finding one’s identity for example ... also there's the appearance of romantic relationships as a source of loneliness.  </a:t>
            </a:r>
          </a:p>
          <a:p>
            <a:endParaRPr lang="en-GB" altLang="en-US" dirty="0">
              <a:latin typeface="Arial" panose="020B0604020202020204" pitchFamily="34" charset="0"/>
            </a:endParaRPr>
          </a:p>
          <a:p>
            <a:r>
              <a:rPr lang="en-GB" altLang="en-US" dirty="0">
                <a:latin typeface="Arial" panose="020B0604020202020204" pitchFamily="34" charset="0"/>
              </a:rPr>
              <a:t>In older age, a number of specific risk factors for loneliness also emerge and those factors pose challenges to established romantic relationships, such as losing a partner, reduced social activities because of increased physical disability and poor health (Dykstra, Van Tilburg, &amp; De Jong </a:t>
            </a:r>
            <a:r>
              <a:rPr lang="en-GB" altLang="en-US" dirty="0" err="1">
                <a:latin typeface="Arial" panose="020B0604020202020204" pitchFamily="34" charset="0"/>
              </a:rPr>
              <a:t>Gierveld</a:t>
            </a:r>
            <a:r>
              <a:rPr lang="en-GB" altLang="en-US" dirty="0">
                <a:latin typeface="Arial" panose="020B0604020202020204" pitchFamily="34" charset="0"/>
              </a:rPr>
              <a:t>, 2005), and being confronted with a partner’s increasing frailty (Dykstra et al., 2005). Also, seeing those same challenges to friendships. </a:t>
            </a:r>
          </a:p>
          <a:p>
            <a:endParaRPr lang="en-US" altLang="en-US" dirty="0">
              <a:latin typeface="Arial" panose="020B0604020202020204" pitchFamily="34" charset="0"/>
              <a:ea typeface="ＭＳ Ｐゴシック" panose="020B0600070205080204" pitchFamily="34" charset="-128"/>
            </a:endParaRPr>
          </a:p>
        </p:txBody>
      </p:sp>
      <p:sp>
        <p:nvSpPr>
          <p:cNvPr id="24579" name="Slide Number Placeholder 3">
            <a:extLst>
              <a:ext uri="{FF2B5EF4-FFF2-40B4-BE49-F238E27FC236}">
                <a16:creationId xmlns:a16="http://schemas.microsoft.com/office/drawing/2014/main" id="{273C0F5D-70AB-174A-BCA3-A6B6B9F391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heSans B5 Plain" pitchFamily="34" charset="0"/>
                <a:ea typeface="ヒラギノ角ゴ Pro W3" panose="020B0300000000000000" pitchFamily="34" charset="-128"/>
              </a:defRPr>
            </a:lvl1pPr>
            <a:lvl2pPr marL="742950" indent="-285750">
              <a:defRPr sz="3200">
                <a:solidFill>
                  <a:schemeClr val="tx1"/>
                </a:solidFill>
                <a:latin typeface="TheSans B5 Plain" pitchFamily="34" charset="0"/>
                <a:ea typeface="ヒラギノ角ゴ Pro W3" panose="020B0300000000000000" pitchFamily="34" charset="-128"/>
              </a:defRPr>
            </a:lvl2pPr>
            <a:lvl3pPr marL="1143000" indent="-228600">
              <a:defRPr sz="3200">
                <a:solidFill>
                  <a:schemeClr val="tx1"/>
                </a:solidFill>
                <a:latin typeface="TheSans B5 Plain" pitchFamily="34" charset="0"/>
                <a:ea typeface="ヒラギノ角ゴ Pro W3" panose="020B0300000000000000" pitchFamily="34" charset="-128"/>
              </a:defRPr>
            </a:lvl3pPr>
            <a:lvl4pPr marL="1600200" indent="-228600">
              <a:defRPr sz="3200">
                <a:solidFill>
                  <a:schemeClr val="tx1"/>
                </a:solidFill>
                <a:latin typeface="TheSans B5 Plain" pitchFamily="34" charset="0"/>
                <a:ea typeface="ヒラギノ角ゴ Pro W3" panose="020B0300000000000000" pitchFamily="34" charset="-128"/>
              </a:defRPr>
            </a:lvl4pPr>
            <a:lvl5pPr marL="2057400" indent="-228600">
              <a:defRPr sz="3200">
                <a:solidFill>
                  <a:schemeClr val="tx1"/>
                </a:solidFill>
                <a:latin typeface="TheSans B5 Plain" pitchFamily="34" charset="0"/>
                <a:ea typeface="ヒラギノ角ゴ Pro W3" panose="020B0300000000000000" pitchFamily="34" charset="-128"/>
              </a:defRPr>
            </a:lvl5pPr>
            <a:lvl6pPr marL="2514600" indent="-228600" eaLnBrk="0" fontAlgn="base" hangingPunct="0">
              <a:spcBef>
                <a:spcPct val="0"/>
              </a:spcBef>
              <a:spcAft>
                <a:spcPct val="0"/>
              </a:spcAft>
              <a:defRPr sz="3200">
                <a:solidFill>
                  <a:schemeClr val="tx1"/>
                </a:solidFill>
                <a:latin typeface="TheSans B5 Plain" pitchFamily="34" charset="0"/>
                <a:ea typeface="ヒラギノ角ゴ Pro W3" panose="020B0300000000000000" pitchFamily="34" charset="-128"/>
              </a:defRPr>
            </a:lvl6pPr>
            <a:lvl7pPr marL="2971800" indent="-228600" eaLnBrk="0" fontAlgn="base" hangingPunct="0">
              <a:spcBef>
                <a:spcPct val="0"/>
              </a:spcBef>
              <a:spcAft>
                <a:spcPct val="0"/>
              </a:spcAft>
              <a:defRPr sz="3200">
                <a:solidFill>
                  <a:schemeClr val="tx1"/>
                </a:solidFill>
                <a:latin typeface="TheSans B5 Plain" pitchFamily="34" charset="0"/>
                <a:ea typeface="ヒラギノ角ゴ Pro W3" panose="020B0300000000000000" pitchFamily="34" charset="-128"/>
              </a:defRPr>
            </a:lvl7pPr>
            <a:lvl8pPr marL="3429000" indent="-228600" eaLnBrk="0" fontAlgn="base" hangingPunct="0">
              <a:spcBef>
                <a:spcPct val="0"/>
              </a:spcBef>
              <a:spcAft>
                <a:spcPct val="0"/>
              </a:spcAft>
              <a:defRPr sz="3200">
                <a:solidFill>
                  <a:schemeClr val="tx1"/>
                </a:solidFill>
                <a:latin typeface="TheSans B5 Plain" pitchFamily="34" charset="0"/>
                <a:ea typeface="ヒラギノ角ゴ Pro W3" panose="020B0300000000000000" pitchFamily="34" charset="-128"/>
              </a:defRPr>
            </a:lvl8pPr>
            <a:lvl9pPr marL="3886200" indent="-228600" eaLnBrk="0" fontAlgn="base" hangingPunct="0">
              <a:spcBef>
                <a:spcPct val="0"/>
              </a:spcBef>
              <a:spcAft>
                <a:spcPct val="0"/>
              </a:spcAft>
              <a:defRPr sz="3200">
                <a:solidFill>
                  <a:schemeClr val="tx1"/>
                </a:solidFill>
                <a:latin typeface="TheSans B5 Plain" pitchFamily="34" charset="0"/>
                <a:ea typeface="ヒラギノ角ゴ Pro W3" panose="020B0300000000000000" pitchFamily="34" charset="-128"/>
              </a:defRPr>
            </a:lvl9pPr>
          </a:lstStyle>
          <a:p>
            <a:fld id="{24C4839C-A1D4-C442-90C6-338B2A7D094D}" type="slidenum">
              <a:rPr lang="en-GB" altLang="en-US" sz="1200" smtClean="0">
                <a:latin typeface="Arial" panose="020B0604020202020204" pitchFamily="34" charset="0"/>
              </a:rPr>
              <a:pPr/>
              <a:t>10</a:t>
            </a:fld>
            <a:endParaRPr lang="en-GB" altLang="en-US" sz="1200">
              <a:latin typeface="Arial" panose="020B0604020202020204" pitchFamily="34" charset="0"/>
            </a:endParaRPr>
          </a:p>
        </p:txBody>
      </p:sp>
    </p:spTree>
    <p:extLst>
      <p:ext uri="{BB962C8B-B14F-4D97-AF65-F5344CB8AC3E}">
        <p14:creationId xmlns:p14="http://schemas.microsoft.com/office/powerpoint/2010/main" val="2399560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1AE0D-CC95-2146-560F-188232C12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2331D-8C25-D4CC-63BB-5FA33F670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D0520-43B2-30ED-8F19-A01A342AEE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4F34EB-A01D-84F3-D1B4-13D0757D0B34}"/>
              </a:ext>
            </a:extLst>
          </p:cNvPr>
          <p:cNvSpPr>
            <a:spLocks noGrp="1"/>
          </p:cNvSpPr>
          <p:nvPr>
            <p:ph type="sldNum" sz="quarter" idx="5"/>
          </p:nvPr>
        </p:nvSpPr>
        <p:spPr/>
        <p:txBody>
          <a:bodyPr/>
          <a:lstStyle/>
          <a:p>
            <a:fld id="{8FF8D637-E279-480F-BCEB-594D234498CC}" type="slidenum">
              <a:rPr lang="en-AU" smtClean="0"/>
              <a:t>11</a:t>
            </a:fld>
            <a:endParaRPr lang="en-US"/>
          </a:p>
        </p:txBody>
      </p:sp>
    </p:spTree>
    <p:extLst>
      <p:ext uri="{BB962C8B-B14F-4D97-AF65-F5344CB8AC3E}">
        <p14:creationId xmlns:p14="http://schemas.microsoft.com/office/powerpoint/2010/main" val="3278238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39BC4-98B3-D4C2-806F-53BCBC730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D21A6-128D-10D9-B641-19BE9673B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BBE33-035E-426F-1296-F922C60BED43}"/>
              </a:ext>
            </a:extLst>
          </p:cNvPr>
          <p:cNvSpPr>
            <a:spLocks noGrp="1"/>
          </p:cNvSpPr>
          <p:nvPr>
            <p:ph type="body" idx="1"/>
          </p:nvPr>
        </p:nvSpPr>
        <p:spPr/>
        <p:txBody>
          <a:bodyPr/>
          <a:lstStyle/>
          <a:p>
            <a:pPr>
              <a:buFontTx/>
              <a:buNone/>
            </a:pPr>
            <a:r>
              <a:rPr lang="en-GB" b="1" dirty="0"/>
              <a:t>Cross-National Patterns</a:t>
            </a:r>
            <a:endParaRPr lang="en-GB" dirty="0"/>
          </a:p>
          <a:p>
            <a:pPr>
              <a:buFont typeface="Arial" panose="020B0604020202020204" pitchFamily="34" charset="0"/>
              <a:buChar char="•"/>
            </a:pPr>
            <a:r>
              <a:rPr lang="en-GB" dirty="0"/>
              <a:t>Loneliness is generally lower in Northern and Western Europe and higher in Southern and Eastern Europe. For adults and youth. </a:t>
            </a:r>
          </a:p>
          <a:p>
            <a:pPr>
              <a:buFont typeface="Arial" panose="020B0604020202020204" pitchFamily="34" charset="0"/>
              <a:buChar char="•"/>
            </a:pPr>
            <a:r>
              <a:rPr lang="en-GB" dirty="0"/>
              <a:t>For youth, we found that the </a:t>
            </a:r>
            <a:r>
              <a:rPr lang="en-GB" b="1" dirty="0"/>
              <a:t>way a country’s culture</a:t>
            </a:r>
            <a:r>
              <a:rPr lang="en-GB" dirty="0"/>
              <a:t>—especially regarding hierarchy, social norms, and emotional expression—affects how lonely students feel.</a:t>
            </a:r>
            <a:endParaRPr lang="en-GB" b="0" dirty="0"/>
          </a:p>
          <a:p>
            <a:pPr>
              <a:buFontTx/>
              <a:buNone/>
            </a:pPr>
            <a:endParaRPr lang="en-GB" b="1" dirty="0"/>
          </a:p>
          <a:p>
            <a:endParaRPr lang="en-US" dirty="0"/>
          </a:p>
        </p:txBody>
      </p:sp>
      <p:sp>
        <p:nvSpPr>
          <p:cNvPr id="4" name="Slide Number Placeholder 3">
            <a:extLst>
              <a:ext uri="{FF2B5EF4-FFF2-40B4-BE49-F238E27FC236}">
                <a16:creationId xmlns:a16="http://schemas.microsoft.com/office/drawing/2014/main" id="{F4C1059D-4F35-5EC7-DC45-A55B823B98DA}"/>
              </a:ext>
            </a:extLst>
          </p:cNvPr>
          <p:cNvSpPr>
            <a:spLocks noGrp="1"/>
          </p:cNvSpPr>
          <p:nvPr>
            <p:ph type="sldNum" sz="quarter" idx="5"/>
          </p:nvPr>
        </p:nvSpPr>
        <p:spPr/>
        <p:txBody>
          <a:bodyPr/>
          <a:lstStyle/>
          <a:p>
            <a:fld id="{8FF8D637-E279-480F-BCEB-594D234498CC}" type="slidenum">
              <a:rPr lang="en-AU" smtClean="0"/>
              <a:t>12</a:t>
            </a:fld>
            <a:endParaRPr lang="en-US"/>
          </a:p>
        </p:txBody>
      </p:sp>
    </p:spTree>
    <p:extLst>
      <p:ext uri="{BB962C8B-B14F-4D97-AF65-F5344CB8AC3E}">
        <p14:creationId xmlns:p14="http://schemas.microsoft.com/office/powerpoint/2010/main" val="1723353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91467-9222-0A3C-CCAA-17A882757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F74EA-3375-E246-A0DF-1D6911C4C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0439C-1B8C-7CE1-008E-8A6D65FCEF7A}"/>
              </a:ext>
            </a:extLst>
          </p:cNvPr>
          <p:cNvSpPr>
            <a:spLocks noGrp="1"/>
          </p:cNvSpPr>
          <p:nvPr>
            <p:ph type="body" idx="1"/>
          </p:nvPr>
        </p:nvSpPr>
        <p:spPr/>
        <p:txBody>
          <a:bodyPr/>
          <a:lstStyle/>
          <a:p>
            <a:pPr>
              <a:buFont typeface="Arial" panose="020B0604020202020204" pitchFamily="34" charset="0"/>
              <a:buChar char="•"/>
            </a:pPr>
            <a:endParaRPr lang="en-GB" dirty="0"/>
          </a:p>
          <a:p>
            <a:endParaRPr lang="en-US" dirty="0"/>
          </a:p>
        </p:txBody>
      </p:sp>
      <p:sp>
        <p:nvSpPr>
          <p:cNvPr id="4" name="Slide Number Placeholder 3">
            <a:extLst>
              <a:ext uri="{FF2B5EF4-FFF2-40B4-BE49-F238E27FC236}">
                <a16:creationId xmlns:a16="http://schemas.microsoft.com/office/drawing/2014/main" id="{E36AE72D-789F-775B-C7D0-298CD2921655}"/>
              </a:ext>
            </a:extLst>
          </p:cNvPr>
          <p:cNvSpPr>
            <a:spLocks noGrp="1"/>
          </p:cNvSpPr>
          <p:nvPr>
            <p:ph type="sldNum" sz="quarter" idx="5"/>
          </p:nvPr>
        </p:nvSpPr>
        <p:spPr/>
        <p:txBody>
          <a:bodyPr/>
          <a:lstStyle/>
          <a:p>
            <a:fld id="{8FF8D637-E279-480F-BCEB-594D234498CC}" type="slidenum">
              <a:rPr lang="en-AU" smtClean="0"/>
              <a:t>13</a:t>
            </a:fld>
            <a:endParaRPr lang="en-US"/>
          </a:p>
        </p:txBody>
      </p:sp>
    </p:spTree>
    <p:extLst>
      <p:ext uri="{BB962C8B-B14F-4D97-AF65-F5344CB8AC3E}">
        <p14:creationId xmlns:p14="http://schemas.microsoft.com/office/powerpoint/2010/main" val="1029930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ED6E0-1604-6F35-31CA-0B565F346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7634B-4712-67AC-8E6C-A276E6F5D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910EF-364F-5E0D-FC1A-B84E4658AFF0}"/>
              </a:ext>
            </a:extLst>
          </p:cNvPr>
          <p:cNvSpPr>
            <a:spLocks noGrp="1"/>
          </p:cNvSpPr>
          <p:nvPr>
            <p:ph type="body" idx="1"/>
          </p:nvPr>
        </p:nvSpPr>
        <p:spPr/>
        <p:txBody>
          <a:bodyPr/>
          <a:lstStyle/>
          <a:p>
            <a:r>
              <a:rPr lang="en-GB" sz="1600" b="1" i="0" dirty="0">
                <a:latin typeface="Calibri Light" panose="020F0302020204030204" pitchFamily="34" charset="0"/>
                <a:cs typeface="Calibri Light" panose="020F0302020204030204" pitchFamily="34" charset="0"/>
              </a:rPr>
              <a:t>Macro-Level Factors Affecting Loneliness</a:t>
            </a:r>
          </a:p>
          <a:p>
            <a:endParaRPr lang="en-GB" sz="1600" b="1" i="0" dirty="0">
              <a:latin typeface="Calibri Light" panose="020F0302020204030204" pitchFamily="34" charset="0"/>
              <a:cs typeface="Calibri Light" panose="020F0302020204030204" pitchFamily="34" charset="0"/>
            </a:endParaRPr>
          </a:p>
          <a:p>
            <a:pPr>
              <a:buFontTx/>
              <a:buNone/>
            </a:pPr>
            <a:endParaRPr lang="en-GB" sz="1600" b="1" dirty="0"/>
          </a:p>
          <a:p>
            <a:pPr>
              <a:buFontTx/>
              <a:buNone/>
            </a:pPr>
            <a:r>
              <a:rPr lang="en-GB" sz="1600" b="1" dirty="0"/>
              <a:t>Within-Country Differences</a:t>
            </a:r>
            <a:endParaRPr lang="en-GB" sz="1600" dirty="0"/>
          </a:p>
          <a:p>
            <a:pPr>
              <a:buFont typeface="Arial" panose="020B0604020202020204" pitchFamily="34" charset="0"/>
              <a:buChar char="•"/>
            </a:pPr>
            <a:r>
              <a:rPr lang="en-GB" sz="1600" dirty="0"/>
              <a:t>Some studies suggest no major difference between urban and rural loneliness, while others find youth in remote areas more affected.</a:t>
            </a:r>
          </a:p>
          <a:p>
            <a:pPr>
              <a:buFont typeface="Arial" panose="020B0604020202020204" pitchFamily="34" charset="0"/>
              <a:buChar char="•"/>
            </a:pPr>
            <a:r>
              <a:rPr lang="en-GB" sz="1600" dirty="0"/>
              <a:t>High social capital (trust, reciprocity, community engagement) reduces loneliness at the neighbourhood level.</a:t>
            </a:r>
          </a:p>
          <a:p>
            <a:endParaRPr lang="en-GB" sz="1600" b="1" i="0" dirty="0">
              <a:latin typeface="Calibri Light" panose="020F0302020204030204" pitchFamily="34" charset="0"/>
              <a:cs typeface="Calibri Light" panose="020F0302020204030204" pitchFamily="34" charset="0"/>
            </a:endParaRPr>
          </a:p>
          <a:p>
            <a:r>
              <a:rPr lang="en-GB" sz="1600" b="1" i="0" dirty="0">
                <a:latin typeface="Calibri Light" panose="020F0302020204030204" pitchFamily="34" charset="0"/>
                <a:cs typeface="Calibri Light" panose="020F0302020204030204" pitchFamily="34" charset="0"/>
              </a:rPr>
              <a:t>Values and Norms</a:t>
            </a:r>
          </a:p>
          <a:p>
            <a:pPr>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Individualism vs. Collectivism: Individualistic societies prioritize autonomy, which may lead to weaker social ties but lower stigma around loneliness.</a:t>
            </a:r>
          </a:p>
          <a:p>
            <a:pPr>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Materialism and Political Climate: Societies with rising materialistic values and conservative social policies may see increased loneliness.</a:t>
            </a:r>
          </a:p>
          <a:p>
            <a:pPr>
              <a:buFont typeface="Arial" panose="020B0604020202020204" pitchFamily="34" charset="0"/>
              <a:buNone/>
            </a:pPr>
            <a:endParaRPr lang="en-GB" sz="1600" b="0" i="0" dirty="0">
              <a:latin typeface="Calibri Light" panose="020F0302020204030204" pitchFamily="34" charset="0"/>
              <a:cs typeface="Calibri Light" panose="020F0302020204030204" pitchFamily="34" charset="0"/>
            </a:endParaRPr>
          </a:p>
          <a:p>
            <a:r>
              <a:rPr lang="en-GB" sz="1600" b="1" i="0" dirty="0">
                <a:latin typeface="Calibri Light" panose="020F0302020204030204" pitchFamily="34" charset="0"/>
                <a:cs typeface="Calibri Light" panose="020F0302020204030204" pitchFamily="34" charset="0"/>
              </a:rPr>
              <a:t>Family Lives</a:t>
            </a:r>
          </a:p>
          <a:p>
            <a:pPr>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Declining marriage rates, increased divorce, and smaller household sizes can contribute to loneliness.</a:t>
            </a:r>
          </a:p>
          <a:p>
            <a:pPr>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However, changing norms may reduce the negative impact of these factors.</a:t>
            </a:r>
          </a:p>
          <a:p>
            <a:pPr>
              <a:buFont typeface="Arial" panose="020B0604020202020204" pitchFamily="34" charset="0"/>
              <a:buChar char="•"/>
            </a:pPr>
            <a:endParaRPr lang="en-GB" sz="1600" b="1" i="0" dirty="0">
              <a:latin typeface="Calibri Light" panose="020F0302020204030204" pitchFamily="34" charset="0"/>
              <a:cs typeface="Calibri Light" panose="020F0302020204030204" pitchFamily="34" charset="0"/>
            </a:endParaRPr>
          </a:p>
          <a:p>
            <a:pPr>
              <a:buFontTx/>
              <a:buNone/>
            </a:pPr>
            <a:r>
              <a:rPr lang="en-GB" sz="1600" b="1" i="0" dirty="0">
                <a:latin typeface="Calibri Light" panose="020F0302020204030204" pitchFamily="34" charset="0"/>
                <a:cs typeface="Calibri Light" panose="020F0302020204030204" pitchFamily="34" charset="0"/>
              </a:rPr>
              <a:t>School </a:t>
            </a:r>
          </a:p>
          <a:p>
            <a:pPr>
              <a:buFontTx/>
              <a:buNone/>
            </a:pPr>
            <a:r>
              <a:rPr lang="en-GB" sz="2400" b="1" dirty="0"/>
              <a:t>A positive school climate</a:t>
            </a:r>
            <a:r>
              <a:rPr lang="en-GB" sz="2400" dirty="0"/>
              <a:t>, with supportive teachers and inclusive environments, helps reduce loneliness. Addressing loneliness in schools could </a:t>
            </a:r>
            <a:r>
              <a:rPr lang="en-GB" sz="2400" b="1" dirty="0"/>
              <a:t>improve academic success</a:t>
            </a:r>
            <a:r>
              <a:rPr lang="en-GB" sz="2400" dirty="0"/>
              <a:t> and overall well-being.</a:t>
            </a:r>
            <a:endParaRPr lang="en-GB" sz="1600" b="0" i="0" dirty="0">
              <a:latin typeface="Calibri Light" panose="020F0302020204030204" pitchFamily="34" charset="0"/>
              <a:cs typeface="Calibri Light" panose="020F0302020204030204" pitchFamily="34" charset="0"/>
            </a:endParaRPr>
          </a:p>
          <a:p>
            <a:pPr>
              <a:buFont typeface="Arial" panose="020B0604020202020204" pitchFamily="34" charset="0"/>
              <a:buNone/>
            </a:pPr>
            <a:endParaRPr lang="en-GB" sz="1600" b="0" i="0" dirty="0">
              <a:latin typeface="Calibri Light" panose="020F0302020204030204" pitchFamily="34" charset="0"/>
              <a:cs typeface="Calibri Light" panose="020F0302020204030204" pitchFamily="34" charset="0"/>
            </a:endParaRPr>
          </a:p>
          <a:p>
            <a:r>
              <a:rPr lang="en-GB" sz="1600" b="1" i="0" dirty="0">
                <a:latin typeface="Calibri Light" panose="020F0302020204030204" pitchFamily="34" charset="0"/>
                <a:cs typeface="Calibri Light" panose="020F0302020204030204" pitchFamily="34" charset="0"/>
              </a:rPr>
              <a:t>Technology and Digitalization</a:t>
            </a:r>
          </a:p>
          <a:p>
            <a:pPr>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Social media has complex effects: it can facilitate social connection but also increase loneliness through online comparison and cyberbullying.</a:t>
            </a:r>
          </a:p>
          <a:p>
            <a:pPr>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Increased residential mobility and migration can disrupt social networks, with immigration being an important predictor of loneliness among all age groups. </a:t>
            </a:r>
          </a:p>
          <a:p>
            <a:pPr>
              <a:buFont typeface="Arial" panose="020B0604020202020204" pitchFamily="34" charset="0"/>
              <a:buChar char="•"/>
            </a:pPr>
            <a:endParaRPr lang="en-GB" sz="1600" b="0" i="0" dirty="0">
              <a:latin typeface="Calibri Light" panose="020F0302020204030204" pitchFamily="34" charset="0"/>
              <a:cs typeface="Calibri Light" panose="020F0302020204030204" pitchFamily="34" charset="0"/>
            </a:endParaRPr>
          </a:p>
          <a:p>
            <a:r>
              <a:rPr lang="en-GB" sz="1600" b="1" i="0" dirty="0">
                <a:latin typeface="Calibri Light" panose="020F0302020204030204" pitchFamily="34" charset="0"/>
                <a:cs typeface="Calibri Light" panose="020F0302020204030204" pitchFamily="34" charset="0"/>
              </a:rPr>
              <a:t>Living Conditions and Individual Resources</a:t>
            </a:r>
            <a:endParaRPr lang="en-GB" sz="1600" b="0" i="0"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Economic inequality, poverty, and health issues are associated with higher loneliness. This has led many to argue that loneliness is a social justice issue that can only be addressed through systemic change. </a:t>
            </a:r>
          </a:p>
          <a:p>
            <a:pPr>
              <a:buFont typeface="Arial" panose="020B0604020202020204" pitchFamily="34" charset="0"/>
              <a:buChar char="•"/>
            </a:pPr>
            <a:endParaRPr lang="en-GB" sz="1600" b="0" i="0" dirty="0">
              <a:latin typeface="Calibri Light" panose="020F0302020204030204" pitchFamily="34" charset="0"/>
              <a:cs typeface="Calibri Light" panose="020F0302020204030204" pitchFamily="34" charset="0"/>
            </a:endParaRPr>
          </a:p>
          <a:p>
            <a:endParaRPr lang="en-US" dirty="0"/>
          </a:p>
        </p:txBody>
      </p:sp>
      <p:sp>
        <p:nvSpPr>
          <p:cNvPr id="4" name="Slide Number Placeholder 3">
            <a:extLst>
              <a:ext uri="{FF2B5EF4-FFF2-40B4-BE49-F238E27FC236}">
                <a16:creationId xmlns:a16="http://schemas.microsoft.com/office/drawing/2014/main" id="{77960BB2-032E-08D4-5590-6C19C002EED7}"/>
              </a:ext>
            </a:extLst>
          </p:cNvPr>
          <p:cNvSpPr>
            <a:spLocks noGrp="1"/>
          </p:cNvSpPr>
          <p:nvPr>
            <p:ph type="sldNum" sz="quarter" idx="5"/>
          </p:nvPr>
        </p:nvSpPr>
        <p:spPr/>
        <p:txBody>
          <a:bodyPr/>
          <a:lstStyle/>
          <a:p>
            <a:fld id="{8FF8D637-E279-480F-BCEB-594D234498CC}" type="slidenum">
              <a:rPr lang="en-AU" smtClean="0"/>
              <a:t>14</a:t>
            </a:fld>
            <a:endParaRPr lang="en-US"/>
          </a:p>
        </p:txBody>
      </p:sp>
    </p:spTree>
    <p:extLst>
      <p:ext uri="{BB962C8B-B14F-4D97-AF65-F5344CB8AC3E}">
        <p14:creationId xmlns:p14="http://schemas.microsoft.com/office/powerpoint/2010/main" val="1329852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EFB25-8097-E2F2-6755-E512E4C22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11B67-43B8-8289-F523-8F2FA2ACA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504CE-9F0C-F40A-7A17-47D64AE525C1}"/>
              </a:ext>
            </a:extLst>
          </p:cNvPr>
          <p:cNvSpPr>
            <a:spLocks noGrp="1"/>
          </p:cNvSpPr>
          <p:nvPr>
            <p:ph type="body" idx="1"/>
          </p:nvPr>
        </p:nvSpPr>
        <p:spPr/>
        <p:txBody>
          <a:bodyPr/>
          <a:lstStyle/>
          <a:p>
            <a:r>
              <a:rPr lang="en-GB" sz="1600" b="1" i="0" dirty="0">
                <a:latin typeface="Calibri Light" panose="020F0302020204030204" pitchFamily="34" charset="0"/>
                <a:cs typeface="Calibri Light" panose="020F0302020204030204" pitchFamily="34" charset="0"/>
              </a:rPr>
              <a:t>Implications for Public Policy</a:t>
            </a:r>
          </a:p>
          <a:p>
            <a:endParaRPr lang="en-GB" sz="1600" b="1" i="0" dirty="0">
              <a:latin typeface="Calibri Light" panose="020F0302020204030204" pitchFamily="34" charset="0"/>
              <a:cs typeface="Calibri Light" panose="020F0302020204030204" pitchFamily="34" charset="0"/>
            </a:endParaRPr>
          </a:p>
          <a:p>
            <a:r>
              <a:rPr lang="en-GB" sz="1600" b="0" i="0" dirty="0">
                <a:latin typeface="Calibri Light" panose="020F0302020204030204" pitchFamily="34" charset="0"/>
                <a:cs typeface="Calibri Light" panose="020F0302020204030204" pitchFamily="34" charset="0"/>
              </a:rPr>
              <a:t>Both individual focused and macro-level change needs to happen to reduce reports of chronic loneliness. </a:t>
            </a:r>
          </a:p>
          <a:p>
            <a:endParaRPr lang="en-GB" sz="1600" b="0" i="0" dirty="0">
              <a:latin typeface="Calibri Light" panose="020F0302020204030204" pitchFamily="34" charset="0"/>
              <a:cs typeface="Calibri Light" panose="020F0302020204030204" pitchFamily="34" charset="0"/>
            </a:endParaRPr>
          </a:p>
          <a:p>
            <a:r>
              <a:rPr lang="en-GB" sz="1600" b="0" i="0" dirty="0">
                <a:latin typeface="Calibri Light" panose="020F0302020204030204" pitchFamily="34" charset="0"/>
                <a:cs typeface="Calibri Light" panose="020F0302020204030204" pitchFamily="34" charset="0"/>
              </a:rPr>
              <a:t>Policy Recommendations: </a:t>
            </a:r>
          </a:p>
          <a:p>
            <a:pPr marL="742950" lvl="1" indent="-285750">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Loneliness should be addressed at multiple levels, from improving social infrastructure to developing community-based (school-based) interventions.</a:t>
            </a:r>
          </a:p>
          <a:p>
            <a:pPr marL="742950" lvl="1" indent="-285750">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Programmes targeting marginalized communities could be effective, but we shouldn’t focus on seeing them as ‘at risk’ because of individual characteristics, but because of they systemic structures that been they are marginalised. </a:t>
            </a:r>
          </a:p>
          <a:p>
            <a:pPr marL="742950" lvl="1" indent="-285750">
              <a:buFont typeface="Arial" panose="020B0604020202020204" pitchFamily="34" charset="0"/>
              <a:buChar char="•"/>
            </a:pPr>
            <a:r>
              <a:rPr lang="en-GB" sz="1600" b="0" i="0" dirty="0">
                <a:latin typeface="Calibri Light" panose="020F0302020204030204" pitchFamily="34" charset="0"/>
                <a:cs typeface="Calibri Light" panose="020F0302020204030204" pitchFamily="34" charset="0"/>
              </a:rPr>
              <a:t>Policies should be flexible and adaptable across different cultural contexts.</a:t>
            </a:r>
          </a:p>
          <a:p>
            <a:endParaRPr lang="en-US" dirty="0"/>
          </a:p>
        </p:txBody>
      </p:sp>
      <p:sp>
        <p:nvSpPr>
          <p:cNvPr id="4" name="Slide Number Placeholder 3">
            <a:extLst>
              <a:ext uri="{FF2B5EF4-FFF2-40B4-BE49-F238E27FC236}">
                <a16:creationId xmlns:a16="http://schemas.microsoft.com/office/drawing/2014/main" id="{3A8FE94C-7A22-5DF5-1654-72103035CFE8}"/>
              </a:ext>
            </a:extLst>
          </p:cNvPr>
          <p:cNvSpPr>
            <a:spLocks noGrp="1"/>
          </p:cNvSpPr>
          <p:nvPr>
            <p:ph type="sldNum" sz="quarter" idx="5"/>
          </p:nvPr>
        </p:nvSpPr>
        <p:spPr/>
        <p:txBody>
          <a:bodyPr/>
          <a:lstStyle/>
          <a:p>
            <a:fld id="{8FF8D637-E279-480F-BCEB-594D234498CC}" type="slidenum">
              <a:rPr lang="en-AU" smtClean="0"/>
              <a:t>15</a:t>
            </a:fld>
            <a:endParaRPr lang="en-US"/>
          </a:p>
        </p:txBody>
      </p:sp>
    </p:spTree>
    <p:extLst>
      <p:ext uri="{BB962C8B-B14F-4D97-AF65-F5344CB8AC3E}">
        <p14:creationId xmlns:p14="http://schemas.microsoft.com/office/powerpoint/2010/main" val="2780451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8D637-E279-480F-BCEB-594D234498CC}" type="slidenum">
              <a:rPr lang="en-AU" smtClean="0"/>
              <a:t>16</a:t>
            </a:fld>
            <a:endParaRPr lang="en-US"/>
          </a:p>
        </p:txBody>
      </p:sp>
    </p:spTree>
    <p:extLst>
      <p:ext uri="{BB962C8B-B14F-4D97-AF65-F5344CB8AC3E}">
        <p14:creationId xmlns:p14="http://schemas.microsoft.com/office/powerpoint/2010/main" val="303144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FEED-7DD2-DB79-DACB-38DE8C0A6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62601-77D5-9088-636E-C94DCE4A0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4AADA-518A-BA45-C8DD-46E2D66DAEE0}"/>
              </a:ext>
            </a:extLst>
          </p:cNvPr>
          <p:cNvSpPr>
            <a:spLocks noGrp="1"/>
          </p:cNvSpPr>
          <p:nvPr>
            <p:ph type="body" idx="1"/>
          </p:nvPr>
        </p:nvSpPr>
        <p:spPr/>
        <p:txBody>
          <a:bodyPr/>
          <a:lstStyle/>
          <a:p>
            <a:r>
              <a:rPr lang="en-GB" altLang="en-US" sz="1600" b="0" i="0" dirty="0">
                <a:latin typeface="Calibri Light" panose="020F0302020204030204" pitchFamily="34" charset="0"/>
                <a:cs typeface="Calibri Light" panose="020F0302020204030204" pitchFamily="34" charset="0"/>
              </a:rPr>
              <a:t>Social relationships matter.  Although we may require different amounts of social contact, as a species we all need others for survival.  We all benefit from having others in whom we can trust, and with whom we feel secure; we need to know that there are people who are on our side during difficult times. Even superficial social encounters play an important role in stabilizing our social health. Social relationships help us cope with stressors, and when we don’t have them we see impacts on physical and mental health. </a:t>
            </a:r>
          </a:p>
          <a:p>
            <a:endParaRPr lang="en-GB" altLang="en-US" sz="1600" b="0" i="0" dirty="0">
              <a:latin typeface="Calibri Light" panose="020F0302020204030204" pitchFamily="34" charset="0"/>
              <a:cs typeface="Calibri Light" panose="020F0302020204030204" pitchFamily="34" charset="0"/>
            </a:endParaRPr>
          </a:p>
          <a:p>
            <a:pPr eaLnBrk="1" hangingPunct="1"/>
            <a:r>
              <a:rPr lang="en-GB" altLang="en-US" sz="1600" b="0" i="0" dirty="0">
                <a:latin typeface="Calibri Light" panose="020F0302020204030204" pitchFamily="34" charset="0"/>
                <a:cs typeface="Calibri Light" panose="020F0302020204030204" pitchFamily="34" charset="0"/>
              </a:rPr>
              <a:t>Way back in our evolutionary history, humans began interacting with each other to get what they needed for survival and reproduction. Other animals did the same thing, with members coming together for protection. That biological strategy was effective: nature selected in favour of animals who were motivated to be with other members of their species. In that context, being rejected by other members of their species represented a troublesome threat - once dependent on each other for basic needs, lives were put at risk when individuals were excluded from the group. </a:t>
            </a:r>
          </a:p>
          <a:p>
            <a:pPr eaLnBrk="1" hangingPunct="1"/>
            <a:endParaRPr lang="en-GB" altLang="en-US" sz="1600" b="0" i="0" dirty="0">
              <a:latin typeface="Calibri Light" panose="020F0302020204030204" pitchFamily="34" charset="0"/>
              <a:cs typeface="Calibri Light" panose="020F0302020204030204" pitchFamily="34" charset="0"/>
            </a:endParaRPr>
          </a:p>
          <a:p>
            <a:pPr eaLnBrk="1" hangingPunct="1"/>
            <a:r>
              <a:rPr lang="en-GB" altLang="en-US" sz="1600" b="0" i="0" dirty="0">
                <a:latin typeface="Calibri Light" panose="020F0302020204030204" pitchFamily="34" charset="0"/>
                <a:cs typeface="Calibri Light" panose="020F0302020204030204" pitchFamily="34" charset="0"/>
              </a:rPr>
              <a:t>In our evolutionary history, we were exposed to those same kinds of threats - being on the periphery of our social group, being excluded by members of our tribe, put us at those kind of risks. And, while we may not have those same threats today, we still carry with us that need to be in social groups for survival. Humans have this powerful need to belong, developing close bonds with others. Our survival is threatened if we find ourselves alone in the world</a:t>
            </a:r>
            <a:r>
              <a:rPr lang="en-GB" altLang="en-US" sz="1600" b="0" i="0" baseline="30000" dirty="0">
                <a:latin typeface="Calibri Light" panose="020F0302020204030204" pitchFamily="34" charset="0"/>
                <a:cs typeface="Calibri Light" panose="020F0302020204030204" pitchFamily="34" charset="0"/>
              </a:rPr>
              <a:t>. </a:t>
            </a:r>
          </a:p>
          <a:p>
            <a:pPr eaLnBrk="1" hangingPunct="1"/>
            <a:endParaRPr lang="en-GB" altLang="en-US" sz="1600" b="0" i="0" baseline="30000" dirty="0">
              <a:latin typeface="Calibri Light" panose="020F0302020204030204" pitchFamily="34" charset="0"/>
              <a:cs typeface="Calibri Light" panose="020F0302020204030204" pitchFamily="34" charset="0"/>
            </a:endParaRPr>
          </a:p>
          <a:p>
            <a:pPr eaLnBrk="1" hangingPunct="1"/>
            <a:r>
              <a:rPr lang="en-GB" altLang="en-US" sz="1600" b="0" i="0" dirty="0">
                <a:latin typeface="Calibri Light" panose="020F0302020204030204" pitchFamily="34" charset="0"/>
                <a:cs typeface="Calibri Light" panose="020F0302020204030204" pitchFamily="34" charset="0"/>
              </a:rPr>
              <a:t>But, our lives are also enhanced through our close social bonds. Social relationships appear to offer more than just protection against dangerous predators: maintaining stable, close relationships with others of the same species increases longevity and contributes to better health. There is something unique and pleasurable about being in each others' company that increases well-being. </a:t>
            </a:r>
          </a:p>
          <a:p>
            <a:pPr eaLnBrk="1" hangingPunct="1"/>
            <a:endParaRPr lang="en-GB" altLang="en-US" sz="1600" b="0" i="0" dirty="0">
              <a:latin typeface="Calibri Light" panose="020F0302020204030204" pitchFamily="34" charset="0"/>
              <a:cs typeface="Calibri Light" panose="020F0302020204030204" pitchFamily="34" charset="0"/>
            </a:endParaRPr>
          </a:p>
          <a:p>
            <a:pPr eaLnBrk="1" hangingPunct="1"/>
            <a:r>
              <a:rPr lang="en-GB" altLang="en-US" sz="1600" b="0" i="0" dirty="0">
                <a:latin typeface="Calibri Light" panose="020F0302020204030204" pitchFamily="34" charset="0"/>
                <a:cs typeface="Calibri Light" panose="020F0302020204030204" pitchFamily="34" charset="0"/>
              </a:rPr>
              <a:t>Because human are pretty clever, we have evolved not just to respond to actual social isolation and rejection, but also to a perception that we might be about to experience that!; Our larger brains and our social cognitive capabilities mean we can think about whether there are initial signs of potential future rejection. Loneliness is part of that evolutionary system. </a:t>
            </a:r>
          </a:p>
          <a:p>
            <a:pPr eaLnBrk="1" hangingPunct="1"/>
            <a:r>
              <a:rPr lang="en-GB" altLang="en-US" sz="1600" b="0" i="0" dirty="0">
                <a:latin typeface="Calibri Light" panose="020F0302020204030204" pitchFamily="34" charset="0"/>
                <a:cs typeface="Calibri Light" panose="020F0302020204030204" pitchFamily="34" charset="0"/>
              </a:rPr>
              <a:t> </a:t>
            </a:r>
          </a:p>
          <a:p>
            <a:endParaRPr lang="en-GB" altLang="en-US" dirty="0">
              <a:latin typeface="Arial" panose="020B0604020202020204" pitchFamily="34" charset="0"/>
            </a:endParaRPr>
          </a:p>
          <a:p>
            <a:pPr marL="0" indent="0">
              <a:buFontTx/>
              <a:buNone/>
            </a:pPr>
            <a:endParaRPr lang="en-US" dirty="0">
              <a:cs typeface="Calibri"/>
            </a:endParaRPr>
          </a:p>
          <a:p>
            <a:pPr marL="171450" indent="-171450">
              <a:buFont typeface="Arial" panose="020B0604020202020204" pitchFamily="34" charset="0"/>
              <a:buChar char="•"/>
            </a:pPr>
            <a:endParaRPr lang="en-US" dirty="0">
              <a:cs typeface="Calibri"/>
            </a:endParaRPr>
          </a:p>
        </p:txBody>
      </p:sp>
      <p:sp>
        <p:nvSpPr>
          <p:cNvPr id="4" name="Slide Number Placeholder 3">
            <a:extLst>
              <a:ext uri="{FF2B5EF4-FFF2-40B4-BE49-F238E27FC236}">
                <a16:creationId xmlns:a16="http://schemas.microsoft.com/office/drawing/2014/main" id="{8A0FA37D-5962-7262-FA6B-84D105B36895}"/>
              </a:ext>
            </a:extLst>
          </p:cNvPr>
          <p:cNvSpPr>
            <a:spLocks noGrp="1"/>
          </p:cNvSpPr>
          <p:nvPr>
            <p:ph type="sldNum" sz="quarter" idx="5"/>
          </p:nvPr>
        </p:nvSpPr>
        <p:spPr/>
        <p:txBody>
          <a:bodyPr/>
          <a:lstStyle/>
          <a:p>
            <a:fld id="{8FF8D637-E279-480F-BCEB-594D234498CC}" type="slidenum">
              <a:rPr lang="en-AU"/>
              <a:t>2</a:t>
            </a:fld>
            <a:endParaRPr lang="en-US"/>
          </a:p>
        </p:txBody>
      </p:sp>
    </p:spTree>
    <p:extLst>
      <p:ext uri="{BB962C8B-B14F-4D97-AF65-F5344CB8AC3E}">
        <p14:creationId xmlns:p14="http://schemas.microsoft.com/office/powerpoint/2010/main" val="366261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8D637-E279-480F-BCEB-594D234498CC}" type="slidenum">
              <a:rPr lang="en-AU" smtClean="0"/>
              <a:t>3</a:t>
            </a:fld>
            <a:endParaRPr lang="en-US"/>
          </a:p>
        </p:txBody>
      </p:sp>
    </p:spTree>
    <p:extLst>
      <p:ext uri="{BB962C8B-B14F-4D97-AF65-F5344CB8AC3E}">
        <p14:creationId xmlns:p14="http://schemas.microsoft.com/office/powerpoint/2010/main" val="384865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i="0" dirty="0">
                <a:effectLst/>
                <a:latin typeface="Calibri Light" panose="020F0302020204030204" pitchFamily="34" charset="0"/>
                <a:ea typeface="Aptos" panose="020B0004020202020204" pitchFamily="34" charset="0"/>
                <a:cs typeface="Calibri Light" panose="020F0302020204030204" pitchFamily="34" charset="0"/>
              </a:rPr>
              <a:t>Loneliness can be a distressing, uncomfortable, and even painful experience; it involves negative emotions, cognitions and behaviours that arise when an individual perceives a discrepancy between the social relationships they have and the social relationships that they want to have (Peplau &amp; Perlman, 1982). </a:t>
            </a:r>
          </a:p>
          <a:p>
            <a:endParaRPr lang="en-GB" sz="1600" b="0" i="0" dirty="0">
              <a:effectLst/>
              <a:latin typeface="Calibri Light" panose="020F0302020204030204" pitchFamily="34" charset="0"/>
              <a:cs typeface="Calibri Light" panose="020F0302020204030204" pitchFamily="34" charset="0"/>
            </a:endParaRPr>
          </a:p>
          <a:p>
            <a:r>
              <a:rPr lang="en-GB" sz="1600" b="0" i="0" dirty="0">
                <a:solidFill>
                  <a:srgbClr val="141413"/>
                </a:solidFill>
                <a:effectLst/>
                <a:latin typeface="Calibri Light" panose="020F0302020204030204" pitchFamily="34" charset="0"/>
                <a:cs typeface="Calibri Light" panose="020F0302020204030204" pitchFamily="34" charset="0"/>
              </a:rPr>
              <a:t>Our recent review of qualitative work with children and adolescents showed there are clear psychological features of loneliness that are experienced across all ages, with people describing loneliness in terms of feelings of a lack of meaningful connection and painful disconnection. We also highlighted variation in the descriptions and understanding of loneliness characterized by age, suggesting there are clear developmental changes - children did not refer to personality or social comparisons as predictors of loneliness, but adolescents and young adults did. Also, it was the case that most studies that included youth with ages 18 years and above included mention of the political or societal landscape as predicting loneliness; younger samples were much less likely to include reference to that. </a:t>
            </a:r>
          </a:p>
          <a:p>
            <a:endParaRPr lang="en-GB" sz="1600" b="0" i="0" dirty="0">
              <a:solidFill>
                <a:srgbClr val="141413"/>
              </a:solidFill>
              <a:effectLst/>
              <a:latin typeface="Calibri Light" panose="020F0302020204030204" pitchFamily="34" charset="0"/>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FF8D637-E279-480F-BCEB-594D234498CC}" type="slidenum">
              <a:rPr lang="en-AU" smtClean="0"/>
              <a:t>4</a:t>
            </a:fld>
            <a:endParaRPr lang="en-US"/>
          </a:p>
        </p:txBody>
      </p:sp>
    </p:spTree>
    <p:extLst>
      <p:ext uri="{BB962C8B-B14F-4D97-AF65-F5344CB8AC3E}">
        <p14:creationId xmlns:p14="http://schemas.microsoft.com/office/powerpoint/2010/main" val="48747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5AD2-769E-71D6-F49E-C519073F8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708C5-9A0A-1C84-8FC8-B265B22FF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2947A-0663-EF09-F348-A0707B5281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distinct from social isolation (an objective lack of relationships) and solitude (being alone but not necessarily lonely). </a:t>
            </a:r>
          </a:p>
          <a:p>
            <a:endParaRPr lang="en-US" dirty="0"/>
          </a:p>
        </p:txBody>
      </p:sp>
      <p:sp>
        <p:nvSpPr>
          <p:cNvPr id="4" name="Slide Number Placeholder 3">
            <a:extLst>
              <a:ext uri="{FF2B5EF4-FFF2-40B4-BE49-F238E27FC236}">
                <a16:creationId xmlns:a16="http://schemas.microsoft.com/office/drawing/2014/main" id="{6421611C-9D2D-9BFD-6C4C-C2C25711D4BC}"/>
              </a:ext>
            </a:extLst>
          </p:cNvPr>
          <p:cNvSpPr>
            <a:spLocks noGrp="1"/>
          </p:cNvSpPr>
          <p:nvPr>
            <p:ph type="sldNum" sz="quarter" idx="5"/>
          </p:nvPr>
        </p:nvSpPr>
        <p:spPr/>
        <p:txBody>
          <a:bodyPr/>
          <a:lstStyle/>
          <a:p>
            <a:fld id="{8FF8D637-E279-480F-BCEB-594D234498CC}" type="slidenum">
              <a:rPr lang="en-AU" smtClean="0"/>
              <a:t>5</a:t>
            </a:fld>
            <a:endParaRPr lang="en-US"/>
          </a:p>
        </p:txBody>
      </p:sp>
    </p:spTree>
    <p:extLst>
      <p:ext uri="{BB962C8B-B14F-4D97-AF65-F5344CB8AC3E}">
        <p14:creationId xmlns:p14="http://schemas.microsoft.com/office/powerpoint/2010/main" val="3222555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C6D9E-1461-A4A2-4780-6D717AD21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D3F7A-BD59-95E3-12A3-17E7FCD4F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7F472-E79B-30AB-40E5-F70696BE9B6D}"/>
              </a:ext>
            </a:extLst>
          </p:cNvPr>
          <p:cNvSpPr>
            <a:spLocks noGrp="1"/>
          </p:cNvSpPr>
          <p:nvPr>
            <p:ph type="body" idx="1"/>
          </p:nvPr>
        </p:nvSpPr>
        <p:spPr/>
        <p:txBody>
          <a:bodyPr/>
          <a:lstStyle/>
          <a:p>
            <a:pPr marL="0" indent="0">
              <a:buFontTx/>
              <a:buNone/>
            </a:pPr>
            <a:r>
              <a:rPr lang="en-GB" sz="1200" dirty="0"/>
              <a:t>Chronic loneliness (by that we mean occurs often and/or is of long duration) has very has serious health consequences, including cardiovascular risks, reduced longevity, and mental health issues.</a:t>
            </a:r>
          </a:p>
          <a:p>
            <a:pPr marL="0" indent="0">
              <a:buFontTx/>
              <a:buNone/>
            </a:pPr>
            <a:r>
              <a:rPr lang="en-GB" sz="1200" dirty="0"/>
              <a:t>Also linked to academic performance, career prospects and overall life outcomes. </a:t>
            </a:r>
            <a:endParaRPr lang="en-US" sz="1200" dirty="0"/>
          </a:p>
          <a:p>
            <a:endParaRPr lang="en-US" dirty="0"/>
          </a:p>
        </p:txBody>
      </p:sp>
      <p:sp>
        <p:nvSpPr>
          <p:cNvPr id="4" name="Slide Number Placeholder 3">
            <a:extLst>
              <a:ext uri="{FF2B5EF4-FFF2-40B4-BE49-F238E27FC236}">
                <a16:creationId xmlns:a16="http://schemas.microsoft.com/office/drawing/2014/main" id="{39D5861B-EFA9-99E6-F4DB-0F5F8AD3589D}"/>
              </a:ext>
            </a:extLst>
          </p:cNvPr>
          <p:cNvSpPr>
            <a:spLocks noGrp="1"/>
          </p:cNvSpPr>
          <p:nvPr>
            <p:ph type="sldNum" sz="quarter" idx="5"/>
          </p:nvPr>
        </p:nvSpPr>
        <p:spPr/>
        <p:txBody>
          <a:bodyPr/>
          <a:lstStyle/>
          <a:p>
            <a:fld id="{8FF8D637-E279-480F-BCEB-594D234498CC}" type="slidenum">
              <a:rPr lang="en-AU" smtClean="0"/>
              <a:t>6</a:t>
            </a:fld>
            <a:endParaRPr lang="en-US"/>
          </a:p>
        </p:txBody>
      </p:sp>
    </p:spTree>
    <p:extLst>
      <p:ext uri="{BB962C8B-B14F-4D97-AF65-F5344CB8AC3E}">
        <p14:creationId xmlns:p14="http://schemas.microsoft.com/office/powerpoint/2010/main" val="319452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77B13-9FB6-7FED-82AE-55C568D54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EBC6A-2DB0-B662-8AF5-D74CE0321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2EB7D-6586-5A7F-80D9-30CB478E5260}"/>
              </a:ext>
            </a:extLst>
          </p:cNvPr>
          <p:cNvSpPr>
            <a:spLocks noGrp="1"/>
          </p:cNvSpPr>
          <p:nvPr>
            <p:ph type="body" idx="1"/>
          </p:nvPr>
        </p:nvSpPr>
        <p:spPr/>
        <p:txBody>
          <a:bodyPr/>
          <a:lstStyle/>
          <a:p>
            <a:pPr>
              <a:buFontTx/>
              <a:buNone/>
            </a:pPr>
            <a:r>
              <a:rPr lang="en-GB" sz="1600" b="0" i="0" dirty="0">
                <a:latin typeface="Calibri Light" panose="020F0302020204030204" pitchFamily="34" charset="0"/>
                <a:cs typeface="Calibri Light" panose="020F0302020204030204" pitchFamily="34" charset="0"/>
              </a:rPr>
              <a:t>Despite popular narratives about a "loneliness epidemic," empirical evidence on whether loneliness is increasing over time is mixed. </a:t>
            </a:r>
          </a:p>
          <a:p>
            <a:pPr>
              <a:buFont typeface="Arial" panose="020B0604020202020204" pitchFamily="34" charset="0"/>
              <a:buChar char="•"/>
            </a:pPr>
            <a:endParaRPr lang="en-GB" sz="1600" b="0" i="0" dirty="0">
              <a:latin typeface="Calibri Light" panose="020F0302020204030204" pitchFamily="34" charset="0"/>
              <a:cs typeface="Calibri Light" panose="020F0302020204030204" pitchFamily="34" charset="0"/>
            </a:endParaRPr>
          </a:p>
          <a:p>
            <a:pPr>
              <a:buFontTx/>
              <a:buNone/>
            </a:pPr>
            <a:r>
              <a:rPr lang="en-GB" sz="1600" b="0" i="0" dirty="0">
                <a:latin typeface="Calibri Light" panose="020F0302020204030204" pitchFamily="34" charset="0"/>
                <a:cs typeface="Calibri Light" panose="020F0302020204030204" pitchFamily="34" charset="0"/>
              </a:rPr>
              <a:t>Some studies suggest loneliness has remained stable over the past decades.  Others indicate age-related variations, with young adults reporting increased loneliness in recent years. Maybe that change is to do with cultural shifts have influenced how people report loneliness (e.g., decreased stigma leading to more self-reports).</a:t>
            </a:r>
          </a:p>
        </p:txBody>
      </p:sp>
      <p:sp>
        <p:nvSpPr>
          <p:cNvPr id="4" name="Slide Number Placeholder 3">
            <a:extLst>
              <a:ext uri="{FF2B5EF4-FFF2-40B4-BE49-F238E27FC236}">
                <a16:creationId xmlns:a16="http://schemas.microsoft.com/office/drawing/2014/main" id="{475EA4AF-2DE9-CC39-E426-7B0A813F47E9}"/>
              </a:ext>
            </a:extLst>
          </p:cNvPr>
          <p:cNvSpPr>
            <a:spLocks noGrp="1"/>
          </p:cNvSpPr>
          <p:nvPr>
            <p:ph type="sldNum" sz="quarter" idx="5"/>
          </p:nvPr>
        </p:nvSpPr>
        <p:spPr/>
        <p:txBody>
          <a:bodyPr/>
          <a:lstStyle/>
          <a:p>
            <a:fld id="{8FF8D637-E279-480F-BCEB-594D234498CC}" type="slidenum">
              <a:rPr lang="en-AU" smtClean="0"/>
              <a:t>7</a:t>
            </a:fld>
            <a:endParaRPr lang="en-US"/>
          </a:p>
        </p:txBody>
      </p:sp>
    </p:spTree>
    <p:extLst>
      <p:ext uri="{BB962C8B-B14F-4D97-AF65-F5344CB8AC3E}">
        <p14:creationId xmlns:p14="http://schemas.microsoft.com/office/powerpoint/2010/main" val="192594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6CF48DE8-E507-B746-9F48-8096BA5AA5D6}"/>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588F9500-3534-324C-B209-CCB703B12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22531" name="Slide Number Placeholder 3">
            <a:extLst>
              <a:ext uri="{FF2B5EF4-FFF2-40B4-BE49-F238E27FC236}">
                <a16:creationId xmlns:a16="http://schemas.microsoft.com/office/drawing/2014/main" id="{4F9B54A9-7C61-3844-B46E-B8EE9EC65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heSans B5 Plain" pitchFamily="34" charset="0"/>
                <a:ea typeface="ヒラギノ角ゴ Pro W3" panose="020B0300000000000000" pitchFamily="34" charset="-128"/>
              </a:defRPr>
            </a:lvl1pPr>
            <a:lvl2pPr marL="742950" indent="-285750">
              <a:defRPr sz="3200">
                <a:solidFill>
                  <a:schemeClr val="tx1"/>
                </a:solidFill>
                <a:latin typeface="TheSans B5 Plain" pitchFamily="34" charset="0"/>
                <a:ea typeface="ヒラギノ角ゴ Pro W3" panose="020B0300000000000000" pitchFamily="34" charset="-128"/>
              </a:defRPr>
            </a:lvl2pPr>
            <a:lvl3pPr marL="1143000" indent="-228600">
              <a:defRPr sz="3200">
                <a:solidFill>
                  <a:schemeClr val="tx1"/>
                </a:solidFill>
                <a:latin typeface="TheSans B5 Plain" pitchFamily="34" charset="0"/>
                <a:ea typeface="ヒラギノ角ゴ Pro W3" panose="020B0300000000000000" pitchFamily="34" charset="-128"/>
              </a:defRPr>
            </a:lvl3pPr>
            <a:lvl4pPr marL="1600200" indent="-228600">
              <a:defRPr sz="3200">
                <a:solidFill>
                  <a:schemeClr val="tx1"/>
                </a:solidFill>
                <a:latin typeface="TheSans B5 Plain" pitchFamily="34" charset="0"/>
                <a:ea typeface="ヒラギノ角ゴ Pro W3" panose="020B0300000000000000" pitchFamily="34" charset="-128"/>
              </a:defRPr>
            </a:lvl4pPr>
            <a:lvl5pPr marL="2057400" indent="-228600">
              <a:defRPr sz="3200">
                <a:solidFill>
                  <a:schemeClr val="tx1"/>
                </a:solidFill>
                <a:latin typeface="TheSans B5 Plain" pitchFamily="34" charset="0"/>
                <a:ea typeface="ヒラギノ角ゴ Pro W3" panose="020B0300000000000000" pitchFamily="34" charset="-128"/>
              </a:defRPr>
            </a:lvl5pPr>
            <a:lvl6pPr marL="2514600" indent="-228600" eaLnBrk="0" fontAlgn="base" hangingPunct="0">
              <a:spcBef>
                <a:spcPct val="0"/>
              </a:spcBef>
              <a:spcAft>
                <a:spcPct val="0"/>
              </a:spcAft>
              <a:defRPr sz="3200">
                <a:solidFill>
                  <a:schemeClr val="tx1"/>
                </a:solidFill>
                <a:latin typeface="TheSans B5 Plain" pitchFamily="34" charset="0"/>
                <a:ea typeface="ヒラギノ角ゴ Pro W3" panose="020B0300000000000000" pitchFamily="34" charset="-128"/>
              </a:defRPr>
            </a:lvl6pPr>
            <a:lvl7pPr marL="2971800" indent="-228600" eaLnBrk="0" fontAlgn="base" hangingPunct="0">
              <a:spcBef>
                <a:spcPct val="0"/>
              </a:spcBef>
              <a:spcAft>
                <a:spcPct val="0"/>
              </a:spcAft>
              <a:defRPr sz="3200">
                <a:solidFill>
                  <a:schemeClr val="tx1"/>
                </a:solidFill>
                <a:latin typeface="TheSans B5 Plain" pitchFamily="34" charset="0"/>
                <a:ea typeface="ヒラギノ角ゴ Pro W3" panose="020B0300000000000000" pitchFamily="34" charset="-128"/>
              </a:defRPr>
            </a:lvl7pPr>
            <a:lvl8pPr marL="3429000" indent="-228600" eaLnBrk="0" fontAlgn="base" hangingPunct="0">
              <a:spcBef>
                <a:spcPct val="0"/>
              </a:spcBef>
              <a:spcAft>
                <a:spcPct val="0"/>
              </a:spcAft>
              <a:defRPr sz="3200">
                <a:solidFill>
                  <a:schemeClr val="tx1"/>
                </a:solidFill>
                <a:latin typeface="TheSans B5 Plain" pitchFamily="34" charset="0"/>
                <a:ea typeface="ヒラギノ角ゴ Pro W3" panose="020B0300000000000000" pitchFamily="34" charset="-128"/>
              </a:defRPr>
            </a:lvl8pPr>
            <a:lvl9pPr marL="3886200" indent="-228600" eaLnBrk="0" fontAlgn="base" hangingPunct="0">
              <a:spcBef>
                <a:spcPct val="0"/>
              </a:spcBef>
              <a:spcAft>
                <a:spcPct val="0"/>
              </a:spcAft>
              <a:defRPr sz="3200">
                <a:solidFill>
                  <a:schemeClr val="tx1"/>
                </a:solidFill>
                <a:latin typeface="TheSans B5 Plain" pitchFamily="34" charset="0"/>
                <a:ea typeface="ヒラギノ角ゴ Pro W3" panose="020B0300000000000000" pitchFamily="34" charset="-128"/>
              </a:defRPr>
            </a:lvl9pPr>
          </a:lstStyle>
          <a:p>
            <a:fld id="{F0A84C6B-84C5-EE48-9D20-86438F5D318E}" type="slidenum">
              <a:rPr lang="en-GB" altLang="en-US" sz="1200" smtClean="0">
                <a:latin typeface="Arial" panose="020B0604020202020204" pitchFamily="34" charset="0"/>
              </a:rPr>
              <a:pPr/>
              <a:t>8</a:t>
            </a:fld>
            <a:endParaRPr lang="en-GB" altLang="en-US" sz="1200">
              <a:latin typeface="Arial" panose="020B0604020202020204" pitchFamily="34" charset="0"/>
            </a:endParaRPr>
          </a:p>
        </p:txBody>
      </p:sp>
    </p:spTree>
    <p:extLst>
      <p:ext uri="{BB962C8B-B14F-4D97-AF65-F5344CB8AC3E}">
        <p14:creationId xmlns:p14="http://schemas.microsoft.com/office/powerpoint/2010/main" val="377242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0167E-B592-DD2A-6D89-18ED0F582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04FE2-35DC-FDB6-51DD-3E014C694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B638A-2072-AD16-81BB-81B715715C6A}"/>
              </a:ext>
            </a:extLst>
          </p:cNvPr>
          <p:cNvSpPr>
            <a:spLocks noGrp="1"/>
          </p:cNvSpPr>
          <p:nvPr>
            <p:ph type="body" idx="1"/>
          </p:nvPr>
        </p:nvSpPr>
        <p:spPr/>
        <p:txBody>
          <a:bodyPr/>
          <a:lstStyle/>
          <a:p>
            <a:r>
              <a:rPr lang="en-US" dirty="0"/>
              <a:t>Notion that loneliness is adaptive is crucial when we want to move to think about interventions.  Loneliness, sometimes, is ‘food for us’, but loneliness experienced frequently or for long periods of time is related to poorer outcomes. Also, intensity of that experience matters.  So, it’s chronic loneliness that is important. </a:t>
            </a:r>
          </a:p>
        </p:txBody>
      </p:sp>
      <p:sp>
        <p:nvSpPr>
          <p:cNvPr id="4" name="Slide Number Placeholder 3">
            <a:extLst>
              <a:ext uri="{FF2B5EF4-FFF2-40B4-BE49-F238E27FC236}">
                <a16:creationId xmlns:a16="http://schemas.microsoft.com/office/drawing/2014/main" id="{C1129A59-C3DD-BCF7-147C-7EC9830CAE39}"/>
              </a:ext>
            </a:extLst>
          </p:cNvPr>
          <p:cNvSpPr>
            <a:spLocks noGrp="1"/>
          </p:cNvSpPr>
          <p:nvPr>
            <p:ph type="sldNum" sz="quarter" idx="5"/>
          </p:nvPr>
        </p:nvSpPr>
        <p:spPr/>
        <p:txBody>
          <a:bodyPr/>
          <a:lstStyle/>
          <a:p>
            <a:fld id="{8FF8D637-E279-480F-BCEB-594D234498CC}" type="slidenum">
              <a:rPr lang="en-AU" smtClean="0"/>
              <a:t>9</a:t>
            </a:fld>
            <a:endParaRPr lang="en-US"/>
          </a:p>
        </p:txBody>
      </p:sp>
    </p:spTree>
    <p:extLst>
      <p:ext uri="{BB962C8B-B14F-4D97-AF65-F5344CB8AC3E}">
        <p14:creationId xmlns:p14="http://schemas.microsoft.com/office/powerpoint/2010/main" val="336417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73F3-F093-34AE-967E-7A498B2C9D5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AA0BE96-8C91-ECFD-A1EA-2123E5F66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EA7303A-A268-61CB-4F59-11D109D23D68}"/>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5" name="Footer Placeholder 4">
            <a:extLst>
              <a:ext uri="{FF2B5EF4-FFF2-40B4-BE49-F238E27FC236}">
                <a16:creationId xmlns:a16="http://schemas.microsoft.com/office/drawing/2014/main" id="{24F93869-8AEE-6734-A798-C477E10D0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2BD63-38FB-50E3-D7C8-01071D9E6568}"/>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318321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3872-0D1E-8EC2-3C38-8482572362D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9C7E4F-1612-B5C8-DBC9-A66EEC30F1E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BC83F2-78DD-875F-3ABB-4416E295A045}"/>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5" name="Footer Placeholder 4">
            <a:extLst>
              <a:ext uri="{FF2B5EF4-FFF2-40B4-BE49-F238E27FC236}">
                <a16:creationId xmlns:a16="http://schemas.microsoft.com/office/drawing/2014/main" id="{12C12496-E673-F84C-107D-28E1EFA7E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64C8D-BF1E-C1CA-904F-38A70DAFBB8A}"/>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121113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E5612-A897-E592-FE5E-9D3F555EE34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1C6001-A7F1-57AD-242D-0458F5862E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FA469A-56C8-8ED4-620A-CF061FF46FD6}"/>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5" name="Footer Placeholder 4">
            <a:extLst>
              <a:ext uri="{FF2B5EF4-FFF2-40B4-BE49-F238E27FC236}">
                <a16:creationId xmlns:a16="http://schemas.microsoft.com/office/drawing/2014/main" id="{1B8529D1-9C7B-4568-F146-91A9831AE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3A1C5-99EB-2552-C1A2-B762E2D7AC16}"/>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250820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1E11-778E-4C06-37B1-D776523AC1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6E1071F-B67E-C104-D38A-CD19DC11D3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564033-60D3-B0FD-2BB0-183C8F8D475F}"/>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5" name="Footer Placeholder 4">
            <a:extLst>
              <a:ext uri="{FF2B5EF4-FFF2-40B4-BE49-F238E27FC236}">
                <a16:creationId xmlns:a16="http://schemas.microsoft.com/office/drawing/2014/main" id="{C86EEB23-0266-E1A8-3F18-8860B7F75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9AE08-13E9-07BD-980F-8A5CBF24547D}"/>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264705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1E07-900D-3653-5E93-B7B0E7DF6BA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5387B6-63F7-0054-0B58-741F0CCC8F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A41502C-A01F-68F6-D460-0C0C5555D57D}"/>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5" name="Footer Placeholder 4">
            <a:extLst>
              <a:ext uri="{FF2B5EF4-FFF2-40B4-BE49-F238E27FC236}">
                <a16:creationId xmlns:a16="http://schemas.microsoft.com/office/drawing/2014/main" id="{15D5AD5E-D319-C919-1FDD-C860E5016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8B260-D2A5-9D72-74E0-84676E1F9588}"/>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53319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99F3-21E7-5D7B-8F80-93B8CC932A7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9B77B8-77E2-97F6-D220-267C6106FC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3123702-C21E-815A-FCF3-EC8600177D1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DC33A15-9330-9E67-1C4D-6D892446E497}"/>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6" name="Footer Placeholder 5">
            <a:extLst>
              <a:ext uri="{FF2B5EF4-FFF2-40B4-BE49-F238E27FC236}">
                <a16:creationId xmlns:a16="http://schemas.microsoft.com/office/drawing/2014/main" id="{C5714AE9-E579-D158-C15F-0AD72C362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258F8-CEBB-FD64-663D-8D6E65718D1F}"/>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241163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9B2B-3797-822A-BB0B-E0B122FE29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B6CD60-932B-6B45-4E6F-272EE23D6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8469E0-B213-8BC1-B849-E421B67AAF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E6EC681-C076-AB0C-FAD5-F5C043F64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10DA66-9E70-46E7-C1BD-B695A7544E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364D207-0C7A-1392-C7C0-4850F3AA8943}"/>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8" name="Footer Placeholder 7">
            <a:extLst>
              <a:ext uri="{FF2B5EF4-FFF2-40B4-BE49-F238E27FC236}">
                <a16:creationId xmlns:a16="http://schemas.microsoft.com/office/drawing/2014/main" id="{3BB8720A-8118-0E4D-C14A-DE0B8C47E7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503F3D-42F7-0847-57DB-54A4270AC21F}"/>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269002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D2AD6-A7CF-4C2B-28C5-D57CF3143DC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9E21CC-1FDB-EA3A-BB95-9061E5BB3EFB}"/>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4" name="Footer Placeholder 3">
            <a:extLst>
              <a:ext uri="{FF2B5EF4-FFF2-40B4-BE49-F238E27FC236}">
                <a16:creationId xmlns:a16="http://schemas.microsoft.com/office/drawing/2014/main" id="{98C4C1A3-0643-C6D7-3F5A-3F0364561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86094-BF7E-CD98-1016-3FDA4A2A7656}"/>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356656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4933B2-8627-0777-C6FD-9FD866D02ABE}"/>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3" name="Footer Placeholder 2">
            <a:extLst>
              <a:ext uri="{FF2B5EF4-FFF2-40B4-BE49-F238E27FC236}">
                <a16:creationId xmlns:a16="http://schemas.microsoft.com/office/drawing/2014/main" id="{3EF13544-022E-EAF7-A494-9B5739ECA6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9EDDE8-1F55-295C-31F8-0BFEE1E86962}"/>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218028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6BF0-C972-7735-F0D7-75C0782BFB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B5DC383-57BA-954C-83FD-7C0598C6D8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5F3EFF9-07BE-9B34-DBC5-673AC5AE3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102710-509C-2D0B-243E-453C8188BC22}"/>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6" name="Footer Placeholder 5">
            <a:extLst>
              <a:ext uri="{FF2B5EF4-FFF2-40B4-BE49-F238E27FC236}">
                <a16:creationId xmlns:a16="http://schemas.microsoft.com/office/drawing/2014/main" id="{7EC92492-B8B8-942C-BDA0-86CAF632A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2F2C3-8637-6C0B-74FD-2CC666B44665}"/>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106788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2A0C-CBBC-BA6E-EBFF-45E5006AAAB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81EF402-F8FD-9C17-ADCF-630D96E63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AF566C-E8D2-F4BD-A2E3-DA022E938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17F6BA-9FE2-93F9-3FA9-5B132434D036}"/>
              </a:ext>
            </a:extLst>
          </p:cNvPr>
          <p:cNvSpPr>
            <a:spLocks noGrp="1"/>
          </p:cNvSpPr>
          <p:nvPr>
            <p:ph type="dt" sz="half" idx="10"/>
          </p:nvPr>
        </p:nvSpPr>
        <p:spPr/>
        <p:txBody>
          <a:bodyPr/>
          <a:lstStyle/>
          <a:p>
            <a:fld id="{545CA2F5-053C-1A46-A5E3-C4EFCF70AEDB}" type="datetimeFigureOut">
              <a:rPr lang="en-US" smtClean="0"/>
              <a:t>3/10/25</a:t>
            </a:fld>
            <a:endParaRPr lang="en-US"/>
          </a:p>
        </p:txBody>
      </p:sp>
      <p:sp>
        <p:nvSpPr>
          <p:cNvPr id="6" name="Footer Placeholder 5">
            <a:extLst>
              <a:ext uri="{FF2B5EF4-FFF2-40B4-BE49-F238E27FC236}">
                <a16:creationId xmlns:a16="http://schemas.microsoft.com/office/drawing/2014/main" id="{49AF0C0F-E36E-4943-C112-D77CAE97B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3FAE7-9B29-B619-CE5D-EA89BD26F462}"/>
              </a:ext>
            </a:extLst>
          </p:cNvPr>
          <p:cNvSpPr>
            <a:spLocks noGrp="1"/>
          </p:cNvSpPr>
          <p:nvPr>
            <p:ph type="sldNum" sz="quarter" idx="12"/>
          </p:nvPr>
        </p:nvSpPr>
        <p:spPr/>
        <p:txBody>
          <a:bodyPr/>
          <a:lstStyle/>
          <a:p>
            <a:fld id="{805E1482-DB1B-D94C-9B21-FCAC96328A1A}" type="slidenum">
              <a:rPr lang="en-US" smtClean="0"/>
              <a:t>‹#›</a:t>
            </a:fld>
            <a:endParaRPr lang="en-US"/>
          </a:p>
        </p:txBody>
      </p:sp>
    </p:spTree>
    <p:extLst>
      <p:ext uri="{BB962C8B-B14F-4D97-AF65-F5344CB8AC3E}">
        <p14:creationId xmlns:p14="http://schemas.microsoft.com/office/powerpoint/2010/main" val="2167995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B13263-F84D-8F2D-D643-550D50B23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C093E5-6B46-EB88-1358-D11011F680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B1936F-7FA7-C08D-449D-4183EF0EA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5CA2F5-053C-1A46-A5E3-C4EFCF70AEDB}" type="datetimeFigureOut">
              <a:rPr lang="en-US" smtClean="0"/>
              <a:t>3/10/25</a:t>
            </a:fld>
            <a:endParaRPr lang="en-US"/>
          </a:p>
        </p:txBody>
      </p:sp>
      <p:sp>
        <p:nvSpPr>
          <p:cNvPr id="5" name="Footer Placeholder 4">
            <a:extLst>
              <a:ext uri="{FF2B5EF4-FFF2-40B4-BE49-F238E27FC236}">
                <a16:creationId xmlns:a16="http://schemas.microsoft.com/office/drawing/2014/main" id="{ADC991AA-35F0-7A3B-4DA3-308F683F6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C3C840-A356-7B41-781F-BEAA00064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5E1482-DB1B-D94C-9B21-FCAC96328A1A}" type="slidenum">
              <a:rPr lang="en-US" smtClean="0"/>
              <a:t>‹#›</a:t>
            </a:fld>
            <a:endParaRPr lang="en-US"/>
          </a:p>
        </p:txBody>
      </p:sp>
    </p:spTree>
    <p:extLst>
      <p:ext uri="{BB962C8B-B14F-4D97-AF65-F5344CB8AC3E}">
        <p14:creationId xmlns:p14="http://schemas.microsoft.com/office/powerpoint/2010/main" val="923528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pamela.qualter@mmanchester.ac.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ectangle 1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B4F7D9-E935-6A4E-BD0C-053DBAAB0A26}"/>
              </a:ext>
            </a:extLst>
          </p:cNvPr>
          <p:cNvSpPr/>
          <p:nvPr/>
        </p:nvSpPr>
        <p:spPr>
          <a:xfrm>
            <a:off x="1125014" y="1038642"/>
            <a:ext cx="9932691" cy="1165996"/>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dirty="0">
                <a:solidFill>
                  <a:srgbClr val="FFFFFF"/>
                </a:solidFill>
                <a:latin typeface="+mj-lt"/>
                <a:ea typeface="+mj-ea"/>
                <a:cs typeface="+mj-cs"/>
              </a:rPr>
              <a:t>Conference on Child and Youth Loneliness</a:t>
            </a:r>
          </a:p>
        </p:txBody>
      </p:sp>
      <p:sp>
        <p:nvSpPr>
          <p:cNvPr id="25" name="Rectangle 24">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
            <a:extLst>
              <a:ext uri="{FF2B5EF4-FFF2-40B4-BE49-F238E27FC236}">
                <a16:creationId xmlns:a16="http://schemas.microsoft.com/office/drawing/2014/main" id="{B8E80481-095B-CDA1-81DF-198ABFA0CA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15754" y="2583930"/>
            <a:ext cx="4481866" cy="2868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1A7459D1-55BD-924C-9CEE-7B07661AC09E}"/>
              </a:ext>
            </a:extLst>
          </p:cNvPr>
          <p:cNvGrpSpPr/>
          <p:nvPr/>
        </p:nvGrpSpPr>
        <p:grpSpPr>
          <a:xfrm>
            <a:off x="6177736" y="2583929"/>
            <a:ext cx="5345691" cy="4396764"/>
            <a:chOff x="-2" y="5847347"/>
            <a:chExt cx="14455188" cy="1880196"/>
          </a:xfrm>
        </p:grpSpPr>
        <p:sp>
          <p:nvSpPr>
            <p:cNvPr id="9" name="Rectangle 8">
              <a:extLst>
                <a:ext uri="{FF2B5EF4-FFF2-40B4-BE49-F238E27FC236}">
                  <a16:creationId xmlns:a16="http://schemas.microsoft.com/office/drawing/2014/main" id="{F44BF925-67D4-4B4E-8121-BAD66F18FC01}"/>
                </a:ext>
              </a:extLst>
            </p:cNvPr>
            <p:cNvSpPr/>
            <p:nvPr/>
          </p:nvSpPr>
          <p:spPr>
            <a:xfrm>
              <a:off x="-2" y="5847347"/>
              <a:ext cx="14455188" cy="1010653"/>
            </a:xfrm>
            <a:prstGeom prst="rect">
              <a:avLst/>
            </a:prstGeom>
            <a:solidFill>
              <a:srgbClr val="0F1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D2B5849-602F-AE47-808F-0A844B08DEDB}"/>
                </a:ext>
              </a:extLst>
            </p:cNvPr>
            <p:cNvSpPr/>
            <p:nvPr/>
          </p:nvSpPr>
          <p:spPr>
            <a:xfrm>
              <a:off x="595745" y="6121840"/>
              <a:ext cx="13859441" cy="1605703"/>
            </a:xfrm>
            <a:prstGeom prst="rect">
              <a:avLst/>
            </a:prstGeom>
          </p:spPr>
          <p:txBody>
            <a:bodyPr wrap="none">
              <a:spAutoFit/>
            </a:bodyPr>
            <a:lstStyle/>
            <a:p>
              <a:pPr defTabSz="329184">
                <a:spcAft>
                  <a:spcPts val="216"/>
                </a:spcAft>
              </a:pPr>
              <a:r>
                <a:rPr lang="en-US" sz="3200" b="1" spc="100" dirty="0">
                  <a:solidFill>
                    <a:schemeClr val="bg1"/>
                  </a:solidFill>
                </a:rPr>
                <a:t>Danish Embassy, London</a:t>
              </a:r>
            </a:p>
            <a:p>
              <a:pPr defTabSz="329184">
                <a:spcAft>
                  <a:spcPts val="216"/>
                </a:spcAft>
              </a:pPr>
              <a:r>
                <a:rPr lang="en-US" sz="3200" b="1" spc="100" dirty="0">
                  <a:solidFill>
                    <a:schemeClr val="bg1"/>
                  </a:solidFill>
                </a:rPr>
                <a:t>13</a:t>
              </a:r>
              <a:r>
                <a:rPr lang="en-US" sz="3200" b="1" spc="100" baseline="30000" dirty="0">
                  <a:solidFill>
                    <a:schemeClr val="bg1"/>
                  </a:solidFill>
                </a:rPr>
                <a:t>th</a:t>
              </a:r>
              <a:r>
                <a:rPr lang="en-US" sz="3200" b="1" spc="100" dirty="0">
                  <a:solidFill>
                    <a:schemeClr val="bg1"/>
                  </a:solidFill>
                </a:rPr>
                <a:t> March 2025</a:t>
              </a:r>
            </a:p>
            <a:p>
              <a:pPr defTabSz="329184">
                <a:spcAft>
                  <a:spcPts val="216"/>
                </a:spcAft>
              </a:pPr>
              <a:endParaRPr lang="en-US" sz="3200" b="1" spc="100" dirty="0">
                <a:solidFill>
                  <a:schemeClr val="bg1"/>
                </a:solidFill>
              </a:endParaRPr>
            </a:p>
            <a:p>
              <a:pPr defTabSz="329184">
                <a:spcAft>
                  <a:spcPts val="216"/>
                </a:spcAft>
              </a:pPr>
              <a:endParaRPr lang="en-US" sz="3200" b="1" spc="100" dirty="0">
                <a:solidFill>
                  <a:schemeClr val="bg1"/>
                </a:solidFill>
              </a:endParaRPr>
            </a:p>
            <a:p>
              <a:pPr defTabSz="329184">
                <a:spcAft>
                  <a:spcPts val="216"/>
                </a:spcAft>
              </a:pPr>
              <a:endParaRPr lang="en-US" sz="3200" b="1" spc="100" dirty="0">
                <a:solidFill>
                  <a:schemeClr val="bg1"/>
                </a:solidFill>
              </a:endParaRPr>
            </a:p>
            <a:p>
              <a:pPr defTabSz="329184">
                <a:spcAft>
                  <a:spcPts val="216"/>
                </a:spcAft>
              </a:pPr>
              <a:r>
                <a:rPr lang="en-US" sz="3200" b="1" spc="100" dirty="0">
                  <a:solidFill>
                    <a:schemeClr val="bg1"/>
                  </a:solidFill>
                </a:rPr>
                <a:t>Pamela </a:t>
              </a:r>
              <a:r>
                <a:rPr lang="en-US" sz="3200" b="1" spc="100" dirty="0" err="1">
                  <a:solidFill>
                    <a:schemeClr val="bg1"/>
                  </a:solidFill>
                </a:rPr>
                <a:t>Qualter</a:t>
              </a:r>
              <a:endParaRPr lang="en-US" sz="3200" b="1" spc="100" dirty="0">
                <a:solidFill>
                  <a:schemeClr val="bg1"/>
                </a:solidFill>
              </a:endParaRPr>
            </a:p>
            <a:p>
              <a:pPr defTabSz="329184">
                <a:spcAft>
                  <a:spcPts val="216"/>
                </a:spcAft>
              </a:pPr>
              <a:endParaRPr lang="en-US" sz="3600" b="1" spc="100" dirty="0">
                <a:solidFill>
                  <a:schemeClr val="bg1"/>
                </a:solidFill>
                <a:latin typeface="Source Sans Pro SemiBold" panose="020B0503030403020204" pitchFamily="34" charset="77"/>
              </a:endParaRPr>
            </a:p>
          </p:txBody>
        </p:sp>
      </p:grpSp>
      <p:pic>
        <p:nvPicPr>
          <p:cNvPr id="6" name="Picture 25" descr="TUOM_4COL_TY_NEG_cropped_300">
            <a:extLst>
              <a:ext uri="{FF2B5EF4-FFF2-40B4-BE49-F238E27FC236}">
                <a16:creationId xmlns:a16="http://schemas.microsoft.com/office/drawing/2014/main" id="{41332E07-7C41-F1C1-B606-6B89D02D1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5587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59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0" name="Rectangle 2560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1">
            <a:extLst>
              <a:ext uri="{FF2B5EF4-FFF2-40B4-BE49-F238E27FC236}">
                <a16:creationId xmlns:a16="http://schemas.microsoft.com/office/drawing/2014/main" id="{5AF3C6D3-3BE6-4F4B-B8C3-506074168328}"/>
              </a:ext>
            </a:extLst>
          </p:cNvPr>
          <p:cNvSpPr>
            <a:spLocks noGrp="1" noChangeArrowheads="1"/>
          </p:cNvSpPr>
          <p:nvPr>
            <p:ph type="title"/>
          </p:nvPr>
        </p:nvSpPr>
        <p:spPr>
          <a:xfrm>
            <a:off x="870285" y="268430"/>
            <a:ext cx="10515600" cy="1133499"/>
          </a:xfrm>
        </p:spPr>
        <p:txBody>
          <a:bodyPr>
            <a:normAutofit fontScale="90000"/>
          </a:bodyPr>
          <a:lstStyle/>
          <a:p>
            <a:pPr algn="ctr"/>
            <a:br>
              <a:rPr lang="en-US" altLang="en-US" sz="3600" b="1" dirty="0">
                <a:ea typeface="ヒラギノ角ゴ Pro W3" panose="020B0300000000000000" pitchFamily="34" charset="-128"/>
              </a:rPr>
            </a:br>
            <a:r>
              <a:rPr lang="en-US" altLang="en-US" sz="5400" b="1" dirty="0">
                <a:ea typeface="ヒラギノ角ゴ Pro W3" panose="020B0300000000000000" pitchFamily="34" charset="-128"/>
              </a:rPr>
              <a:t>Age-related Changes in Loneliness</a:t>
            </a:r>
          </a:p>
        </p:txBody>
      </p:sp>
      <p:graphicFrame>
        <p:nvGraphicFramePr>
          <p:cNvPr id="25605" name="Content Placeholder 2">
            <a:extLst>
              <a:ext uri="{FF2B5EF4-FFF2-40B4-BE49-F238E27FC236}">
                <a16:creationId xmlns:a16="http://schemas.microsoft.com/office/drawing/2014/main" id="{6564DAC8-1621-495D-BB8C-952219A4E4C4}"/>
              </a:ext>
            </a:extLst>
          </p:cNvPr>
          <p:cNvGraphicFramePr>
            <a:graphicFrameLocks noGrp="1"/>
          </p:cNvGraphicFramePr>
          <p:nvPr>
            <p:ph idx="1"/>
            <p:extLst>
              <p:ext uri="{D42A27DB-BD31-4B8C-83A1-F6EECF244321}">
                <p14:modId xmlns:p14="http://schemas.microsoft.com/office/powerpoint/2010/main" val="5617009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441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69A31-E66A-EFB1-3B50-C870D586F20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F9878E2-8459-34E4-F22C-D24F5FB251BB}"/>
              </a:ext>
            </a:extLst>
          </p:cNvPr>
          <p:cNvSpPr/>
          <p:nvPr/>
        </p:nvSpPr>
        <p:spPr>
          <a:xfrm>
            <a:off x="0" y="0"/>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dirty="0">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435DA33C-C049-A9D9-14F1-59346FC50FAB}"/>
              </a:ext>
            </a:extLst>
          </p:cNvPr>
          <p:cNvSpPr/>
          <p:nvPr/>
        </p:nvSpPr>
        <p:spPr>
          <a:xfrm>
            <a:off x="864829" y="3812639"/>
            <a:ext cx="8074455" cy="2400657"/>
          </a:xfrm>
          <a:prstGeom prst="rect">
            <a:avLst/>
          </a:prstGeom>
        </p:spPr>
        <p:txBody>
          <a:bodyPr wrap="square">
            <a:spAutoFit/>
          </a:bodyPr>
          <a:lstStyle/>
          <a:p>
            <a:r>
              <a:rPr lang="en-AU" sz="5000" b="1" dirty="0">
                <a:solidFill>
                  <a:schemeClr val="bg1"/>
                </a:solidFill>
              </a:rPr>
              <a:t>What affects loneliness during childhood and youth? </a:t>
            </a:r>
          </a:p>
        </p:txBody>
      </p:sp>
    </p:spTree>
    <p:extLst>
      <p:ext uri="{BB962C8B-B14F-4D97-AF65-F5344CB8AC3E}">
        <p14:creationId xmlns:p14="http://schemas.microsoft.com/office/powerpoint/2010/main" val="243706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8CCE-8C5A-299F-F30E-6E788750665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5CEC5B-998F-DDE5-58FF-9FE840BB6BA7}"/>
              </a:ext>
            </a:extLst>
          </p:cNvPr>
          <p:cNvSpPr/>
          <p:nvPr/>
        </p:nvSpPr>
        <p:spPr>
          <a:xfrm>
            <a:off x="0" y="0"/>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dirty="0">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971D4AD5-DC20-3DD9-BC90-F248730EE527}"/>
              </a:ext>
            </a:extLst>
          </p:cNvPr>
          <p:cNvSpPr/>
          <p:nvPr/>
        </p:nvSpPr>
        <p:spPr>
          <a:xfrm>
            <a:off x="864829" y="3812639"/>
            <a:ext cx="8074455" cy="2400657"/>
          </a:xfrm>
          <a:prstGeom prst="rect">
            <a:avLst/>
          </a:prstGeom>
        </p:spPr>
        <p:txBody>
          <a:bodyPr wrap="square">
            <a:spAutoFit/>
          </a:bodyPr>
          <a:lstStyle/>
          <a:p>
            <a:r>
              <a:rPr lang="en-AU" sz="5000" b="1" dirty="0">
                <a:solidFill>
                  <a:schemeClr val="bg1"/>
                </a:solidFill>
              </a:rPr>
              <a:t>Cross-national differences in child and youth loneliness</a:t>
            </a:r>
          </a:p>
        </p:txBody>
      </p:sp>
    </p:spTree>
    <p:extLst>
      <p:ext uri="{BB962C8B-B14F-4D97-AF65-F5344CB8AC3E}">
        <p14:creationId xmlns:p14="http://schemas.microsoft.com/office/powerpoint/2010/main" val="1393624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C689-D716-8EC8-9290-45ACB91AC2D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1339FF0-FAB4-F58B-4B02-DA9250A021E9}"/>
              </a:ext>
            </a:extLst>
          </p:cNvPr>
          <p:cNvSpPr/>
          <p:nvPr/>
        </p:nvSpPr>
        <p:spPr>
          <a:xfrm>
            <a:off x="0" y="0"/>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dirty="0">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6E55F9B8-C729-B5B2-09BC-703F32621E16}"/>
              </a:ext>
            </a:extLst>
          </p:cNvPr>
          <p:cNvSpPr/>
          <p:nvPr/>
        </p:nvSpPr>
        <p:spPr>
          <a:xfrm>
            <a:off x="864829" y="3812639"/>
            <a:ext cx="8074455" cy="2400657"/>
          </a:xfrm>
          <a:prstGeom prst="rect">
            <a:avLst/>
          </a:prstGeom>
        </p:spPr>
        <p:txBody>
          <a:bodyPr wrap="square">
            <a:spAutoFit/>
          </a:bodyPr>
          <a:lstStyle/>
          <a:p>
            <a:r>
              <a:rPr lang="en-AU" sz="5000" b="1" dirty="0">
                <a:solidFill>
                  <a:schemeClr val="bg1"/>
                </a:solidFill>
              </a:rPr>
              <a:t>Within country differences in child and youth loneliness</a:t>
            </a:r>
          </a:p>
        </p:txBody>
      </p:sp>
    </p:spTree>
    <p:extLst>
      <p:ext uri="{BB962C8B-B14F-4D97-AF65-F5344CB8AC3E}">
        <p14:creationId xmlns:p14="http://schemas.microsoft.com/office/powerpoint/2010/main" val="262297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014FD-ACB1-C3E4-12E2-60E8E073A9F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8ADD3D5-6D1C-7DA8-7CB2-40A45492A917}"/>
              </a:ext>
            </a:extLst>
          </p:cNvPr>
          <p:cNvSpPr/>
          <p:nvPr/>
        </p:nvSpPr>
        <p:spPr>
          <a:xfrm>
            <a:off x="0" y="0"/>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dirty="0">
              <a:latin typeface="Source Sans Pro" panose="020B0503030403020204" pitchFamily="34" charset="0"/>
              <a:ea typeface="Source Sans Pro" panose="020B0503030403020204" pitchFamily="34" charset="0"/>
            </a:endParaRPr>
          </a:p>
        </p:txBody>
      </p:sp>
      <p:pic>
        <p:nvPicPr>
          <p:cNvPr id="3" name="Picture 2">
            <a:extLst>
              <a:ext uri="{FF2B5EF4-FFF2-40B4-BE49-F238E27FC236}">
                <a16:creationId xmlns:a16="http://schemas.microsoft.com/office/drawing/2014/main" id="{AD08BE9B-EBE7-09B3-22EA-EE1F523A0440}"/>
              </a:ext>
            </a:extLst>
          </p:cNvPr>
          <p:cNvPicPr>
            <a:picLocks noChangeAspect="1"/>
          </p:cNvPicPr>
          <p:nvPr/>
        </p:nvPicPr>
        <p:blipFill>
          <a:blip r:embed="rId3"/>
          <a:stretch>
            <a:fillRect/>
          </a:stretch>
        </p:blipFill>
        <p:spPr>
          <a:xfrm>
            <a:off x="2364166" y="0"/>
            <a:ext cx="6959943" cy="6858000"/>
          </a:xfrm>
          <a:prstGeom prst="rect">
            <a:avLst/>
          </a:prstGeom>
        </p:spPr>
      </p:pic>
    </p:spTree>
    <p:extLst>
      <p:ext uri="{BB962C8B-B14F-4D97-AF65-F5344CB8AC3E}">
        <p14:creationId xmlns:p14="http://schemas.microsoft.com/office/powerpoint/2010/main" val="3625558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FBAE-B3D0-1156-B913-0BC519C501A2}"/>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8C70CC4-7D2E-3863-0DAF-05B9A7244BFB}"/>
              </a:ext>
            </a:extLst>
          </p:cNvPr>
          <p:cNvSpPr/>
          <p:nvPr/>
        </p:nvSpPr>
        <p:spPr>
          <a:xfrm>
            <a:off x="0" y="0"/>
            <a:ext cx="12192001" cy="6857999"/>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BA9689-C615-763F-62B1-F6FF70A87426}"/>
              </a:ext>
            </a:extLst>
          </p:cNvPr>
          <p:cNvSpPr txBox="1"/>
          <p:nvPr/>
        </p:nvSpPr>
        <p:spPr>
          <a:xfrm>
            <a:off x="367279" y="2520580"/>
            <a:ext cx="11068335" cy="3939540"/>
          </a:xfrm>
          <a:prstGeom prst="rect">
            <a:avLst/>
          </a:prstGeom>
          <a:noFill/>
        </p:spPr>
        <p:txBody>
          <a:bodyPr wrap="square">
            <a:spAutoFit/>
          </a:bodyPr>
          <a:lstStyle/>
          <a:p>
            <a:r>
              <a:rPr lang="en-GB" altLang="en-US" sz="5000" b="1" i="1" dirty="0">
                <a:solidFill>
                  <a:schemeClr val="accent1">
                    <a:lumMod val="50000"/>
                  </a:schemeClr>
                </a:solidFill>
              </a:rPr>
              <a:t>My Final Point</a:t>
            </a:r>
          </a:p>
          <a:p>
            <a:r>
              <a:rPr lang="en-GB" altLang="en-US" sz="5000" b="1" i="1" dirty="0">
                <a:solidFill>
                  <a:schemeClr val="bg1"/>
                </a:solidFill>
              </a:rPr>
              <a:t>Individual and macro-level change needs to happen to reduce population reports of chronic loneliness</a:t>
            </a:r>
            <a:endParaRPr lang="en-US" sz="5000" dirty="0">
              <a:solidFill>
                <a:schemeClr val="bg1"/>
              </a:solidFill>
            </a:endParaRPr>
          </a:p>
        </p:txBody>
      </p:sp>
    </p:spTree>
    <p:extLst>
      <p:ext uri="{BB962C8B-B14F-4D97-AF65-F5344CB8AC3E}">
        <p14:creationId xmlns:p14="http://schemas.microsoft.com/office/powerpoint/2010/main" val="3250251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F39C76-39F2-EE4F-B9A2-8CE84ACC443B}"/>
              </a:ext>
            </a:extLst>
          </p:cNvPr>
          <p:cNvSpPr/>
          <p:nvPr/>
        </p:nvSpPr>
        <p:spPr>
          <a:xfrm>
            <a:off x="0" y="-428191"/>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ADF981-E221-AB41-AE0B-A759CBE75685}"/>
              </a:ext>
            </a:extLst>
          </p:cNvPr>
          <p:cNvSpPr/>
          <p:nvPr/>
        </p:nvSpPr>
        <p:spPr>
          <a:xfrm>
            <a:off x="418324" y="3429000"/>
            <a:ext cx="11596255" cy="3170099"/>
          </a:xfrm>
          <a:prstGeom prst="rect">
            <a:avLst/>
          </a:prstGeom>
        </p:spPr>
        <p:txBody>
          <a:bodyPr wrap="square">
            <a:spAutoFit/>
          </a:bodyPr>
          <a:lstStyle/>
          <a:p>
            <a:endParaRPr lang="en-AU" sz="5000" b="1" dirty="0">
              <a:solidFill>
                <a:schemeClr val="bg1"/>
              </a:solidFill>
              <a:latin typeface="Source Sans Pro SemiBold" panose="020B0503030403020204" pitchFamily="34" charset="77"/>
            </a:endParaRPr>
          </a:p>
          <a:p>
            <a:r>
              <a:rPr lang="en-AU" sz="5000" b="1" dirty="0">
                <a:solidFill>
                  <a:schemeClr val="bg1"/>
                </a:solidFill>
                <a:latin typeface="Source Sans Pro SemiBold" panose="020B0503030403020204" pitchFamily="34" charset="77"/>
              </a:rPr>
              <a:t>Questions? Contact me at </a:t>
            </a:r>
            <a:r>
              <a:rPr lang="en-AU" sz="5000" b="1" dirty="0">
                <a:solidFill>
                  <a:schemeClr val="bg1"/>
                </a:solidFill>
                <a:latin typeface="Source Sans Pro SemiBold" panose="020B0503030403020204" pitchFamily="34" charset="77"/>
                <a:hlinkClick r:id="rId3"/>
              </a:rPr>
              <a:t>pamela.qualter@mmanchester.ac.uk</a:t>
            </a:r>
            <a:endParaRPr lang="en-AU" sz="5000" b="1" dirty="0">
              <a:solidFill>
                <a:schemeClr val="bg1"/>
              </a:solidFill>
              <a:latin typeface="Source Sans Pro SemiBold" panose="020B0503030403020204" pitchFamily="34" charset="77"/>
            </a:endParaRPr>
          </a:p>
          <a:p>
            <a:endParaRPr lang="en-AU" sz="5000" b="1" dirty="0">
              <a:solidFill>
                <a:schemeClr val="bg1"/>
              </a:solidFill>
              <a:latin typeface="Source Sans Pro SemiBold" panose="020B0503030403020204" pitchFamily="34" charset="77"/>
            </a:endParaRPr>
          </a:p>
        </p:txBody>
      </p:sp>
      <p:pic>
        <p:nvPicPr>
          <p:cNvPr id="4" name="Picture 25" descr="TUOM_4COL_TY_NEG_cropped_300">
            <a:extLst>
              <a:ext uri="{FF2B5EF4-FFF2-40B4-BE49-F238E27FC236}">
                <a16:creationId xmlns:a16="http://schemas.microsoft.com/office/drawing/2014/main" id="{74A59002-A8A2-723F-2282-44EA0C05F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8191"/>
            <a:ext cx="255587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933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E72B6-A875-9BBC-3136-DE978DC6E568}"/>
            </a:ext>
          </a:extLst>
        </p:cNvPr>
        <p:cNvGrpSpPr/>
        <p:nvPr/>
      </p:nvGrpSpPr>
      <p:grpSpPr>
        <a:xfrm>
          <a:off x="0" y="0"/>
          <a:ext cx="0" cy="0"/>
          <a:chOff x="0" y="0"/>
          <a:chExt cx="0" cy="0"/>
        </a:xfrm>
      </p:grpSpPr>
      <p:pic>
        <p:nvPicPr>
          <p:cNvPr id="13" name="Picture 5">
            <a:extLst>
              <a:ext uri="{FF2B5EF4-FFF2-40B4-BE49-F238E27FC236}">
                <a16:creationId xmlns:a16="http://schemas.microsoft.com/office/drawing/2014/main" id="{86B2DEC7-1B29-BBA5-504B-729E6EE312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82" r="14149" b="1"/>
          <a:stretch/>
        </p:blipFill>
        <p:spPr bwMode="auto">
          <a:xfrm>
            <a:off x="-2" y="0"/>
            <a:ext cx="863756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6B81E0B-DE26-5437-C2ED-AF161071053E}"/>
              </a:ext>
            </a:extLst>
          </p:cNvPr>
          <p:cNvSpPr/>
          <p:nvPr/>
        </p:nvSpPr>
        <p:spPr>
          <a:xfrm>
            <a:off x="-135247" y="-414845"/>
            <a:ext cx="7748337" cy="3308517"/>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5000" b="1" dirty="0">
                <a:latin typeface="+mj-lt"/>
                <a:ea typeface="Source Sans Pro" panose="020B0503030403020204" pitchFamily="34" charset="0"/>
                <a:cs typeface="+mj-cs"/>
              </a:rPr>
              <a:t>Social Relationships </a:t>
            </a:r>
          </a:p>
          <a:p>
            <a:pPr algn="ctr">
              <a:lnSpc>
                <a:spcPct val="90000"/>
              </a:lnSpc>
              <a:spcBef>
                <a:spcPct val="0"/>
              </a:spcBef>
              <a:spcAft>
                <a:spcPts val="600"/>
              </a:spcAft>
            </a:pPr>
            <a:r>
              <a:rPr lang="en-US" sz="5000" b="1" dirty="0">
                <a:latin typeface="+mj-lt"/>
                <a:ea typeface="Source Sans Pro" panose="020B0503030403020204" pitchFamily="34" charset="0"/>
                <a:cs typeface="+mj-cs"/>
              </a:rPr>
              <a:t>Matter</a:t>
            </a:r>
          </a:p>
        </p:txBody>
      </p:sp>
      <p:grpSp>
        <p:nvGrpSpPr>
          <p:cNvPr id="2" name="Group 1">
            <a:extLst>
              <a:ext uri="{FF2B5EF4-FFF2-40B4-BE49-F238E27FC236}">
                <a16:creationId xmlns:a16="http://schemas.microsoft.com/office/drawing/2014/main" id="{762D7C0E-AEF6-D09A-BF06-E37996AF5368}"/>
              </a:ext>
            </a:extLst>
          </p:cNvPr>
          <p:cNvGrpSpPr/>
          <p:nvPr/>
        </p:nvGrpSpPr>
        <p:grpSpPr>
          <a:xfrm>
            <a:off x="-2" y="5847347"/>
            <a:ext cx="12192001" cy="1010653"/>
            <a:chOff x="-2" y="5847347"/>
            <a:chExt cx="12192001" cy="1010653"/>
          </a:xfrm>
        </p:grpSpPr>
        <p:sp>
          <p:nvSpPr>
            <p:cNvPr id="9" name="Rectangle 8">
              <a:extLst>
                <a:ext uri="{FF2B5EF4-FFF2-40B4-BE49-F238E27FC236}">
                  <a16:creationId xmlns:a16="http://schemas.microsoft.com/office/drawing/2014/main" id="{FC0AA911-EE26-12F8-0718-ABAC0C9EF542}"/>
                </a:ext>
              </a:extLst>
            </p:cNvPr>
            <p:cNvSpPr/>
            <p:nvPr/>
          </p:nvSpPr>
          <p:spPr>
            <a:xfrm>
              <a:off x="-2" y="5847347"/>
              <a:ext cx="12192001" cy="1010653"/>
            </a:xfrm>
            <a:prstGeom prst="rect">
              <a:avLst/>
            </a:prstGeom>
            <a:solidFill>
              <a:srgbClr val="0F1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B0D285-ECCC-AB43-404E-3CF931DCCC00}"/>
                </a:ext>
              </a:extLst>
            </p:cNvPr>
            <p:cNvSpPr/>
            <p:nvPr/>
          </p:nvSpPr>
          <p:spPr>
            <a:xfrm>
              <a:off x="595745" y="6121840"/>
              <a:ext cx="4410503" cy="523220"/>
            </a:xfrm>
            <a:prstGeom prst="rect">
              <a:avLst/>
            </a:prstGeom>
          </p:spPr>
          <p:txBody>
            <a:bodyPr wrap="none">
              <a:spAutoFit/>
            </a:bodyPr>
            <a:lstStyle/>
            <a:p>
              <a:pPr>
                <a:spcAft>
                  <a:spcPts val="600"/>
                </a:spcAft>
              </a:pPr>
              <a:r>
                <a:rPr lang="en-AU" sz="2800" b="1" spc="100" dirty="0">
                  <a:solidFill>
                    <a:schemeClr val="bg1"/>
                  </a:solidFill>
                  <a:latin typeface="+mj-lt"/>
                </a:rPr>
                <a:t>Professor Pamela </a:t>
              </a:r>
              <a:r>
                <a:rPr lang="en-AU" sz="2800" b="1" spc="100" dirty="0" err="1">
                  <a:solidFill>
                    <a:schemeClr val="bg1"/>
                  </a:solidFill>
                  <a:latin typeface="+mj-lt"/>
                </a:rPr>
                <a:t>Qualter</a:t>
              </a:r>
              <a:endParaRPr lang="en-US" sz="2800" b="1" spc="100" dirty="0">
                <a:solidFill>
                  <a:schemeClr val="bg1"/>
                </a:solidFill>
                <a:latin typeface="+mj-lt"/>
              </a:endParaRPr>
            </a:p>
          </p:txBody>
        </p:sp>
      </p:grpSp>
      <p:pic>
        <p:nvPicPr>
          <p:cNvPr id="6" name="Picture 5">
            <a:extLst>
              <a:ext uri="{FF2B5EF4-FFF2-40B4-BE49-F238E27FC236}">
                <a16:creationId xmlns:a16="http://schemas.microsoft.com/office/drawing/2014/main" id="{92F2DDED-4F1D-CAFA-36A2-0FE1AFB7FB62}"/>
              </a:ext>
            </a:extLst>
          </p:cNvPr>
          <p:cNvPicPr>
            <a:picLocks noChangeAspect="1"/>
          </p:cNvPicPr>
          <p:nvPr/>
        </p:nvPicPr>
        <p:blipFill>
          <a:blip r:embed="rId4"/>
          <a:stretch>
            <a:fillRect/>
          </a:stretch>
        </p:blipFill>
        <p:spPr>
          <a:xfrm>
            <a:off x="7814300" y="0"/>
            <a:ext cx="4377700" cy="5847337"/>
          </a:xfrm>
          <a:prstGeom prst="rect">
            <a:avLst/>
          </a:prstGeom>
        </p:spPr>
      </p:pic>
    </p:spTree>
    <p:extLst>
      <p:ext uri="{BB962C8B-B14F-4D97-AF65-F5344CB8AC3E}">
        <p14:creationId xmlns:p14="http://schemas.microsoft.com/office/powerpoint/2010/main" val="295365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F39C76-39F2-EE4F-B9A2-8CE84ACC443B}"/>
              </a:ext>
            </a:extLst>
          </p:cNvPr>
          <p:cNvSpPr/>
          <p:nvPr/>
        </p:nvSpPr>
        <p:spPr>
          <a:xfrm>
            <a:off x="0" y="0"/>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dirty="0">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35E07A21-C04A-2947-8F51-FB3DC8479F51}"/>
              </a:ext>
            </a:extLst>
          </p:cNvPr>
          <p:cNvSpPr/>
          <p:nvPr/>
        </p:nvSpPr>
        <p:spPr>
          <a:xfrm>
            <a:off x="1096841" y="4085594"/>
            <a:ext cx="5500255" cy="1631216"/>
          </a:xfrm>
          <a:prstGeom prst="rect">
            <a:avLst/>
          </a:prstGeom>
        </p:spPr>
        <p:txBody>
          <a:bodyPr wrap="square">
            <a:spAutoFit/>
          </a:bodyPr>
          <a:lstStyle/>
          <a:p>
            <a:r>
              <a:rPr lang="en-AU" sz="5000" b="1" dirty="0">
                <a:solidFill>
                  <a:schemeClr val="bg1"/>
                </a:solidFill>
              </a:rPr>
              <a:t>What is</a:t>
            </a:r>
          </a:p>
          <a:p>
            <a:r>
              <a:rPr lang="en-AU" sz="5000" b="1" dirty="0">
                <a:solidFill>
                  <a:schemeClr val="bg1"/>
                </a:solidFill>
              </a:rPr>
              <a:t>Loneliness?</a:t>
            </a:r>
          </a:p>
        </p:txBody>
      </p:sp>
    </p:spTree>
    <p:extLst>
      <p:ext uri="{BB962C8B-B14F-4D97-AF65-F5344CB8AC3E}">
        <p14:creationId xmlns:p14="http://schemas.microsoft.com/office/powerpoint/2010/main" val="1897940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F39C76-39F2-EE4F-B9A2-8CE84ACC443B}"/>
              </a:ext>
            </a:extLst>
          </p:cNvPr>
          <p:cNvSpPr/>
          <p:nvPr/>
        </p:nvSpPr>
        <p:spPr>
          <a:xfrm>
            <a:off x="0" y="0"/>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E07A21-C04A-2947-8F51-FB3DC8479F51}"/>
              </a:ext>
            </a:extLst>
          </p:cNvPr>
          <p:cNvSpPr/>
          <p:nvPr/>
        </p:nvSpPr>
        <p:spPr>
          <a:xfrm>
            <a:off x="967671" y="1953881"/>
            <a:ext cx="10256657" cy="3939540"/>
          </a:xfrm>
          <a:prstGeom prst="rect">
            <a:avLst/>
          </a:prstGeom>
        </p:spPr>
        <p:txBody>
          <a:bodyPr wrap="square">
            <a:spAutoFit/>
          </a:bodyPr>
          <a:lstStyle/>
          <a:p>
            <a:r>
              <a:rPr lang="en-GB" sz="5000" b="1" i="1" dirty="0">
                <a:solidFill>
                  <a:srgbClr val="FFC000"/>
                </a:solidFill>
              </a:rPr>
              <a:t>Loneliness is</a:t>
            </a:r>
          </a:p>
          <a:p>
            <a:r>
              <a:rPr lang="en-GB" sz="5000" b="1" dirty="0">
                <a:solidFill>
                  <a:schemeClr val="bg1"/>
                </a:solidFill>
              </a:rPr>
              <a:t>the subjective perception of social relationships being deficient in either quantity or quality </a:t>
            </a:r>
          </a:p>
          <a:p>
            <a:endParaRPr lang="en-AU" sz="5000" b="1" dirty="0">
              <a:solidFill>
                <a:schemeClr val="bg1"/>
              </a:solidFill>
              <a:latin typeface="Source Sans Pro SemiBold" panose="020B0503030403020204" pitchFamily="34" charset="77"/>
            </a:endParaRPr>
          </a:p>
        </p:txBody>
      </p:sp>
    </p:spTree>
    <p:extLst>
      <p:ext uri="{BB962C8B-B14F-4D97-AF65-F5344CB8AC3E}">
        <p14:creationId xmlns:p14="http://schemas.microsoft.com/office/powerpoint/2010/main" val="2570041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8BC0A-B536-9AB7-C8E5-759DE32C868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70A27AF-D1F6-B933-A2BD-098DC5A47BF0}"/>
              </a:ext>
            </a:extLst>
          </p:cNvPr>
          <p:cNvSpPr/>
          <p:nvPr/>
        </p:nvSpPr>
        <p:spPr>
          <a:xfrm>
            <a:off x="0" y="0"/>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A253C5-FE51-EABE-A9B9-FC1252FC89C9}"/>
              </a:ext>
            </a:extLst>
          </p:cNvPr>
          <p:cNvSpPr/>
          <p:nvPr/>
        </p:nvSpPr>
        <p:spPr>
          <a:xfrm>
            <a:off x="1076361" y="2854426"/>
            <a:ext cx="7330219" cy="2400657"/>
          </a:xfrm>
          <a:prstGeom prst="rect">
            <a:avLst/>
          </a:prstGeom>
        </p:spPr>
        <p:txBody>
          <a:bodyPr wrap="square">
            <a:spAutoFit/>
          </a:bodyPr>
          <a:lstStyle/>
          <a:p>
            <a:r>
              <a:rPr lang="en-AU" sz="5000" b="1" i="1" dirty="0">
                <a:solidFill>
                  <a:schemeClr val="bg1"/>
                </a:solidFill>
              </a:rPr>
              <a:t>Loneliness is </a:t>
            </a:r>
            <a:r>
              <a:rPr lang="en-AU" sz="5000" b="1" i="1" dirty="0">
                <a:solidFill>
                  <a:srgbClr val="FFC000"/>
                </a:solidFill>
              </a:rPr>
              <a:t>Not</a:t>
            </a:r>
            <a:r>
              <a:rPr lang="en-AU" sz="5000" b="1" dirty="0">
                <a:solidFill>
                  <a:schemeClr val="bg1"/>
                </a:solidFill>
              </a:rPr>
              <a:t> </a:t>
            </a:r>
          </a:p>
          <a:p>
            <a:r>
              <a:rPr lang="en-AU" sz="5000" b="1" dirty="0">
                <a:solidFill>
                  <a:schemeClr val="bg1"/>
                </a:solidFill>
              </a:rPr>
              <a:t>social isolation </a:t>
            </a:r>
          </a:p>
          <a:p>
            <a:r>
              <a:rPr lang="en-AU" sz="5000" b="1" dirty="0">
                <a:solidFill>
                  <a:schemeClr val="bg1"/>
                </a:solidFill>
              </a:rPr>
              <a:t>solitude</a:t>
            </a:r>
          </a:p>
        </p:txBody>
      </p:sp>
    </p:spTree>
    <p:extLst>
      <p:ext uri="{BB962C8B-B14F-4D97-AF65-F5344CB8AC3E}">
        <p14:creationId xmlns:p14="http://schemas.microsoft.com/office/powerpoint/2010/main" val="2798124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EFA42-AB0B-4692-F879-17D993CBCE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1365C2A-8AB1-D7FA-81F9-A641999FD094}"/>
              </a:ext>
            </a:extLst>
          </p:cNvPr>
          <p:cNvSpPr/>
          <p:nvPr/>
        </p:nvSpPr>
        <p:spPr>
          <a:xfrm>
            <a:off x="0" y="0"/>
            <a:ext cx="12192000" cy="6858000"/>
          </a:xfrm>
          <a:prstGeom prst="rect">
            <a:avLst/>
          </a:prstGeom>
          <a:solidFill>
            <a:srgbClr val="0F1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69DAA9-FF24-E895-972F-2FA3A235D951}"/>
              </a:ext>
            </a:extLst>
          </p:cNvPr>
          <p:cNvSpPr/>
          <p:nvPr/>
        </p:nvSpPr>
        <p:spPr>
          <a:xfrm>
            <a:off x="1052945" y="4073626"/>
            <a:ext cx="11139055" cy="1631216"/>
          </a:xfrm>
          <a:prstGeom prst="rect">
            <a:avLst/>
          </a:prstGeom>
        </p:spPr>
        <p:txBody>
          <a:bodyPr wrap="square">
            <a:spAutoFit/>
          </a:bodyPr>
          <a:lstStyle/>
          <a:p>
            <a:r>
              <a:rPr lang="en-GB" sz="5000" b="1" i="1" dirty="0">
                <a:solidFill>
                  <a:srgbClr val="FFC000"/>
                </a:solidFill>
              </a:rPr>
              <a:t>Chronic loneliness </a:t>
            </a:r>
          </a:p>
          <a:p>
            <a:r>
              <a:rPr lang="en-GB" sz="5000" b="1" dirty="0">
                <a:solidFill>
                  <a:schemeClr val="bg1"/>
                </a:solidFill>
              </a:rPr>
              <a:t>has serious consequences</a:t>
            </a:r>
            <a:endParaRPr lang="en-AU" sz="5000" b="1" dirty="0">
              <a:solidFill>
                <a:schemeClr val="bg1"/>
              </a:solidFill>
            </a:endParaRPr>
          </a:p>
        </p:txBody>
      </p:sp>
    </p:spTree>
    <p:extLst>
      <p:ext uri="{BB962C8B-B14F-4D97-AF65-F5344CB8AC3E}">
        <p14:creationId xmlns:p14="http://schemas.microsoft.com/office/powerpoint/2010/main" val="1413160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5FD0C-59E0-166B-CEC2-44D6EB6B432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854355D-893A-B99B-40FE-267EB75CB1F8}"/>
              </a:ext>
            </a:extLst>
          </p:cNvPr>
          <p:cNvSpPr/>
          <p:nvPr/>
        </p:nvSpPr>
        <p:spPr>
          <a:xfrm>
            <a:off x="0" y="0"/>
            <a:ext cx="12192001" cy="6857999"/>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3BA024-0C30-8154-AB7A-E336DC10AC04}"/>
              </a:ext>
            </a:extLst>
          </p:cNvPr>
          <p:cNvSpPr txBox="1"/>
          <p:nvPr/>
        </p:nvSpPr>
        <p:spPr>
          <a:xfrm>
            <a:off x="561832" y="4342731"/>
            <a:ext cx="11068335" cy="1631216"/>
          </a:xfrm>
          <a:prstGeom prst="rect">
            <a:avLst/>
          </a:prstGeom>
          <a:noFill/>
        </p:spPr>
        <p:txBody>
          <a:bodyPr wrap="square">
            <a:spAutoFit/>
          </a:bodyPr>
          <a:lstStyle/>
          <a:p>
            <a:r>
              <a:rPr lang="en-GB" altLang="en-US" sz="5000" b="1" i="1" dirty="0">
                <a:solidFill>
                  <a:schemeClr val="accent1">
                    <a:lumMod val="50000"/>
                  </a:schemeClr>
                </a:solidFill>
              </a:rPr>
              <a:t>Loneliness over time</a:t>
            </a:r>
            <a:r>
              <a:rPr lang="en-GB" altLang="en-US" sz="5000" b="1" dirty="0">
                <a:solidFill>
                  <a:schemeClr val="bg1"/>
                </a:solidFill>
              </a:rPr>
              <a:t>: Has loneliness been increasing over time? </a:t>
            </a:r>
            <a:endParaRPr lang="en-US" sz="5000" dirty="0">
              <a:solidFill>
                <a:schemeClr val="bg1"/>
              </a:solidFill>
            </a:endParaRPr>
          </a:p>
        </p:txBody>
      </p:sp>
    </p:spTree>
    <p:extLst>
      <p:ext uri="{BB962C8B-B14F-4D97-AF65-F5344CB8AC3E}">
        <p14:creationId xmlns:p14="http://schemas.microsoft.com/office/powerpoint/2010/main" val="2907924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itle 1">
            <a:extLst>
              <a:ext uri="{FF2B5EF4-FFF2-40B4-BE49-F238E27FC236}">
                <a16:creationId xmlns:a16="http://schemas.microsoft.com/office/drawing/2014/main" id="{2B118717-ADFE-4A4F-B858-B822EE325649}"/>
              </a:ext>
            </a:extLst>
          </p:cNvPr>
          <p:cNvSpPr>
            <a:spLocks noGrp="1" noChangeArrowheads="1"/>
          </p:cNvSpPr>
          <p:nvPr>
            <p:ph type="title"/>
          </p:nvPr>
        </p:nvSpPr>
        <p:spPr>
          <a:xfrm>
            <a:off x="635000" y="640823"/>
            <a:ext cx="3418659" cy="5583148"/>
          </a:xfrm>
        </p:spPr>
        <p:txBody>
          <a:bodyPr anchor="ctr">
            <a:normAutofit/>
          </a:bodyPr>
          <a:lstStyle/>
          <a:p>
            <a:r>
              <a:rPr lang="en-US" altLang="en-US" sz="5000" b="1" dirty="0">
                <a:latin typeface="Source Sans Pro" panose="020B0503030403020204" pitchFamily="34" charset="0"/>
                <a:ea typeface="Source Sans Pro" panose="020B0503030403020204" pitchFamily="34" charset="0"/>
              </a:rPr>
              <a:t>Loneliness is an aversive state across the lifespan</a:t>
            </a:r>
          </a:p>
        </p:txBody>
      </p:sp>
      <p:sp>
        <p:nvSpPr>
          <p:cNvPr id="2151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509" name="Content Placeholder 2">
            <a:extLst>
              <a:ext uri="{FF2B5EF4-FFF2-40B4-BE49-F238E27FC236}">
                <a16:creationId xmlns:a16="http://schemas.microsoft.com/office/drawing/2014/main" id="{DBB0DDA6-4C73-7B60-96EB-1753596DFC93}"/>
              </a:ext>
            </a:extLst>
          </p:cNvPr>
          <p:cNvGraphicFramePr>
            <a:graphicFrameLocks noGrp="1"/>
          </p:cNvGraphicFramePr>
          <p:nvPr>
            <p:ph idx="1"/>
            <p:extLst>
              <p:ext uri="{D42A27DB-BD31-4B8C-83A1-F6EECF244321}">
                <p14:modId xmlns:p14="http://schemas.microsoft.com/office/powerpoint/2010/main" val="427816385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5269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C5DF7-E3A3-4292-49ED-E0176F7347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6BB596EC-310D-EE96-6AD0-8E22EA342652}"/>
              </a:ext>
            </a:extLst>
          </p:cNvPr>
          <p:cNvSpPr/>
          <p:nvPr/>
        </p:nvSpPr>
        <p:spPr>
          <a:xfrm>
            <a:off x="0" y="0"/>
            <a:ext cx="12192001" cy="6857999"/>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6B90C00-BEFC-5D98-222B-B20FDFED5685}"/>
              </a:ext>
            </a:extLst>
          </p:cNvPr>
          <p:cNvSpPr txBox="1"/>
          <p:nvPr/>
        </p:nvSpPr>
        <p:spPr>
          <a:xfrm>
            <a:off x="561832" y="4342731"/>
            <a:ext cx="11068335" cy="861774"/>
          </a:xfrm>
          <a:prstGeom prst="rect">
            <a:avLst/>
          </a:prstGeom>
          <a:noFill/>
        </p:spPr>
        <p:txBody>
          <a:bodyPr wrap="square">
            <a:spAutoFit/>
          </a:bodyPr>
          <a:lstStyle/>
          <a:p>
            <a:r>
              <a:rPr lang="en-GB" altLang="en-US" sz="5000" b="1" i="1" dirty="0">
                <a:solidFill>
                  <a:schemeClr val="accent1">
                    <a:lumMod val="50000"/>
                  </a:schemeClr>
                </a:solidFill>
              </a:rPr>
              <a:t>Loneliness is adaptive</a:t>
            </a:r>
            <a:endParaRPr lang="en-US" sz="5000" dirty="0">
              <a:solidFill>
                <a:schemeClr val="bg1"/>
              </a:solidFill>
            </a:endParaRPr>
          </a:p>
        </p:txBody>
      </p:sp>
    </p:spTree>
    <p:extLst>
      <p:ext uri="{BB962C8B-B14F-4D97-AF65-F5344CB8AC3E}">
        <p14:creationId xmlns:p14="http://schemas.microsoft.com/office/powerpoint/2010/main" val="590766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TotalTime>
  <Words>1626</Words>
  <Application>Microsoft Macintosh PowerPoint</Application>
  <PresentationFormat>Widescreen</PresentationFormat>
  <Paragraphs>114</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ヒラギノ角ゴ Pro W3</vt:lpstr>
      <vt:lpstr>Aptos</vt:lpstr>
      <vt:lpstr>Aptos Display</vt:lpstr>
      <vt:lpstr>Arial</vt:lpstr>
      <vt:lpstr>Calibri</vt:lpstr>
      <vt:lpstr>Calibri Light</vt:lpstr>
      <vt:lpstr>Source Sans Pro</vt:lpstr>
      <vt:lpstr>Source Sans Pro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Loneliness is an aversive state across the lifespan</vt:lpstr>
      <vt:lpstr>PowerPoint Presentation</vt:lpstr>
      <vt:lpstr> Age-related Changes in Loneliness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Pamela Qualter</dc:creator>
  <cp:lastModifiedBy>Pamela Qualter</cp:lastModifiedBy>
  <cp:revision>19</cp:revision>
  <dcterms:created xsi:type="dcterms:W3CDTF">2025-03-10T10:06:08Z</dcterms:created>
  <dcterms:modified xsi:type="dcterms:W3CDTF">2025-03-10T15:32:30Z</dcterms:modified>
</cp:coreProperties>
</file>