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2"/>
  </p:notesMasterIdLst>
  <p:sldIdLst>
    <p:sldId id="261" r:id="rId2"/>
    <p:sldId id="278" r:id="rId3"/>
    <p:sldId id="269" r:id="rId4"/>
    <p:sldId id="275" r:id="rId5"/>
    <p:sldId id="449" r:id="rId6"/>
    <p:sldId id="281" r:id="rId7"/>
    <p:sldId id="435" r:id="rId8"/>
    <p:sldId id="447" r:id="rId9"/>
    <p:sldId id="451" r:id="rId10"/>
    <p:sldId id="273" r:id="rId11"/>
  </p:sldIdLst>
  <p:sldSz cx="8999538" cy="12192000"/>
  <p:notesSz cx="6858000" cy="9144000"/>
  <p:embeddedFontLst>
    <p:embeddedFont>
      <p:font typeface="Calibri" panose="020F0502020204030204" pitchFamily="34" charset="0"/>
      <p:regular r:id="rId13"/>
      <p:bold r:id="rId14"/>
      <p:italic r:id="rId15"/>
      <p:boldItalic r:id="rId16"/>
    </p:embeddedFont>
    <p:embeddedFont>
      <p:font typeface="Diplomacy Office Bold" panose="00000800000000000000" pitchFamily="2" charset="0"/>
      <p:bold r:id="rId17"/>
    </p:embeddedFont>
    <p:embeddedFont>
      <p:font typeface="Noto Sans" panose="020B0502040504020204" pitchFamily="34"/>
      <p:regular r:id="rId18"/>
      <p:bold r:id="rId19"/>
      <p:italic r:id="rId20"/>
      <p:boldItalic r:id="rId21"/>
    </p:embeddedFont>
    <p:embeddedFont>
      <p:font typeface="Roboto" panose="020000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28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as Holm Linnet" initials="MHL" lastIdx="12" clrIdx="0">
    <p:extLst>
      <p:ext uri="{19B8F6BF-5375-455C-9EA6-DF929625EA0E}">
        <p15:presenceInfo xmlns:p15="http://schemas.microsoft.com/office/powerpoint/2012/main" userId="S-1-5-21-3775757018-3707056186-803730727-253498" providerId="AD"/>
      </p:ext>
    </p:extLst>
  </p:cmAuthor>
  <p:cmAuthor id="2" name="Monica Paraipan" initials="MP" lastIdx="1" clrIdx="1">
    <p:extLst>
      <p:ext uri="{19B8F6BF-5375-455C-9EA6-DF929625EA0E}">
        <p15:presenceInfo xmlns:p15="http://schemas.microsoft.com/office/powerpoint/2012/main" userId="S-1-5-21-3775757018-3707056186-803730727-260828" providerId="AD"/>
      </p:ext>
    </p:extLst>
  </p:cmAuthor>
  <p:cmAuthor id="3" name="Monica Paraipan" initials="MP [2]" lastIdx="2" clrIdx="2">
    <p:extLst>
      <p:ext uri="{19B8F6BF-5375-455C-9EA6-DF929625EA0E}">
        <p15:presenceInfo xmlns:p15="http://schemas.microsoft.com/office/powerpoint/2012/main" userId="S::anpara@um.dk::68b2d18b-8bfa-4ef5-a01c-036c2bddd001" providerId="AD"/>
      </p:ext>
    </p:extLst>
  </p:cmAuthor>
  <p:cmAuthor id="4" name="Peter Alexander Pedersen" initials="PAP" lastIdx="5" clrIdx="3">
    <p:extLst>
      <p:ext uri="{19B8F6BF-5375-455C-9EA6-DF929625EA0E}">
        <p15:presenceInfo xmlns:p15="http://schemas.microsoft.com/office/powerpoint/2012/main" userId="S::petped@um.dk::361d3320-a31b-458e-b5db-5967be8d2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2554"/>
    <a:srgbClr val="CC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Mørkt layout 2 - Markering 1/Markerin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6699" autoAdjust="0"/>
  </p:normalViewPr>
  <p:slideViewPr>
    <p:cSldViewPr snapToGrid="0" snapToObjects="1">
      <p:cViewPr varScale="1">
        <p:scale>
          <a:sx n="92" d="100"/>
          <a:sy n="92" d="100"/>
        </p:scale>
        <p:origin x="3864" y="-1446"/>
      </p:cViewPr>
      <p:guideLst>
        <p:guide orient="horz" pos="3840"/>
        <p:guide pos="2835"/>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3F90DC-1ECC-4ED6-B611-58526502A771}" type="datetimeFigureOut">
              <a:rPr lang="da-DK" smtClean="0"/>
              <a:t>11-12-2025</a:t>
            </a:fld>
            <a:endParaRPr lang="da-DK"/>
          </a:p>
        </p:txBody>
      </p:sp>
      <p:sp>
        <p:nvSpPr>
          <p:cNvPr id="4" name="Pladsholder til diasbillede 3"/>
          <p:cNvSpPr>
            <a:spLocks noGrp="1" noRot="1" noChangeAspect="1"/>
          </p:cNvSpPr>
          <p:nvPr>
            <p:ph type="sldImg" idx="2"/>
          </p:nvPr>
        </p:nvSpPr>
        <p:spPr>
          <a:xfrm>
            <a:off x="2163763" y="685800"/>
            <a:ext cx="2530475"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D407F0-5BCE-4A7C-8BFD-B7CCA190522D}" type="slidenum">
              <a:rPr lang="da-DK" smtClean="0"/>
              <a:t>‹#›</a:t>
            </a:fld>
            <a:endParaRPr lang="da-DK"/>
          </a:p>
        </p:txBody>
      </p:sp>
    </p:spTree>
    <p:extLst>
      <p:ext uri="{BB962C8B-B14F-4D97-AF65-F5344CB8AC3E}">
        <p14:creationId xmlns:p14="http://schemas.microsoft.com/office/powerpoint/2010/main" val="356890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orsvarsmakten.se/en/news/2025/07/swedish-armed-forces-develops-new-c-uas-capability/"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forsvarsmakten.se/sv/aktuellt/2025/07/dronarformagan-inom-flygvapnet-fortsatter-att-utvecklas/" TargetMode="External"/><Relationship Id="rId4" Type="http://schemas.openxmlformats.org/officeDocument/2006/relationships/hyperlink" Target="https://defence-blog.com/sweden-tests-new-anti-drone-system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407F0-5BCE-4A7C-8BFD-B7CCA190522D}" type="slidenum">
              <a:rPr lang="da-DK" smtClean="0"/>
              <a:t>3</a:t>
            </a:fld>
            <a:endParaRPr lang="da-DK"/>
          </a:p>
        </p:txBody>
      </p:sp>
    </p:spTree>
    <p:extLst>
      <p:ext uri="{BB962C8B-B14F-4D97-AF65-F5344CB8AC3E}">
        <p14:creationId xmlns:p14="http://schemas.microsoft.com/office/powerpoint/2010/main" val="265003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Swedish Armed Forces develops new C-UAS Capability - Swedish Armed Forces</a:t>
            </a:r>
            <a:endParaRPr lang="en-GB" dirty="0"/>
          </a:p>
          <a:p>
            <a:r>
              <a:rPr lang="en-GB" dirty="0">
                <a:hlinkClick r:id="rId4"/>
              </a:rPr>
              <a:t>Sweden tests new anti-drone systems</a:t>
            </a:r>
            <a:endParaRPr lang="en-GB" dirty="0"/>
          </a:p>
          <a:p>
            <a:r>
              <a:rPr lang="sv-SE" dirty="0">
                <a:hlinkClick r:id="rId5"/>
              </a:rPr>
              <a:t>Drönarförmågan inom flygvapnet fortsätter att utvecklas - Försvarsmakten</a:t>
            </a:r>
            <a:endParaRPr lang="en-GB" dirty="0"/>
          </a:p>
        </p:txBody>
      </p:sp>
      <p:sp>
        <p:nvSpPr>
          <p:cNvPr id="4" name="Slide Number Placeholder 3"/>
          <p:cNvSpPr>
            <a:spLocks noGrp="1"/>
          </p:cNvSpPr>
          <p:nvPr>
            <p:ph type="sldNum" sz="quarter" idx="5"/>
          </p:nvPr>
        </p:nvSpPr>
        <p:spPr/>
        <p:txBody>
          <a:bodyPr/>
          <a:lstStyle/>
          <a:p>
            <a:fld id="{A6D407F0-5BCE-4A7C-8BFD-B7CCA190522D}" type="slidenum">
              <a:rPr lang="da-DK" smtClean="0"/>
              <a:t>5</a:t>
            </a:fld>
            <a:endParaRPr lang="da-DK"/>
          </a:p>
        </p:txBody>
      </p:sp>
    </p:spTree>
    <p:extLst>
      <p:ext uri="{BB962C8B-B14F-4D97-AF65-F5344CB8AC3E}">
        <p14:creationId xmlns:p14="http://schemas.microsoft.com/office/powerpoint/2010/main" val="89337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5"/>
          </p:nvPr>
        </p:nvSpPr>
        <p:spPr/>
        <p:txBody>
          <a:bodyPr/>
          <a:lstStyle/>
          <a:p>
            <a:fld id="{A6D407F0-5BCE-4A7C-8BFD-B7CCA190522D}" type="slidenum">
              <a:rPr lang="da-DK" smtClean="0"/>
              <a:t>7</a:t>
            </a:fld>
            <a:endParaRPr lang="da-DK"/>
          </a:p>
        </p:txBody>
      </p:sp>
    </p:spTree>
    <p:extLst>
      <p:ext uri="{BB962C8B-B14F-4D97-AF65-F5344CB8AC3E}">
        <p14:creationId xmlns:p14="http://schemas.microsoft.com/office/powerpoint/2010/main" val="203454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962150" y="744538"/>
            <a:ext cx="2744788" cy="37226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05694">
              <a:defRPr/>
            </a:pPr>
            <a:fld id="{28E8513D-9DDF-4C87-AB21-332CC05840A4}" type="slidenum">
              <a:rPr lang="da-DK">
                <a:solidFill>
                  <a:prstClr val="black"/>
                </a:solidFill>
                <a:latin typeface="Calibri"/>
              </a:rPr>
              <a:pPr defTabSz="905694">
                <a:defRPr/>
              </a:pPr>
              <a:t>8</a:t>
            </a:fld>
            <a:endParaRPr lang="da-DK">
              <a:solidFill>
                <a:prstClr val="black"/>
              </a:solidFill>
              <a:latin typeface="Calibri"/>
            </a:endParaRPr>
          </a:p>
        </p:txBody>
      </p:sp>
    </p:spTree>
    <p:extLst>
      <p:ext uri="{BB962C8B-B14F-4D97-AF65-F5344CB8AC3E}">
        <p14:creationId xmlns:p14="http://schemas.microsoft.com/office/powerpoint/2010/main" val="112311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962150" y="744538"/>
            <a:ext cx="2744788" cy="37226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05694">
              <a:defRPr/>
            </a:pPr>
            <a:fld id="{28E8513D-9DDF-4C87-AB21-332CC05840A4}" type="slidenum">
              <a:rPr lang="da-DK">
                <a:solidFill>
                  <a:prstClr val="black"/>
                </a:solidFill>
                <a:latin typeface="Calibri"/>
              </a:rPr>
              <a:pPr defTabSz="905694">
                <a:defRPr/>
              </a:pPr>
              <a:t>9</a:t>
            </a:fld>
            <a:endParaRPr lang="da-DK">
              <a:solidFill>
                <a:prstClr val="black"/>
              </a:solidFill>
              <a:latin typeface="Calibri"/>
            </a:endParaRPr>
          </a:p>
        </p:txBody>
      </p:sp>
    </p:spTree>
    <p:extLst>
      <p:ext uri="{BB962C8B-B14F-4D97-AF65-F5344CB8AC3E}">
        <p14:creationId xmlns:p14="http://schemas.microsoft.com/office/powerpoint/2010/main" val="87924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6186" y="6899580"/>
            <a:ext cx="6618410" cy="1397755"/>
          </a:xfrm>
        </p:spPr>
        <p:txBody>
          <a:bodyPr>
            <a:normAutofit/>
          </a:bodyPr>
          <a:lstStyle>
            <a:lvl1pPr marL="0" indent="0" algn="l">
              <a:buNone/>
              <a:defRPr sz="7565" b="1">
                <a:solidFill>
                  <a:schemeClr val="accent3"/>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9" name="Pladsholder til tekst 8"/>
          <p:cNvSpPr>
            <a:spLocks noGrp="1"/>
          </p:cNvSpPr>
          <p:nvPr>
            <p:ph type="body" sz="quarter" idx="13" hasCustomPrompt="1"/>
          </p:nvPr>
        </p:nvSpPr>
        <p:spPr>
          <a:xfrm>
            <a:off x="1256186" y="10509956"/>
            <a:ext cx="6618410" cy="767644"/>
          </a:xfrm>
        </p:spPr>
        <p:txBody>
          <a:bodyPr anchor="b" anchorCtr="0"/>
          <a:lstStyle>
            <a:lvl1pPr marL="0" indent="0">
              <a:buNone/>
              <a:defRPr sz="2458" b="1">
                <a:solidFill>
                  <a:schemeClr val="bg1"/>
                </a:solidFill>
              </a:defRPr>
            </a:lvl1pPr>
          </a:lstStyle>
          <a:p>
            <a:pPr lvl="0"/>
            <a:r>
              <a:rPr lang="da-DK" dirty="0"/>
              <a:t>Navn og dato</a:t>
            </a:r>
          </a:p>
        </p:txBody>
      </p:sp>
      <p:sp>
        <p:nvSpPr>
          <p:cNvPr id="7" name="Pladsholder til tekst 6"/>
          <p:cNvSpPr>
            <a:spLocks noGrp="1"/>
          </p:cNvSpPr>
          <p:nvPr>
            <p:ph type="body" sz="quarter" idx="15" hasCustomPrompt="1"/>
          </p:nvPr>
        </p:nvSpPr>
        <p:spPr>
          <a:xfrm>
            <a:off x="1256186" y="2788356"/>
            <a:ext cx="6618410" cy="4111979"/>
          </a:xfrm>
        </p:spPr>
        <p:txBody>
          <a:bodyPr anchor="b" anchorCtr="0">
            <a:normAutofit/>
          </a:bodyPr>
          <a:lstStyle>
            <a:lvl1pPr marL="0" indent="0">
              <a:lnSpc>
                <a:spcPct val="110000"/>
              </a:lnSpc>
              <a:spcBef>
                <a:spcPts val="0"/>
              </a:spcBef>
              <a:buNone/>
              <a:defRPr sz="26477">
                <a:solidFill>
                  <a:schemeClr val="bg1"/>
                </a:solidFill>
                <a:latin typeface="+mj-lt"/>
              </a:defRPr>
            </a:lvl1pPr>
            <a:lvl2pPr marL="504389" indent="0">
              <a:buNone/>
              <a:defRPr/>
            </a:lvl2pPr>
            <a:lvl3pPr marL="984760" indent="0">
              <a:buNone/>
              <a:defRPr/>
            </a:lvl3pPr>
            <a:lvl4pPr marL="1465131" indent="0">
              <a:buNone/>
              <a:defRPr/>
            </a:lvl4pPr>
            <a:lvl5pPr marL="1945502" indent="0">
              <a:buNone/>
              <a:defRPr/>
            </a:lvl5pPr>
          </a:lstStyle>
          <a:p>
            <a:pPr lvl="0"/>
            <a:r>
              <a:rPr lang="da-DK" dirty="0"/>
              <a:t>tekst</a:t>
            </a:r>
          </a:p>
        </p:txBody>
      </p:sp>
      <p:sp>
        <p:nvSpPr>
          <p:cNvPr id="6"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4672792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ladsholder til billede 7"/>
          <p:cNvSpPr>
            <a:spLocks noGrp="1"/>
          </p:cNvSpPr>
          <p:nvPr>
            <p:ph type="pic" sz="quarter" idx="15" hasCustomPrompt="1"/>
          </p:nvPr>
        </p:nvSpPr>
        <p:spPr>
          <a:xfrm>
            <a:off x="0" y="0"/>
            <a:ext cx="8999538" cy="12192000"/>
          </a:xfrm>
        </p:spPr>
        <p:txBody>
          <a:bodyPr tIns="2988000"/>
          <a:lstStyle>
            <a:lvl1pPr marL="0" indent="0" algn="ctr">
              <a:buNone/>
              <a:defRPr sz="1891" baseline="0"/>
            </a:lvl1pPr>
          </a:lstStyle>
          <a:p>
            <a:r>
              <a:rPr lang="da-DK"/>
              <a:t>Indsæt helsidesbillede ved at klikke </a:t>
            </a:r>
            <a:br>
              <a:rPr lang="da-DK"/>
            </a:br>
            <a:r>
              <a:rPr lang="da-DK"/>
              <a:t>på nedenstående ikon:</a:t>
            </a:r>
            <a:endParaRPr lang="da-DK" dirty="0"/>
          </a:p>
        </p:txBody>
      </p:sp>
      <p:sp>
        <p:nvSpPr>
          <p:cNvPr id="3" name="Content Placeholder 2"/>
          <p:cNvSpPr>
            <a:spLocks noGrp="1"/>
          </p:cNvSpPr>
          <p:nvPr>
            <p:ph idx="1"/>
          </p:nvPr>
        </p:nvSpPr>
        <p:spPr>
          <a:xfrm>
            <a:off x="532983" y="609602"/>
            <a:ext cx="3076207" cy="11017956"/>
          </a:xfrm>
          <a:solidFill>
            <a:schemeClr val="bg1"/>
          </a:solidFill>
        </p:spPr>
        <p:txBody>
          <a:bodyPr lIns="360000" tIns="1188000" rIns="360000" bIns="324000" anchor="b" anchorCtr="0"/>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le 1"/>
          <p:cNvSpPr>
            <a:spLocks noGrp="1"/>
          </p:cNvSpPr>
          <p:nvPr>
            <p:ph type="title"/>
          </p:nvPr>
        </p:nvSpPr>
        <p:spPr>
          <a:xfrm>
            <a:off x="810896" y="1241780"/>
            <a:ext cx="2587367" cy="1230487"/>
          </a:xfrm>
        </p:spPr>
        <p:txBody>
          <a:bodyPr/>
          <a:lstStyle>
            <a:lvl1pPr>
              <a:defRPr sz="3404"/>
            </a:lvl1pPr>
          </a:lstStyle>
          <a:p>
            <a:r>
              <a:rPr lang="da-DK"/>
              <a:t>Klik for at redigere i master</a:t>
            </a:r>
            <a:endParaRPr lang="da-DK" dirty="0"/>
          </a:p>
        </p:txBody>
      </p:sp>
    </p:spTree>
    <p:extLst>
      <p:ext uri="{BB962C8B-B14F-4D97-AF65-F5344CB8AC3E}">
        <p14:creationId xmlns:p14="http://schemas.microsoft.com/office/powerpoint/2010/main" val="406656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9663C-ED9E-4B25-9C3A-D09170855F80}" type="datetime2">
              <a:rPr lang="da-DK" smtClean="0"/>
              <a:t>11. december 2025</a:t>
            </a:fld>
            <a:endParaRPr lang="da-DK"/>
          </a:p>
        </p:txBody>
      </p:sp>
      <p:sp>
        <p:nvSpPr>
          <p:cNvPr id="3" name="Footer Placeholder 2"/>
          <p:cNvSpPr>
            <a:spLocks noGrp="1"/>
          </p:cNvSpPr>
          <p:nvPr>
            <p:ph type="ftr" sz="quarter" idx="11"/>
          </p:nvPr>
        </p:nvSpPr>
        <p:spPr/>
        <p:txBody>
          <a:bodyPr/>
          <a:lstStyle/>
          <a:p>
            <a:r>
              <a:rPr lang="da-DK"/>
              <a:t>UDENRIGSMINISTERIET – Gå til Indsæt/Sidefod for at ændre denne tekst på alle slides</a:t>
            </a:r>
          </a:p>
        </p:txBody>
      </p:sp>
      <p:sp>
        <p:nvSpPr>
          <p:cNvPr id="4" name="Slide Number Placeholder 3"/>
          <p:cNvSpPr>
            <a:spLocks noGrp="1"/>
          </p:cNvSpPr>
          <p:nvPr>
            <p:ph type="sldNum" sz="quarter" idx="12"/>
          </p:nvPr>
        </p:nvSpPr>
        <p:spPr/>
        <p:txBody>
          <a:bodyPr/>
          <a:lstStyle/>
          <a:p>
            <a:fld id="{541A5623-8BC0-894C-8341-F8320F82FFC8}" type="slidenum">
              <a:rPr lang="da-DK" smtClean="0"/>
              <a:t>‹#›</a:t>
            </a:fld>
            <a:endParaRPr lang="da-DK"/>
          </a:p>
        </p:txBody>
      </p:sp>
    </p:spTree>
    <p:extLst>
      <p:ext uri="{BB962C8B-B14F-4D97-AF65-F5344CB8AC3E}">
        <p14:creationId xmlns:p14="http://schemas.microsoft.com/office/powerpoint/2010/main" val="368754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Slide 1-White">
    <p:bg>
      <p:bgRef idx="1001">
        <a:schemeClr val="bg1"/>
      </p:bgRef>
    </p:bg>
    <p:spTree>
      <p:nvGrpSpPr>
        <p:cNvPr id="1" name=""/>
        <p:cNvGrpSpPr/>
        <p:nvPr/>
      </p:nvGrpSpPr>
      <p:grpSpPr>
        <a:xfrm>
          <a:off x="0" y="0"/>
          <a:ext cx="0" cy="0"/>
          <a:chOff x="0" y="0"/>
          <a:chExt cx="0" cy="0"/>
        </a:xfrm>
      </p:grpSpPr>
      <p:sp>
        <p:nvSpPr>
          <p:cNvPr id="9" name="Pladsholder til tekst 8"/>
          <p:cNvSpPr>
            <a:spLocks noGrp="1"/>
          </p:cNvSpPr>
          <p:nvPr>
            <p:ph type="body" sz="quarter" idx="13" hasCustomPrompt="1"/>
          </p:nvPr>
        </p:nvSpPr>
        <p:spPr>
          <a:xfrm>
            <a:off x="1256185" y="10509956"/>
            <a:ext cx="3351391" cy="767644"/>
          </a:xfrm>
        </p:spPr>
        <p:txBody>
          <a:bodyPr anchor="b" anchorCtr="0"/>
          <a:lstStyle>
            <a:lvl1pPr marL="0" indent="0">
              <a:buNone/>
              <a:defRPr sz="2458" b="1">
                <a:solidFill>
                  <a:schemeClr val="accent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4706008" y="0"/>
            <a:ext cx="4293530" cy="12192000"/>
          </a:xfrm>
        </p:spPr>
        <p:txBody>
          <a:bodyPr tIns="432000"/>
          <a:lstStyle>
            <a:lvl1pPr marL="0" indent="0" algn="ctr">
              <a:buNone/>
              <a:defRPr sz="1891"/>
            </a:lvl1pPr>
          </a:lstStyle>
          <a:p>
            <a:r>
              <a:rPr lang="da-DK"/>
              <a:t>Indsæt billede ved at klikke på nedenstående ikon:</a:t>
            </a:r>
            <a:endParaRPr lang="da-DK" dirty="0"/>
          </a:p>
        </p:txBody>
      </p:sp>
      <p:sp>
        <p:nvSpPr>
          <p:cNvPr id="11" name="Pladsholder til tekst 3"/>
          <p:cNvSpPr>
            <a:spLocks noGrp="1"/>
          </p:cNvSpPr>
          <p:nvPr>
            <p:ph type="body" sz="quarter" idx="16" hasCustomPrompt="1"/>
          </p:nvPr>
        </p:nvSpPr>
        <p:spPr>
          <a:xfrm>
            <a:off x="1256185" y="3225046"/>
            <a:ext cx="3351391" cy="5512555"/>
          </a:xfrm>
        </p:spPr>
        <p:txBody>
          <a:bodyPr>
            <a:normAutofit/>
          </a:bodyPr>
          <a:lstStyle>
            <a:lvl1pPr marL="0" indent="0">
              <a:lnSpc>
                <a:spcPct val="100000"/>
              </a:lnSpc>
              <a:spcBef>
                <a:spcPts val="0"/>
              </a:spcBef>
              <a:buNone/>
              <a:defRPr sz="12482">
                <a:solidFill>
                  <a:schemeClr val="accent3"/>
                </a:solidFill>
                <a:latin typeface="+mj-lt"/>
              </a:defRPr>
            </a:lvl1pPr>
            <a:lvl2pPr marL="504389" indent="0">
              <a:buNone/>
              <a:defRPr sz="12482">
                <a:solidFill>
                  <a:schemeClr val="tx2"/>
                </a:solidFill>
                <a:latin typeface="+mj-lt"/>
              </a:defRPr>
            </a:lvl2pPr>
            <a:lvl3pPr marL="984760" indent="0">
              <a:buNone/>
              <a:defRPr sz="12482">
                <a:solidFill>
                  <a:schemeClr val="tx2"/>
                </a:solidFill>
                <a:latin typeface="+mj-lt"/>
              </a:defRPr>
            </a:lvl3pPr>
            <a:lvl4pPr marL="1465131" indent="0">
              <a:buNone/>
              <a:defRPr sz="12482">
                <a:solidFill>
                  <a:schemeClr val="tx2"/>
                </a:solidFill>
                <a:latin typeface="+mj-lt"/>
              </a:defRPr>
            </a:lvl4pPr>
            <a:lvl5pPr marL="1945502" indent="0">
              <a:buNone/>
              <a:defRPr sz="12482">
                <a:solidFill>
                  <a:schemeClr val="tx2"/>
                </a:solidFill>
                <a:latin typeface="+mj-lt"/>
              </a:defRPr>
            </a:lvl5pPr>
          </a:lstStyle>
          <a:p>
            <a:pPr lvl="0"/>
            <a:r>
              <a:rPr lang="da-DK" dirty="0"/>
              <a:t>Rediger tekst</a:t>
            </a:r>
          </a:p>
        </p:txBody>
      </p:sp>
      <p:sp>
        <p:nvSpPr>
          <p:cNvPr id="7" name="Pladsholder til indhold 5"/>
          <p:cNvSpPr>
            <a:spLocks noGrp="1"/>
          </p:cNvSpPr>
          <p:nvPr>
            <p:ph sz="quarter" idx="17" hasCustomPrompt="1"/>
          </p:nvPr>
        </p:nvSpPr>
        <p:spPr>
          <a:xfrm>
            <a:off x="342170" y="620889"/>
            <a:ext cx="4415398" cy="1828800"/>
          </a:xfrm>
        </p:spPr>
        <p:txBody>
          <a:bodyPr/>
          <a:lstStyle>
            <a:lvl1pPr marL="0" indent="0" algn="ctr">
              <a:buNone/>
              <a:defRPr sz="1891" baseline="0">
                <a:solidFill>
                  <a:schemeClr val="tx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159554729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1-Red-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6185" y="3225046"/>
            <a:ext cx="3351391" cy="5512555"/>
          </a:xfrm>
        </p:spPr>
        <p:txBody>
          <a:bodyPr wrap="square" anchor="t" anchorCtr="0">
            <a:normAutofit/>
          </a:bodyPr>
          <a:lstStyle>
            <a:lvl1pPr algn="l">
              <a:defRPr sz="10402">
                <a:solidFill>
                  <a:schemeClr val="bg1"/>
                </a:solidFill>
              </a:defRPr>
            </a:lvl1pPr>
          </a:lstStyle>
          <a:p>
            <a:r>
              <a:rPr lang="da-DK"/>
              <a:t>Klik for at redigere i master</a:t>
            </a:r>
            <a:endParaRPr lang="da-DK" dirty="0"/>
          </a:p>
        </p:txBody>
      </p:sp>
      <p:sp>
        <p:nvSpPr>
          <p:cNvPr id="9" name="Pladsholder til tekst 8"/>
          <p:cNvSpPr>
            <a:spLocks noGrp="1"/>
          </p:cNvSpPr>
          <p:nvPr>
            <p:ph type="body" sz="quarter" idx="13" hasCustomPrompt="1"/>
          </p:nvPr>
        </p:nvSpPr>
        <p:spPr>
          <a:xfrm>
            <a:off x="1256185" y="10509956"/>
            <a:ext cx="3351391" cy="767644"/>
          </a:xfrm>
        </p:spPr>
        <p:txBody>
          <a:bodyPr anchor="b" anchorCtr="0"/>
          <a:lstStyle>
            <a:lvl1pPr marL="0" indent="0">
              <a:buNone/>
              <a:defRPr sz="2458" b="1">
                <a:solidFill>
                  <a:schemeClr val="accent3"/>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4706008" y="0"/>
            <a:ext cx="4293530" cy="12192000"/>
          </a:xfrm>
        </p:spPr>
        <p:txBody>
          <a:bodyPr tIns="432000"/>
          <a:lstStyle>
            <a:lvl1pPr marL="0" indent="0" algn="ctr">
              <a:buNone/>
              <a:defRPr sz="1891">
                <a:solidFill>
                  <a:schemeClr val="bg1"/>
                </a:solidFill>
              </a:defRPr>
            </a:lvl1pPr>
          </a:lstStyle>
          <a:p>
            <a:r>
              <a:rPr lang="da-DK"/>
              <a:t>Indsæt billede ved at klikke på nedenstående ikon:</a:t>
            </a:r>
            <a:endParaRPr lang="da-DK" dirty="0"/>
          </a:p>
        </p:txBody>
      </p:sp>
      <p:sp>
        <p:nvSpPr>
          <p:cNvPr id="7"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64718016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1-Red-2">
    <p:bg>
      <p:bgPr>
        <a:solidFill>
          <a:schemeClr val="accent2"/>
        </a:solidFill>
        <a:effectLst/>
      </p:bgPr>
    </p:bg>
    <p:spTree>
      <p:nvGrpSpPr>
        <p:cNvPr id="1" name=""/>
        <p:cNvGrpSpPr/>
        <p:nvPr/>
      </p:nvGrpSpPr>
      <p:grpSpPr>
        <a:xfrm>
          <a:off x="0" y="0"/>
          <a:ext cx="0" cy="0"/>
          <a:chOff x="0" y="0"/>
          <a:chExt cx="0" cy="0"/>
        </a:xfrm>
      </p:grpSpPr>
      <p:sp>
        <p:nvSpPr>
          <p:cNvPr id="9" name="Pladsholder til tekst 8"/>
          <p:cNvSpPr>
            <a:spLocks noGrp="1"/>
          </p:cNvSpPr>
          <p:nvPr>
            <p:ph type="body" sz="quarter" idx="13" hasCustomPrompt="1"/>
          </p:nvPr>
        </p:nvSpPr>
        <p:spPr>
          <a:xfrm>
            <a:off x="1256185" y="10509956"/>
            <a:ext cx="3351391" cy="767644"/>
          </a:xfrm>
        </p:spPr>
        <p:txBody>
          <a:bodyPr anchor="b" anchorCtr="0"/>
          <a:lstStyle>
            <a:lvl1pPr marL="0" indent="0">
              <a:buNone/>
              <a:defRPr sz="2458" b="1">
                <a:solidFill>
                  <a:schemeClr val="bg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4706008" y="0"/>
            <a:ext cx="4293530" cy="12192000"/>
          </a:xfrm>
        </p:spPr>
        <p:txBody>
          <a:bodyPr tIns="432000"/>
          <a:lstStyle>
            <a:lvl1pPr marL="0" indent="0" algn="ctr">
              <a:buNone/>
              <a:defRPr sz="1891">
                <a:solidFill>
                  <a:schemeClr val="bg1"/>
                </a:solidFill>
              </a:defRPr>
            </a:lvl1pPr>
          </a:lstStyle>
          <a:p>
            <a:r>
              <a:rPr lang="da-DK"/>
              <a:t>Indsæt billede ved at klikke på nedenstående ikon:</a:t>
            </a:r>
            <a:endParaRPr lang="da-DK" dirty="0"/>
          </a:p>
        </p:txBody>
      </p:sp>
      <p:sp>
        <p:nvSpPr>
          <p:cNvPr id="6" name="Title 1"/>
          <p:cNvSpPr>
            <a:spLocks noGrp="1"/>
          </p:cNvSpPr>
          <p:nvPr>
            <p:ph type="ctrTitle"/>
          </p:nvPr>
        </p:nvSpPr>
        <p:spPr>
          <a:xfrm>
            <a:off x="1256185" y="3225046"/>
            <a:ext cx="3351391" cy="5512555"/>
          </a:xfrm>
        </p:spPr>
        <p:txBody>
          <a:bodyPr wrap="square" anchor="t" anchorCtr="0">
            <a:normAutofit/>
          </a:bodyPr>
          <a:lstStyle>
            <a:lvl1pPr algn="l">
              <a:defRPr sz="10402">
                <a:solidFill>
                  <a:schemeClr val="bg1"/>
                </a:solidFill>
              </a:defRPr>
            </a:lvl1pPr>
          </a:lstStyle>
          <a:p>
            <a:r>
              <a:rPr lang="da-DK"/>
              <a:t>Klik for at redigere i master</a:t>
            </a:r>
            <a:endParaRPr lang="da-DK" dirty="0"/>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194343023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1-Red-3">
    <p:bg>
      <p:bgPr>
        <a:solidFill>
          <a:schemeClr val="accent3"/>
        </a:solidFill>
        <a:effectLst/>
      </p:bgPr>
    </p:bg>
    <p:spTree>
      <p:nvGrpSpPr>
        <p:cNvPr id="1" name=""/>
        <p:cNvGrpSpPr/>
        <p:nvPr/>
      </p:nvGrpSpPr>
      <p:grpSpPr>
        <a:xfrm>
          <a:off x="0" y="0"/>
          <a:ext cx="0" cy="0"/>
          <a:chOff x="0" y="0"/>
          <a:chExt cx="0" cy="0"/>
        </a:xfrm>
      </p:grpSpPr>
      <p:sp>
        <p:nvSpPr>
          <p:cNvPr id="9" name="Pladsholder til tekst 8"/>
          <p:cNvSpPr>
            <a:spLocks noGrp="1"/>
          </p:cNvSpPr>
          <p:nvPr>
            <p:ph type="body" sz="quarter" idx="13" hasCustomPrompt="1"/>
          </p:nvPr>
        </p:nvSpPr>
        <p:spPr>
          <a:xfrm>
            <a:off x="1256185" y="10509956"/>
            <a:ext cx="3351391" cy="767644"/>
          </a:xfrm>
        </p:spPr>
        <p:txBody>
          <a:bodyPr anchor="b" anchorCtr="0"/>
          <a:lstStyle>
            <a:lvl1pPr marL="0" indent="0">
              <a:buNone/>
              <a:defRPr sz="2458" b="1">
                <a:solidFill>
                  <a:schemeClr val="bg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4706008" y="0"/>
            <a:ext cx="4293530" cy="12192000"/>
          </a:xfrm>
        </p:spPr>
        <p:txBody>
          <a:bodyPr tIns="432000"/>
          <a:lstStyle>
            <a:lvl1pPr marL="0" indent="0" algn="ctr">
              <a:buNone/>
              <a:defRPr sz="1891">
                <a:solidFill>
                  <a:schemeClr val="bg1"/>
                </a:solidFill>
              </a:defRPr>
            </a:lvl1pPr>
          </a:lstStyle>
          <a:p>
            <a:r>
              <a:rPr lang="da-DK"/>
              <a:t>Indsæt billede ved at klikke på nedenstående ikon:</a:t>
            </a:r>
            <a:endParaRPr lang="da-DK" dirty="0"/>
          </a:p>
        </p:txBody>
      </p:sp>
      <p:sp>
        <p:nvSpPr>
          <p:cNvPr id="6" name="Title 1"/>
          <p:cNvSpPr>
            <a:spLocks noGrp="1"/>
          </p:cNvSpPr>
          <p:nvPr>
            <p:ph type="ctrTitle"/>
          </p:nvPr>
        </p:nvSpPr>
        <p:spPr>
          <a:xfrm>
            <a:off x="1256185" y="3225046"/>
            <a:ext cx="3351391" cy="5512555"/>
          </a:xfrm>
        </p:spPr>
        <p:txBody>
          <a:bodyPr wrap="square" anchor="t" anchorCtr="0">
            <a:normAutofit/>
          </a:bodyPr>
          <a:lstStyle>
            <a:lvl1pPr algn="l">
              <a:defRPr sz="10402">
                <a:solidFill>
                  <a:schemeClr val="bg1"/>
                </a:solidFill>
              </a:defRPr>
            </a:lvl1pPr>
          </a:lstStyle>
          <a:p>
            <a:r>
              <a:rPr lang="da-DK"/>
              <a:t>Klik for at redigere i master</a:t>
            </a:r>
            <a:endParaRPr lang="da-DK" dirty="0"/>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41812214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Slide 2-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56185" y="4696178"/>
            <a:ext cx="4687260" cy="4289778"/>
          </a:xfrm>
        </p:spPr>
        <p:txBody>
          <a:bodyPr wrap="square" anchor="t" anchorCtr="0">
            <a:normAutofit/>
          </a:bodyPr>
          <a:lstStyle>
            <a:lvl1pPr algn="l">
              <a:defRPr sz="10402">
                <a:solidFill>
                  <a:schemeClr val="accent3"/>
                </a:solidFill>
              </a:defRPr>
            </a:lvl1pPr>
          </a:lstStyle>
          <a:p>
            <a:r>
              <a:rPr lang="da-DK"/>
              <a:t>Klik for at redigere i master</a:t>
            </a:r>
            <a:endParaRPr lang="da-DK" dirty="0"/>
          </a:p>
        </p:txBody>
      </p:sp>
      <p:sp>
        <p:nvSpPr>
          <p:cNvPr id="9" name="Pladsholder til tekst 8"/>
          <p:cNvSpPr>
            <a:spLocks noGrp="1"/>
          </p:cNvSpPr>
          <p:nvPr>
            <p:ph type="body" sz="quarter" idx="13" hasCustomPrompt="1"/>
          </p:nvPr>
        </p:nvSpPr>
        <p:spPr>
          <a:xfrm>
            <a:off x="1256185" y="10509956"/>
            <a:ext cx="4687260" cy="767644"/>
          </a:xfrm>
        </p:spPr>
        <p:txBody>
          <a:bodyPr anchor="b" anchorCtr="0"/>
          <a:lstStyle>
            <a:lvl1pPr marL="0" indent="0">
              <a:buNone/>
              <a:defRPr sz="2458" b="1">
                <a:solidFill>
                  <a:schemeClr val="accent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6205932" y="0"/>
            <a:ext cx="2793606" cy="12192000"/>
          </a:xfrm>
        </p:spPr>
        <p:txBody>
          <a:bodyPr tIns="432000"/>
          <a:lstStyle>
            <a:lvl1pPr marL="0" indent="0" algn="ctr">
              <a:buNone/>
              <a:defRPr sz="1891">
                <a:solidFill>
                  <a:schemeClr val="tx1"/>
                </a:solidFill>
              </a:defRPr>
            </a:lvl1pPr>
          </a:lstStyle>
          <a:p>
            <a:r>
              <a:rPr lang="da-DK"/>
              <a:t>Indsæt billede ved at klikke på nedenstående ikon:</a:t>
            </a:r>
            <a:endParaRPr lang="da-DK" dirty="0"/>
          </a:p>
        </p:txBody>
      </p:sp>
      <p:sp>
        <p:nvSpPr>
          <p:cNvPr id="6" name="Subtitle 2"/>
          <p:cNvSpPr>
            <a:spLocks noGrp="1"/>
          </p:cNvSpPr>
          <p:nvPr>
            <p:ph type="subTitle" idx="1"/>
          </p:nvPr>
        </p:nvSpPr>
        <p:spPr>
          <a:xfrm>
            <a:off x="1256185" y="3670959"/>
            <a:ext cx="4687260" cy="1025221"/>
          </a:xfrm>
        </p:spPr>
        <p:txBody>
          <a:bodyPr>
            <a:normAutofit/>
          </a:bodyPr>
          <a:lstStyle>
            <a:lvl1pPr marL="0" indent="0" algn="l">
              <a:buNone/>
              <a:defRPr sz="4539" b="1">
                <a:solidFill>
                  <a:schemeClr val="accent1"/>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tx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18263885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Slide 2-Red-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6185" y="4696178"/>
            <a:ext cx="4687260" cy="4289778"/>
          </a:xfrm>
        </p:spPr>
        <p:txBody>
          <a:bodyPr wrap="square" anchor="t" anchorCtr="0">
            <a:normAutofit/>
          </a:bodyPr>
          <a:lstStyle>
            <a:lvl1pPr algn="l">
              <a:defRPr sz="10402">
                <a:solidFill>
                  <a:schemeClr val="bg1"/>
                </a:solidFill>
              </a:defRPr>
            </a:lvl1pPr>
          </a:lstStyle>
          <a:p>
            <a:r>
              <a:rPr lang="da-DK"/>
              <a:t>Klik for at redigere i master</a:t>
            </a:r>
            <a:endParaRPr lang="da-DK" dirty="0"/>
          </a:p>
        </p:txBody>
      </p:sp>
      <p:sp>
        <p:nvSpPr>
          <p:cNvPr id="9" name="Pladsholder til tekst 8"/>
          <p:cNvSpPr>
            <a:spLocks noGrp="1"/>
          </p:cNvSpPr>
          <p:nvPr>
            <p:ph type="body" sz="quarter" idx="13" hasCustomPrompt="1"/>
          </p:nvPr>
        </p:nvSpPr>
        <p:spPr>
          <a:xfrm>
            <a:off x="1256185" y="10509956"/>
            <a:ext cx="4687260" cy="767644"/>
          </a:xfrm>
        </p:spPr>
        <p:txBody>
          <a:bodyPr anchor="b" anchorCtr="0"/>
          <a:lstStyle>
            <a:lvl1pPr marL="0" indent="0">
              <a:buNone/>
              <a:defRPr sz="2458" b="1">
                <a:solidFill>
                  <a:schemeClr val="bg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6205932" y="0"/>
            <a:ext cx="2793606" cy="12192000"/>
          </a:xfrm>
        </p:spPr>
        <p:txBody>
          <a:bodyPr tIns="432000"/>
          <a:lstStyle>
            <a:lvl1pPr marL="0" indent="0" algn="ctr">
              <a:buNone/>
              <a:defRPr sz="1891">
                <a:solidFill>
                  <a:schemeClr val="bg1"/>
                </a:solidFill>
              </a:defRPr>
            </a:lvl1pPr>
          </a:lstStyle>
          <a:p>
            <a:r>
              <a:rPr lang="da-DK"/>
              <a:t>Indsæt billede ved at klikke på nedenstående ikon:</a:t>
            </a:r>
            <a:endParaRPr lang="da-DK" dirty="0"/>
          </a:p>
        </p:txBody>
      </p:sp>
      <p:sp>
        <p:nvSpPr>
          <p:cNvPr id="6" name="Subtitle 2"/>
          <p:cNvSpPr>
            <a:spLocks noGrp="1"/>
          </p:cNvSpPr>
          <p:nvPr>
            <p:ph type="subTitle" idx="1"/>
          </p:nvPr>
        </p:nvSpPr>
        <p:spPr>
          <a:xfrm>
            <a:off x="1256185" y="3670959"/>
            <a:ext cx="4687260" cy="1025221"/>
          </a:xfrm>
        </p:spPr>
        <p:txBody>
          <a:bodyPr>
            <a:normAutofit/>
          </a:bodyPr>
          <a:lstStyle>
            <a:lvl1pPr marL="0" indent="0" algn="l">
              <a:buNone/>
              <a:defRPr sz="4539" b="1">
                <a:solidFill>
                  <a:schemeClr val="accent3"/>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256513534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Slide 2-Red-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6185" y="4696178"/>
            <a:ext cx="4687260" cy="4289778"/>
          </a:xfrm>
        </p:spPr>
        <p:txBody>
          <a:bodyPr wrap="square" anchor="t" anchorCtr="0">
            <a:normAutofit/>
          </a:bodyPr>
          <a:lstStyle>
            <a:lvl1pPr algn="l">
              <a:defRPr sz="10402">
                <a:solidFill>
                  <a:schemeClr val="bg1"/>
                </a:solidFill>
              </a:defRPr>
            </a:lvl1pPr>
          </a:lstStyle>
          <a:p>
            <a:r>
              <a:rPr lang="da-DK"/>
              <a:t>Klik for at redigere i master</a:t>
            </a:r>
            <a:endParaRPr lang="da-DK" dirty="0"/>
          </a:p>
        </p:txBody>
      </p:sp>
      <p:sp>
        <p:nvSpPr>
          <p:cNvPr id="9" name="Pladsholder til tekst 8"/>
          <p:cNvSpPr>
            <a:spLocks noGrp="1"/>
          </p:cNvSpPr>
          <p:nvPr>
            <p:ph type="body" sz="quarter" idx="13" hasCustomPrompt="1"/>
          </p:nvPr>
        </p:nvSpPr>
        <p:spPr>
          <a:xfrm>
            <a:off x="1256185" y="10509956"/>
            <a:ext cx="4687260" cy="767644"/>
          </a:xfrm>
        </p:spPr>
        <p:txBody>
          <a:bodyPr anchor="b" anchorCtr="0"/>
          <a:lstStyle>
            <a:lvl1pPr marL="0" indent="0">
              <a:buNone/>
              <a:defRPr sz="2458" b="1">
                <a:solidFill>
                  <a:schemeClr val="bg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6205932" y="0"/>
            <a:ext cx="2793606" cy="12192000"/>
          </a:xfrm>
        </p:spPr>
        <p:txBody>
          <a:bodyPr tIns="432000"/>
          <a:lstStyle>
            <a:lvl1pPr marL="0" indent="0" algn="ctr">
              <a:buNone/>
              <a:defRPr sz="1891">
                <a:solidFill>
                  <a:schemeClr val="bg1"/>
                </a:solidFill>
              </a:defRPr>
            </a:lvl1pPr>
          </a:lstStyle>
          <a:p>
            <a:r>
              <a:rPr lang="da-DK"/>
              <a:t>Indsæt billede ved at klikke på nedenstående ikon:</a:t>
            </a:r>
            <a:endParaRPr lang="da-DK" dirty="0"/>
          </a:p>
        </p:txBody>
      </p:sp>
      <p:sp>
        <p:nvSpPr>
          <p:cNvPr id="6" name="Subtitle 2"/>
          <p:cNvSpPr>
            <a:spLocks noGrp="1"/>
          </p:cNvSpPr>
          <p:nvPr>
            <p:ph type="subTitle" idx="1"/>
          </p:nvPr>
        </p:nvSpPr>
        <p:spPr>
          <a:xfrm>
            <a:off x="1256185" y="3670959"/>
            <a:ext cx="4687260" cy="1025221"/>
          </a:xfrm>
        </p:spPr>
        <p:txBody>
          <a:bodyPr>
            <a:normAutofit/>
          </a:bodyPr>
          <a:lstStyle>
            <a:lvl1pPr marL="0" indent="0" algn="l">
              <a:buNone/>
              <a:defRPr sz="4539" b="1">
                <a:solidFill>
                  <a:schemeClr val="bg1"/>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282822435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Slide 2-Red-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6185" y="4696178"/>
            <a:ext cx="4687260" cy="4289778"/>
          </a:xfrm>
        </p:spPr>
        <p:txBody>
          <a:bodyPr wrap="square" anchor="t" anchorCtr="0">
            <a:normAutofit/>
          </a:bodyPr>
          <a:lstStyle>
            <a:lvl1pPr algn="l">
              <a:defRPr sz="10402">
                <a:solidFill>
                  <a:schemeClr val="bg1"/>
                </a:solidFill>
              </a:defRPr>
            </a:lvl1pPr>
          </a:lstStyle>
          <a:p>
            <a:r>
              <a:rPr lang="da-DK"/>
              <a:t>Klik for at redigere i master</a:t>
            </a:r>
            <a:endParaRPr lang="da-DK" dirty="0"/>
          </a:p>
        </p:txBody>
      </p:sp>
      <p:sp>
        <p:nvSpPr>
          <p:cNvPr id="9" name="Pladsholder til tekst 8"/>
          <p:cNvSpPr>
            <a:spLocks noGrp="1"/>
          </p:cNvSpPr>
          <p:nvPr>
            <p:ph type="body" sz="quarter" idx="13" hasCustomPrompt="1"/>
          </p:nvPr>
        </p:nvSpPr>
        <p:spPr>
          <a:xfrm>
            <a:off x="1256185" y="10509956"/>
            <a:ext cx="4687260" cy="767644"/>
          </a:xfrm>
        </p:spPr>
        <p:txBody>
          <a:bodyPr anchor="b" anchorCtr="0"/>
          <a:lstStyle>
            <a:lvl1pPr marL="0" indent="0">
              <a:buNone/>
              <a:defRPr sz="2458" b="1">
                <a:solidFill>
                  <a:schemeClr val="bg1"/>
                </a:solidFill>
              </a:defRPr>
            </a:lvl1pPr>
          </a:lstStyle>
          <a:p>
            <a:pPr lvl="0"/>
            <a:r>
              <a:rPr lang="da-DK" dirty="0"/>
              <a:t>Navn og dato</a:t>
            </a:r>
          </a:p>
        </p:txBody>
      </p:sp>
      <p:sp>
        <p:nvSpPr>
          <p:cNvPr id="8" name="Pladsholder til billede 7"/>
          <p:cNvSpPr>
            <a:spLocks noGrp="1"/>
          </p:cNvSpPr>
          <p:nvPr>
            <p:ph type="pic" sz="quarter" idx="15" hasCustomPrompt="1"/>
          </p:nvPr>
        </p:nvSpPr>
        <p:spPr>
          <a:xfrm>
            <a:off x="6205932" y="0"/>
            <a:ext cx="2793606" cy="12192000"/>
          </a:xfrm>
        </p:spPr>
        <p:txBody>
          <a:bodyPr tIns="432000"/>
          <a:lstStyle>
            <a:lvl1pPr marL="0" indent="0" algn="ctr">
              <a:buNone/>
              <a:defRPr sz="1891">
                <a:solidFill>
                  <a:schemeClr val="bg1"/>
                </a:solidFill>
              </a:defRPr>
            </a:lvl1pPr>
          </a:lstStyle>
          <a:p>
            <a:r>
              <a:rPr lang="da-DK"/>
              <a:t>Indsæt billede ved at klikke på nedenstående ikon:</a:t>
            </a:r>
            <a:endParaRPr lang="da-DK" dirty="0"/>
          </a:p>
        </p:txBody>
      </p:sp>
      <p:sp>
        <p:nvSpPr>
          <p:cNvPr id="6" name="Subtitle 2"/>
          <p:cNvSpPr>
            <a:spLocks noGrp="1"/>
          </p:cNvSpPr>
          <p:nvPr>
            <p:ph type="subTitle" idx="1"/>
          </p:nvPr>
        </p:nvSpPr>
        <p:spPr>
          <a:xfrm>
            <a:off x="1256185" y="3670959"/>
            <a:ext cx="4687260" cy="1025221"/>
          </a:xfrm>
        </p:spPr>
        <p:txBody>
          <a:bodyPr>
            <a:normAutofit/>
          </a:bodyPr>
          <a:lstStyle>
            <a:lvl1pPr marL="0" indent="0" algn="l">
              <a:buNone/>
              <a:defRPr sz="4539" b="1">
                <a:solidFill>
                  <a:schemeClr val="bg1"/>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20048838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2"/>
        </a:solidFill>
        <a:effectLst/>
      </p:bgPr>
    </p:bg>
    <p:spTree>
      <p:nvGrpSpPr>
        <p:cNvPr id="1" name=""/>
        <p:cNvGrpSpPr/>
        <p:nvPr/>
      </p:nvGrpSpPr>
      <p:grpSpPr>
        <a:xfrm>
          <a:off x="0" y="0"/>
          <a:ext cx="0" cy="0"/>
          <a:chOff x="0" y="0"/>
          <a:chExt cx="0" cy="0"/>
        </a:xfrm>
      </p:grpSpPr>
      <p:sp>
        <p:nvSpPr>
          <p:cNvPr id="9" name="Pladsholder til tekst 8"/>
          <p:cNvSpPr>
            <a:spLocks noGrp="1"/>
          </p:cNvSpPr>
          <p:nvPr>
            <p:ph type="body" sz="quarter" idx="13" hasCustomPrompt="1"/>
          </p:nvPr>
        </p:nvSpPr>
        <p:spPr>
          <a:xfrm>
            <a:off x="1256186" y="10509956"/>
            <a:ext cx="6618410" cy="767644"/>
          </a:xfrm>
        </p:spPr>
        <p:txBody>
          <a:bodyPr anchor="b" anchorCtr="0"/>
          <a:lstStyle>
            <a:lvl1pPr marL="0" indent="0">
              <a:buNone/>
              <a:defRPr sz="2458" b="1">
                <a:solidFill>
                  <a:schemeClr val="bg1"/>
                </a:solidFill>
              </a:defRPr>
            </a:lvl1pPr>
          </a:lstStyle>
          <a:p>
            <a:pPr lvl="0"/>
            <a:r>
              <a:rPr lang="da-DK" dirty="0"/>
              <a:t>Navn og dato</a:t>
            </a:r>
          </a:p>
        </p:txBody>
      </p:sp>
      <p:sp>
        <p:nvSpPr>
          <p:cNvPr id="6" name="Subtitle 2"/>
          <p:cNvSpPr>
            <a:spLocks noGrp="1"/>
          </p:cNvSpPr>
          <p:nvPr>
            <p:ph type="subTitle" idx="1"/>
          </p:nvPr>
        </p:nvSpPr>
        <p:spPr>
          <a:xfrm>
            <a:off x="1256186" y="6899580"/>
            <a:ext cx="6618410" cy="1397755"/>
          </a:xfrm>
        </p:spPr>
        <p:txBody>
          <a:bodyPr>
            <a:normAutofit/>
          </a:bodyPr>
          <a:lstStyle>
            <a:lvl1pPr marL="0" indent="0" algn="l">
              <a:buNone/>
              <a:defRPr sz="7565" b="1">
                <a:solidFill>
                  <a:schemeClr val="bg1"/>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7" name="Pladsholder til tekst 6"/>
          <p:cNvSpPr>
            <a:spLocks noGrp="1"/>
          </p:cNvSpPr>
          <p:nvPr>
            <p:ph type="body" sz="quarter" idx="15" hasCustomPrompt="1"/>
          </p:nvPr>
        </p:nvSpPr>
        <p:spPr>
          <a:xfrm>
            <a:off x="1256186" y="2788356"/>
            <a:ext cx="6618410" cy="4111979"/>
          </a:xfrm>
        </p:spPr>
        <p:txBody>
          <a:bodyPr anchor="b" anchorCtr="0">
            <a:normAutofit/>
          </a:bodyPr>
          <a:lstStyle>
            <a:lvl1pPr marL="0" indent="0">
              <a:lnSpc>
                <a:spcPct val="110000"/>
              </a:lnSpc>
              <a:spcBef>
                <a:spcPts val="0"/>
              </a:spcBef>
              <a:buNone/>
              <a:defRPr sz="26477">
                <a:solidFill>
                  <a:schemeClr val="bg1"/>
                </a:solidFill>
                <a:latin typeface="+mj-lt"/>
              </a:defRPr>
            </a:lvl1pPr>
            <a:lvl2pPr marL="504389" indent="0">
              <a:buNone/>
              <a:defRPr/>
            </a:lvl2pPr>
            <a:lvl3pPr marL="984760" indent="0">
              <a:buNone/>
              <a:defRPr/>
            </a:lvl3pPr>
            <a:lvl4pPr marL="1465131" indent="0">
              <a:buNone/>
              <a:defRPr/>
            </a:lvl4pPr>
            <a:lvl5pPr marL="1945502" indent="0">
              <a:buNone/>
              <a:defRPr/>
            </a:lvl5pPr>
          </a:lstStyle>
          <a:p>
            <a:pPr lvl="0"/>
            <a:r>
              <a:rPr lang="da-DK" dirty="0"/>
              <a:t>tekst</a:t>
            </a:r>
          </a:p>
        </p:txBody>
      </p:sp>
      <p:sp>
        <p:nvSpPr>
          <p:cNvPr id="10"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95508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3"/>
        </a:solidFill>
        <a:effectLst/>
      </p:bgPr>
    </p:bg>
    <p:spTree>
      <p:nvGrpSpPr>
        <p:cNvPr id="1" name=""/>
        <p:cNvGrpSpPr/>
        <p:nvPr/>
      </p:nvGrpSpPr>
      <p:grpSpPr>
        <a:xfrm>
          <a:off x="0" y="0"/>
          <a:ext cx="0" cy="0"/>
          <a:chOff x="0" y="0"/>
          <a:chExt cx="0" cy="0"/>
        </a:xfrm>
      </p:grpSpPr>
      <p:sp>
        <p:nvSpPr>
          <p:cNvPr id="9" name="Pladsholder til tekst 8"/>
          <p:cNvSpPr>
            <a:spLocks noGrp="1"/>
          </p:cNvSpPr>
          <p:nvPr>
            <p:ph type="body" sz="quarter" idx="13" hasCustomPrompt="1"/>
          </p:nvPr>
        </p:nvSpPr>
        <p:spPr>
          <a:xfrm>
            <a:off x="1256186" y="10509956"/>
            <a:ext cx="6618410" cy="767644"/>
          </a:xfrm>
        </p:spPr>
        <p:txBody>
          <a:bodyPr anchor="b" anchorCtr="0"/>
          <a:lstStyle>
            <a:lvl1pPr marL="0" indent="0">
              <a:buNone/>
              <a:defRPr sz="2458" b="1">
                <a:solidFill>
                  <a:schemeClr val="bg1"/>
                </a:solidFill>
              </a:defRPr>
            </a:lvl1pPr>
          </a:lstStyle>
          <a:p>
            <a:pPr lvl="0"/>
            <a:r>
              <a:rPr lang="da-DK" dirty="0"/>
              <a:t>Navn og dato</a:t>
            </a:r>
          </a:p>
        </p:txBody>
      </p:sp>
      <p:sp>
        <p:nvSpPr>
          <p:cNvPr id="6" name="Subtitle 2"/>
          <p:cNvSpPr>
            <a:spLocks noGrp="1"/>
          </p:cNvSpPr>
          <p:nvPr>
            <p:ph type="subTitle" idx="1"/>
          </p:nvPr>
        </p:nvSpPr>
        <p:spPr>
          <a:xfrm>
            <a:off x="1256186" y="6899580"/>
            <a:ext cx="6618410" cy="1397755"/>
          </a:xfrm>
        </p:spPr>
        <p:txBody>
          <a:bodyPr>
            <a:normAutofit/>
          </a:bodyPr>
          <a:lstStyle>
            <a:lvl1pPr marL="0" indent="0" algn="l">
              <a:buNone/>
              <a:defRPr sz="7565" b="1">
                <a:solidFill>
                  <a:schemeClr val="bg1"/>
                </a:solidFill>
                <a:latin typeface="+mj-lt"/>
              </a:defRPr>
            </a:lvl1pPr>
            <a:lvl2pPr marL="864667" indent="0" algn="ctr">
              <a:buNone/>
              <a:defRPr sz="3783"/>
            </a:lvl2pPr>
            <a:lvl3pPr marL="1729335" indent="0" algn="ctr">
              <a:buNone/>
              <a:defRPr sz="3404"/>
            </a:lvl3pPr>
            <a:lvl4pPr marL="2594002" indent="0" algn="ctr">
              <a:buNone/>
              <a:defRPr sz="3025"/>
            </a:lvl4pPr>
            <a:lvl5pPr marL="3458670" indent="0" algn="ctr">
              <a:buNone/>
              <a:defRPr sz="3025"/>
            </a:lvl5pPr>
            <a:lvl6pPr marL="4323337" indent="0" algn="ctr">
              <a:buNone/>
              <a:defRPr sz="3025"/>
            </a:lvl6pPr>
            <a:lvl7pPr marL="5188005" indent="0" algn="ctr">
              <a:buNone/>
              <a:defRPr sz="3025"/>
            </a:lvl7pPr>
            <a:lvl8pPr marL="6052672" indent="0" algn="ctr">
              <a:buNone/>
              <a:defRPr sz="3025"/>
            </a:lvl8pPr>
            <a:lvl9pPr marL="6917339" indent="0" algn="ctr">
              <a:buNone/>
              <a:defRPr sz="3025"/>
            </a:lvl9pPr>
          </a:lstStyle>
          <a:p>
            <a:r>
              <a:rPr lang="da-DK"/>
              <a:t>Klik for at redigere undertiteltypografien i masteren</a:t>
            </a:r>
            <a:endParaRPr lang="da-DK" dirty="0"/>
          </a:p>
        </p:txBody>
      </p:sp>
      <p:sp>
        <p:nvSpPr>
          <p:cNvPr id="7" name="Pladsholder til tekst 6"/>
          <p:cNvSpPr>
            <a:spLocks noGrp="1"/>
          </p:cNvSpPr>
          <p:nvPr>
            <p:ph type="body" sz="quarter" idx="15" hasCustomPrompt="1"/>
          </p:nvPr>
        </p:nvSpPr>
        <p:spPr>
          <a:xfrm>
            <a:off x="1256186" y="2788356"/>
            <a:ext cx="6618410" cy="4111979"/>
          </a:xfrm>
        </p:spPr>
        <p:txBody>
          <a:bodyPr anchor="b" anchorCtr="0">
            <a:normAutofit/>
          </a:bodyPr>
          <a:lstStyle>
            <a:lvl1pPr marL="0" indent="0">
              <a:lnSpc>
                <a:spcPct val="110000"/>
              </a:lnSpc>
              <a:spcBef>
                <a:spcPts val="0"/>
              </a:spcBef>
              <a:buNone/>
              <a:defRPr sz="26477">
                <a:solidFill>
                  <a:schemeClr val="bg1"/>
                </a:solidFill>
                <a:latin typeface="+mj-lt"/>
              </a:defRPr>
            </a:lvl1pPr>
            <a:lvl2pPr marL="504389" indent="0">
              <a:buNone/>
              <a:defRPr/>
            </a:lvl2pPr>
            <a:lvl3pPr marL="984760" indent="0">
              <a:buNone/>
              <a:defRPr/>
            </a:lvl3pPr>
            <a:lvl4pPr marL="1465131" indent="0">
              <a:buNone/>
              <a:defRPr/>
            </a:lvl4pPr>
            <a:lvl5pPr marL="1945502" indent="0">
              <a:buNone/>
              <a:defRPr/>
            </a:lvl5pPr>
          </a:lstStyle>
          <a:p>
            <a:pPr lvl="0"/>
            <a:r>
              <a:rPr lang="da-DK" dirty="0"/>
              <a:t>tekst</a:t>
            </a:r>
          </a:p>
        </p:txBody>
      </p:sp>
      <p:sp>
        <p:nvSpPr>
          <p:cNvPr id="8" name="Pladsholder til indhold 5"/>
          <p:cNvSpPr>
            <a:spLocks noGrp="1"/>
          </p:cNvSpPr>
          <p:nvPr>
            <p:ph sz="quarter" idx="16" hasCustomPrompt="1"/>
          </p:nvPr>
        </p:nvSpPr>
        <p:spPr>
          <a:xfrm>
            <a:off x="342170" y="620889"/>
            <a:ext cx="4415398" cy="1828800"/>
          </a:xfrm>
        </p:spPr>
        <p:txBody>
          <a:bodyPr/>
          <a:lstStyle>
            <a:lvl1pPr marL="0" indent="0" algn="ctr">
              <a:buNone/>
              <a:defRPr sz="1891" baseline="0">
                <a:solidFill>
                  <a:schemeClr val="bg1"/>
                </a:solidFill>
              </a:defRPr>
            </a:lvl1pPr>
          </a:lstStyle>
          <a:p>
            <a:r>
              <a:rPr lang="da-DK" dirty="0"/>
              <a:t>Download </a:t>
            </a:r>
            <a:r>
              <a:rPr lang="da-DK"/>
              <a:t>logo fra visualidentity.um.dk og indsæt her ved at klikke på billedikonet herunder, eller ved at trække filen til dette felt. Sørg for at justere logoet i forhold til de gule hjælpelinjer.</a:t>
            </a:r>
            <a:endParaRPr lang="da-DK" dirty="0"/>
          </a:p>
        </p:txBody>
      </p:sp>
    </p:spTree>
    <p:extLst>
      <p:ext uri="{BB962C8B-B14F-4D97-AF65-F5344CB8AC3E}">
        <p14:creationId xmlns:p14="http://schemas.microsoft.com/office/powerpoint/2010/main" val="365318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ing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da-DK"/>
              <a:t>Klik for at redigere i master</a:t>
            </a:r>
            <a:endParaRPr lang="da-DK"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10"/>
          </p:nvPr>
        </p:nvSpPr>
        <p:spPr/>
        <p:txBody>
          <a:bodyPr/>
          <a:lstStyle/>
          <a:p>
            <a:fld id="{CEA2C37E-9365-4846-BC9B-7A47031070B1}" type="datetime2">
              <a:rPr lang="da-DK" smtClean="0"/>
              <a:t>11. december 2025</a:t>
            </a:fld>
            <a:endParaRPr lang="da-DK"/>
          </a:p>
        </p:txBody>
      </p:sp>
      <p:sp>
        <p:nvSpPr>
          <p:cNvPr id="5" name="Footer Placeholder 4"/>
          <p:cNvSpPr>
            <a:spLocks noGrp="1"/>
          </p:cNvSpPr>
          <p:nvPr>
            <p:ph type="ftr" sz="quarter" idx="11"/>
          </p:nvPr>
        </p:nvSpPr>
        <p:spPr/>
        <p:txBody>
          <a:bodyPr/>
          <a:lstStyle/>
          <a:p>
            <a:r>
              <a:rPr lang="da-DK"/>
              <a:t>UDENRIGSMINISTERIET – Gå til Indsæt/Sidefod for at ændre denne tekst på alle slides</a:t>
            </a:r>
          </a:p>
        </p:txBody>
      </p:sp>
      <p:sp>
        <p:nvSpPr>
          <p:cNvPr id="6" name="Slide Number Placeholder 5"/>
          <p:cNvSpPr>
            <a:spLocks noGrp="1"/>
          </p:cNvSpPr>
          <p:nvPr>
            <p:ph type="sldNum" sz="quarter" idx="12"/>
          </p:nvPr>
        </p:nvSpPr>
        <p:spPr/>
        <p:txBody>
          <a:bodyPr/>
          <a:lstStyle/>
          <a:p>
            <a:fld id="{541A5623-8BC0-894C-8341-F8320F82FFC8}" type="slidenum">
              <a:rPr lang="da-DK" smtClean="0"/>
              <a:t>‹#›</a:t>
            </a:fld>
            <a:endParaRPr lang="da-DK"/>
          </a:p>
        </p:txBody>
      </p:sp>
    </p:spTree>
    <p:extLst>
      <p:ext uri="{BB962C8B-B14F-4D97-AF65-F5344CB8AC3E}">
        <p14:creationId xmlns:p14="http://schemas.microsoft.com/office/powerpoint/2010/main" val="2139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da-DK"/>
              <a:t>Klik for at redigere i master</a:t>
            </a:r>
            <a:endParaRPr lang="da-DK" dirty="0"/>
          </a:p>
        </p:txBody>
      </p:sp>
      <p:sp>
        <p:nvSpPr>
          <p:cNvPr id="3" name="Content Placeholder 2"/>
          <p:cNvSpPr>
            <a:spLocks noGrp="1"/>
          </p:cNvSpPr>
          <p:nvPr>
            <p:ph sz="half" idx="1"/>
          </p:nvPr>
        </p:nvSpPr>
        <p:spPr>
          <a:xfrm>
            <a:off x="425176" y="2560000"/>
            <a:ext cx="3882416" cy="83337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Content Placeholder 3"/>
          <p:cNvSpPr>
            <a:spLocks noGrp="1"/>
          </p:cNvSpPr>
          <p:nvPr>
            <p:ph sz="half" idx="2"/>
          </p:nvPr>
        </p:nvSpPr>
        <p:spPr>
          <a:xfrm>
            <a:off x="4546642" y="2560000"/>
            <a:ext cx="3984171" cy="83337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 Placeholder 4"/>
          <p:cNvSpPr>
            <a:spLocks noGrp="1"/>
          </p:cNvSpPr>
          <p:nvPr>
            <p:ph type="dt" sz="half" idx="10"/>
          </p:nvPr>
        </p:nvSpPr>
        <p:spPr/>
        <p:txBody>
          <a:bodyPr/>
          <a:lstStyle/>
          <a:p>
            <a:fld id="{C9DBDAC4-901E-4DA8-9266-73BA8CC77757}" type="datetime2">
              <a:rPr lang="da-DK" smtClean="0"/>
              <a:t>11. december 2025</a:t>
            </a:fld>
            <a:endParaRPr lang="da-DK"/>
          </a:p>
        </p:txBody>
      </p:sp>
      <p:sp>
        <p:nvSpPr>
          <p:cNvPr id="6" name="Footer Placeholder 5"/>
          <p:cNvSpPr>
            <a:spLocks noGrp="1"/>
          </p:cNvSpPr>
          <p:nvPr>
            <p:ph type="ftr" sz="quarter" idx="11"/>
          </p:nvPr>
        </p:nvSpPr>
        <p:spPr/>
        <p:txBody>
          <a:bodyPr/>
          <a:lstStyle/>
          <a:p>
            <a:r>
              <a:rPr lang="da-DK"/>
              <a:t>UDENRIGSMINISTERIET – Gå til Indsæt/Sidefod for at ændre denne tekst på alle slides</a:t>
            </a:r>
          </a:p>
        </p:txBody>
      </p:sp>
      <p:sp>
        <p:nvSpPr>
          <p:cNvPr id="7" name="Slide Number Placeholder 6"/>
          <p:cNvSpPr>
            <a:spLocks noGrp="1"/>
          </p:cNvSpPr>
          <p:nvPr>
            <p:ph type="sldNum" sz="quarter" idx="12"/>
          </p:nvPr>
        </p:nvSpPr>
        <p:spPr/>
        <p:txBody>
          <a:bodyPr/>
          <a:lstStyle/>
          <a:p>
            <a:fld id="{541A5623-8BC0-894C-8341-F8320F82FFC8}" type="slidenum">
              <a:rPr lang="da-DK" smtClean="0"/>
              <a:t>‹#›</a:t>
            </a:fld>
            <a:endParaRPr lang="da-DK"/>
          </a:p>
        </p:txBody>
      </p:sp>
    </p:spTree>
    <p:extLst>
      <p:ext uri="{BB962C8B-B14F-4D97-AF65-F5344CB8AC3E}">
        <p14:creationId xmlns:p14="http://schemas.microsoft.com/office/powerpoint/2010/main" val="110784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t Large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da-DK"/>
              <a:t>Klik for at redigere i master</a:t>
            </a:r>
            <a:endParaRPr lang="da-DK" dirty="0"/>
          </a:p>
        </p:txBody>
      </p:sp>
      <p:sp>
        <p:nvSpPr>
          <p:cNvPr id="3" name="Content Placeholder 2"/>
          <p:cNvSpPr>
            <a:spLocks noGrp="1"/>
          </p:cNvSpPr>
          <p:nvPr>
            <p:ph sz="half" idx="1"/>
          </p:nvPr>
        </p:nvSpPr>
        <p:spPr>
          <a:xfrm>
            <a:off x="425176" y="2560000"/>
            <a:ext cx="2241761" cy="8333778"/>
          </a:xfrm>
        </p:spPr>
        <p:txBody>
          <a:bodyPr/>
          <a:lstStyle>
            <a:lvl1pPr>
              <a:defRPr sz="3404"/>
            </a:lvl1pPr>
            <a:lvl2pPr>
              <a:defRPr sz="3404"/>
            </a:lvl2pPr>
            <a:lvl3pPr>
              <a:defRPr sz="3404"/>
            </a:lvl3pPr>
            <a:lvl4pPr>
              <a:defRPr sz="3404"/>
            </a:lvl4pPr>
            <a:lvl5pPr>
              <a:defRPr sz="3404"/>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Content Placeholder 3"/>
          <p:cNvSpPr>
            <a:spLocks noGrp="1"/>
          </p:cNvSpPr>
          <p:nvPr>
            <p:ph sz="half" idx="2" hasCustomPrompt="1"/>
          </p:nvPr>
        </p:nvSpPr>
        <p:spPr>
          <a:xfrm>
            <a:off x="2968750" y="2560000"/>
            <a:ext cx="5562062" cy="8333778"/>
          </a:xfrm>
        </p:spPr>
        <p:txBody>
          <a:bodyPr/>
          <a:lstStyle>
            <a:lvl1pPr marL="0" indent="0" algn="ctr">
              <a:buNone/>
              <a:defRPr sz="1891"/>
            </a:lvl1pPr>
          </a:lstStyle>
          <a:p>
            <a:pPr lvl="0"/>
            <a:r>
              <a:rPr lang="da-DK"/>
              <a:t>Indsæt billede eller graf her</a:t>
            </a:r>
            <a:endParaRPr lang="da-DK" dirty="0"/>
          </a:p>
        </p:txBody>
      </p:sp>
      <p:sp>
        <p:nvSpPr>
          <p:cNvPr id="5" name="Date Placeholder 4"/>
          <p:cNvSpPr>
            <a:spLocks noGrp="1"/>
          </p:cNvSpPr>
          <p:nvPr>
            <p:ph type="dt" sz="half" idx="10"/>
          </p:nvPr>
        </p:nvSpPr>
        <p:spPr/>
        <p:txBody>
          <a:bodyPr/>
          <a:lstStyle/>
          <a:p>
            <a:fld id="{D0EEEE6C-E390-4038-99D5-F1966F5DE806}" type="datetime2">
              <a:rPr lang="da-DK" smtClean="0"/>
              <a:t>11. december 2025</a:t>
            </a:fld>
            <a:endParaRPr lang="da-DK"/>
          </a:p>
        </p:txBody>
      </p:sp>
      <p:sp>
        <p:nvSpPr>
          <p:cNvPr id="6" name="Footer Placeholder 5"/>
          <p:cNvSpPr>
            <a:spLocks noGrp="1"/>
          </p:cNvSpPr>
          <p:nvPr>
            <p:ph type="ftr" sz="quarter" idx="11"/>
          </p:nvPr>
        </p:nvSpPr>
        <p:spPr/>
        <p:txBody>
          <a:bodyPr/>
          <a:lstStyle/>
          <a:p>
            <a:r>
              <a:rPr lang="da-DK"/>
              <a:t>UDENRIGSMINISTERIET – Gå til Indsæt/Sidefod for at ændre denne tekst på alle slides</a:t>
            </a:r>
          </a:p>
        </p:txBody>
      </p:sp>
      <p:sp>
        <p:nvSpPr>
          <p:cNvPr id="7" name="Slide Number Placeholder 6"/>
          <p:cNvSpPr>
            <a:spLocks noGrp="1"/>
          </p:cNvSpPr>
          <p:nvPr>
            <p:ph type="sldNum" sz="quarter" idx="12"/>
          </p:nvPr>
        </p:nvSpPr>
        <p:spPr/>
        <p:txBody>
          <a:bodyPr/>
          <a:lstStyle/>
          <a:p>
            <a:fld id="{541A5623-8BC0-894C-8341-F8320F82FFC8}" type="slidenum">
              <a:rPr lang="da-DK" smtClean="0"/>
              <a:t>‹#›</a:t>
            </a:fld>
            <a:endParaRPr lang="da-DK"/>
          </a:p>
        </p:txBody>
      </p:sp>
    </p:spTree>
    <p:extLst>
      <p:ext uri="{BB962C8B-B14F-4D97-AF65-F5344CB8AC3E}">
        <p14:creationId xmlns:p14="http://schemas.microsoft.com/office/powerpoint/2010/main" val="305197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Photo">
    <p:spTree>
      <p:nvGrpSpPr>
        <p:cNvPr id="1" name=""/>
        <p:cNvGrpSpPr/>
        <p:nvPr/>
      </p:nvGrpSpPr>
      <p:grpSpPr>
        <a:xfrm>
          <a:off x="0" y="0"/>
          <a:ext cx="0" cy="0"/>
          <a:chOff x="0" y="0"/>
          <a:chExt cx="0" cy="0"/>
        </a:xfrm>
      </p:grpSpPr>
      <p:sp>
        <p:nvSpPr>
          <p:cNvPr id="2" name="Title 1"/>
          <p:cNvSpPr>
            <a:spLocks noGrp="1"/>
          </p:cNvSpPr>
          <p:nvPr>
            <p:ph type="title"/>
          </p:nvPr>
        </p:nvSpPr>
        <p:spPr>
          <a:xfrm>
            <a:off x="425176" y="1024002"/>
            <a:ext cx="3882416" cy="1536000"/>
          </a:xfrm>
        </p:spPr>
        <p:txBody>
          <a:bodyPr/>
          <a:lstStyle>
            <a:lvl1pPr>
              <a:defRPr>
                <a:solidFill>
                  <a:schemeClr val="accent1"/>
                </a:solidFill>
              </a:defRPr>
            </a:lvl1pPr>
          </a:lstStyle>
          <a:p>
            <a:r>
              <a:rPr lang="da-DK"/>
              <a:t>Klik for at redigere i master</a:t>
            </a:r>
            <a:endParaRPr lang="da-DK" dirty="0"/>
          </a:p>
        </p:txBody>
      </p:sp>
      <p:sp>
        <p:nvSpPr>
          <p:cNvPr id="3" name="Content Placeholder 2"/>
          <p:cNvSpPr>
            <a:spLocks noGrp="1"/>
          </p:cNvSpPr>
          <p:nvPr>
            <p:ph sz="half" idx="1"/>
          </p:nvPr>
        </p:nvSpPr>
        <p:spPr>
          <a:xfrm>
            <a:off x="425176" y="2560000"/>
            <a:ext cx="3882416" cy="83337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 Placeholder 4"/>
          <p:cNvSpPr>
            <a:spLocks noGrp="1"/>
          </p:cNvSpPr>
          <p:nvPr>
            <p:ph type="dt" sz="half" idx="10"/>
          </p:nvPr>
        </p:nvSpPr>
        <p:spPr/>
        <p:txBody>
          <a:bodyPr/>
          <a:lstStyle/>
          <a:p>
            <a:fld id="{9477F77F-EC93-4D5F-BFB0-4C5DBD72B79B}" type="datetime2">
              <a:rPr lang="da-DK" smtClean="0"/>
              <a:t>11. december 2025</a:t>
            </a:fld>
            <a:endParaRPr lang="da-DK"/>
          </a:p>
        </p:txBody>
      </p:sp>
      <p:sp>
        <p:nvSpPr>
          <p:cNvPr id="6" name="Footer Placeholder 5"/>
          <p:cNvSpPr>
            <a:spLocks noGrp="1"/>
          </p:cNvSpPr>
          <p:nvPr>
            <p:ph type="ftr" sz="quarter" idx="11"/>
          </p:nvPr>
        </p:nvSpPr>
        <p:spPr/>
        <p:txBody>
          <a:bodyPr/>
          <a:lstStyle/>
          <a:p>
            <a:r>
              <a:rPr lang="da-DK"/>
              <a:t>UDENRIGSMINISTERIET – Gå til Indsæt/Sidefod for at ændre denne tekst på alle slides</a:t>
            </a:r>
          </a:p>
        </p:txBody>
      </p:sp>
      <p:sp>
        <p:nvSpPr>
          <p:cNvPr id="7" name="Slide Number Placeholder 6"/>
          <p:cNvSpPr>
            <a:spLocks noGrp="1"/>
          </p:cNvSpPr>
          <p:nvPr>
            <p:ph type="sldNum" sz="quarter" idx="12"/>
          </p:nvPr>
        </p:nvSpPr>
        <p:spPr/>
        <p:txBody>
          <a:bodyPr/>
          <a:lstStyle/>
          <a:p>
            <a:fld id="{541A5623-8BC0-894C-8341-F8320F82FFC8}" type="slidenum">
              <a:rPr lang="da-DK" smtClean="0"/>
              <a:t>‹#›</a:t>
            </a:fld>
            <a:endParaRPr lang="da-DK"/>
          </a:p>
        </p:txBody>
      </p:sp>
      <p:sp>
        <p:nvSpPr>
          <p:cNvPr id="8" name="Pladsholder til billede 7"/>
          <p:cNvSpPr>
            <a:spLocks noGrp="1"/>
          </p:cNvSpPr>
          <p:nvPr>
            <p:ph type="pic" sz="quarter" idx="15" hasCustomPrompt="1"/>
          </p:nvPr>
        </p:nvSpPr>
        <p:spPr>
          <a:xfrm>
            <a:off x="4706008" y="0"/>
            <a:ext cx="4293530" cy="12192000"/>
          </a:xfrm>
        </p:spPr>
        <p:txBody>
          <a:bodyPr tIns="432000"/>
          <a:lstStyle>
            <a:lvl1pPr marL="0" indent="0" algn="ctr">
              <a:buNone/>
              <a:defRPr sz="1891" baseline="0"/>
            </a:lvl1pPr>
          </a:lstStyle>
          <a:p>
            <a:r>
              <a:rPr lang="da-DK"/>
              <a:t>Indsæt billede ved at klikke på nedenstående ikon:</a:t>
            </a:r>
            <a:endParaRPr lang="da-DK" dirty="0"/>
          </a:p>
        </p:txBody>
      </p:sp>
    </p:spTree>
    <p:extLst>
      <p:ext uri="{BB962C8B-B14F-4D97-AF65-F5344CB8AC3E}">
        <p14:creationId xmlns:p14="http://schemas.microsoft.com/office/powerpoint/2010/main" val="148817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White Content Sing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da-DK"/>
              <a:t>Klik for at redigere i master</a:t>
            </a:r>
            <a:endParaRPr lang="da-DK"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10"/>
          </p:nvPr>
        </p:nvSpPr>
        <p:spPr/>
        <p:txBody>
          <a:bodyPr/>
          <a:lstStyle/>
          <a:p>
            <a:fld id="{710ABE25-63B9-44EA-BBEE-3896489DE8D1}" type="datetime2">
              <a:rPr lang="da-DK" smtClean="0"/>
              <a:t>11. december 2025</a:t>
            </a:fld>
            <a:endParaRPr lang="da-DK"/>
          </a:p>
        </p:txBody>
      </p:sp>
      <p:sp>
        <p:nvSpPr>
          <p:cNvPr id="5" name="Footer Placeholder 4"/>
          <p:cNvSpPr>
            <a:spLocks noGrp="1"/>
          </p:cNvSpPr>
          <p:nvPr>
            <p:ph type="ftr" sz="quarter" idx="11"/>
          </p:nvPr>
        </p:nvSpPr>
        <p:spPr/>
        <p:txBody>
          <a:bodyPr/>
          <a:lstStyle/>
          <a:p>
            <a:r>
              <a:rPr lang="da-DK"/>
              <a:t>UDENRIGSMINISTERIET – Gå til Indsæt/Sidefod for at ændre denne tekst på alle slides</a:t>
            </a:r>
          </a:p>
        </p:txBody>
      </p:sp>
      <p:sp>
        <p:nvSpPr>
          <p:cNvPr id="6" name="Slide Number Placeholder 5"/>
          <p:cNvSpPr>
            <a:spLocks noGrp="1"/>
          </p:cNvSpPr>
          <p:nvPr>
            <p:ph type="sldNum" sz="quarter" idx="12"/>
          </p:nvPr>
        </p:nvSpPr>
        <p:spPr/>
        <p:txBody>
          <a:bodyPr/>
          <a:lstStyle/>
          <a:p>
            <a:fld id="{541A5623-8BC0-894C-8341-F8320F82FFC8}" type="slidenum">
              <a:rPr lang="da-DK" smtClean="0"/>
              <a:t>‹#›</a:t>
            </a:fld>
            <a:endParaRPr lang="da-DK"/>
          </a:p>
        </p:txBody>
      </p:sp>
    </p:spTree>
    <p:extLst>
      <p:ext uri="{BB962C8B-B14F-4D97-AF65-F5344CB8AC3E}">
        <p14:creationId xmlns:p14="http://schemas.microsoft.com/office/powerpoint/2010/main" val="19706829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White Content Doub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da-DK"/>
              <a:t>Klik for at redigere i master</a:t>
            </a:r>
            <a:endParaRPr lang="da-DK" dirty="0"/>
          </a:p>
        </p:txBody>
      </p:sp>
      <p:sp>
        <p:nvSpPr>
          <p:cNvPr id="3" name="Content Placeholder 2"/>
          <p:cNvSpPr>
            <a:spLocks noGrp="1"/>
          </p:cNvSpPr>
          <p:nvPr>
            <p:ph sz="half" idx="1"/>
          </p:nvPr>
        </p:nvSpPr>
        <p:spPr>
          <a:xfrm>
            <a:off x="425176" y="2560000"/>
            <a:ext cx="3882416" cy="83337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Content Placeholder 3"/>
          <p:cNvSpPr>
            <a:spLocks noGrp="1"/>
          </p:cNvSpPr>
          <p:nvPr>
            <p:ph sz="half" idx="2"/>
          </p:nvPr>
        </p:nvSpPr>
        <p:spPr>
          <a:xfrm>
            <a:off x="4546642" y="2560000"/>
            <a:ext cx="3984171" cy="83337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 Placeholder 4"/>
          <p:cNvSpPr>
            <a:spLocks noGrp="1"/>
          </p:cNvSpPr>
          <p:nvPr>
            <p:ph type="dt" sz="half" idx="10"/>
          </p:nvPr>
        </p:nvSpPr>
        <p:spPr/>
        <p:txBody>
          <a:bodyPr/>
          <a:lstStyle/>
          <a:p>
            <a:fld id="{E07C2DD1-9948-486A-BB98-423A9EA5831A}" type="datetime2">
              <a:rPr lang="da-DK" smtClean="0"/>
              <a:t>11. december 2025</a:t>
            </a:fld>
            <a:endParaRPr lang="da-DK"/>
          </a:p>
        </p:txBody>
      </p:sp>
      <p:sp>
        <p:nvSpPr>
          <p:cNvPr id="6" name="Footer Placeholder 5"/>
          <p:cNvSpPr>
            <a:spLocks noGrp="1"/>
          </p:cNvSpPr>
          <p:nvPr>
            <p:ph type="ftr" sz="quarter" idx="11"/>
          </p:nvPr>
        </p:nvSpPr>
        <p:spPr/>
        <p:txBody>
          <a:bodyPr/>
          <a:lstStyle/>
          <a:p>
            <a:r>
              <a:rPr lang="da-DK"/>
              <a:t>UDENRIGSMINISTERIET – Gå til Indsæt/Sidefod for at ændre denne tekst på alle slides</a:t>
            </a:r>
          </a:p>
        </p:txBody>
      </p:sp>
      <p:sp>
        <p:nvSpPr>
          <p:cNvPr id="7" name="Slide Number Placeholder 6"/>
          <p:cNvSpPr>
            <a:spLocks noGrp="1"/>
          </p:cNvSpPr>
          <p:nvPr>
            <p:ph type="sldNum" sz="quarter" idx="12"/>
          </p:nvPr>
        </p:nvSpPr>
        <p:spPr/>
        <p:txBody>
          <a:bodyPr/>
          <a:lstStyle/>
          <a:p>
            <a:fld id="{541A5623-8BC0-894C-8341-F8320F82FFC8}" type="slidenum">
              <a:rPr lang="da-DK" smtClean="0"/>
              <a:t>‹#›</a:t>
            </a:fld>
            <a:endParaRPr lang="da-DK"/>
          </a:p>
        </p:txBody>
      </p:sp>
    </p:spTree>
    <p:extLst>
      <p:ext uri="{BB962C8B-B14F-4D97-AF65-F5344CB8AC3E}">
        <p14:creationId xmlns:p14="http://schemas.microsoft.com/office/powerpoint/2010/main" val="29936058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5176" y="1024002"/>
            <a:ext cx="8105637" cy="1536000"/>
          </a:xfrm>
          <a:prstGeom prst="rect">
            <a:avLst/>
          </a:prstGeom>
        </p:spPr>
        <p:txBody>
          <a:bodyPr vert="horz" lIns="0" tIns="0" rIns="0" bIns="0" rtlCol="0" anchor="t">
            <a:noAutofit/>
          </a:bodyPr>
          <a:lstStyle/>
          <a:p>
            <a:r>
              <a:rPr lang="da-DK"/>
              <a:t>Klik for at redigere i master</a:t>
            </a:r>
            <a:endParaRPr lang="da-DK" dirty="0"/>
          </a:p>
        </p:txBody>
      </p:sp>
      <p:sp>
        <p:nvSpPr>
          <p:cNvPr id="3" name="Text Placeholder 2"/>
          <p:cNvSpPr>
            <a:spLocks noGrp="1"/>
          </p:cNvSpPr>
          <p:nvPr>
            <p:ph type="body" idx="1"/>
          </p:nvPr>
        </p:nvSpPr>
        <p:spPr>
          <a:xfrm>
            <a:off x="425176" y="2560001"/>
            <a:ext cx="8105637" cy="8299911"/>
          </a:xfrm>
          <a:prstGeom prst="rect">
            <a:avLst/>
          </a:prstGeom>
        </p:spPr>
        <p:txBody>
          <a:bodyPr vert="horz" lIns="0" tIns="0" rIns="0" bIns="0" rtlCol="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2"/>
          </p:nvPr>
        </p:nvSpPr>
        <p:spPr>
          <a:xfrm>
            <a:off x="5246703" y="11300180"/>
            <a:ext cx="2218440" cy="649111"/>
          </a:xfrm>
          <a:prstGeom prst="rect">
            <a:avLst/>
          </a:prstGeom>
        </p:spPr>
        <p:txBody>
          <a:bodyPr vert="horz" lIns="0" tIns="0" rIns="0" bIns="0" rtlCol="0" anchor="ctr"/>
          <a:lstStyle>
            <a:lvl1pPr algn="l">
              <a:defRPr sz="1702">
                <a:solidFill>
                  <a:schemeClr val="tx1"/>
                </a:solidFill>
              </a:defRPr>
            </a:lvl1pPr>
          </a:lstStyle>
          <a:p>
            <a:fld id="{6811FE4F-653A-4320-95ED-8B864C6B79F5}" type="datetime2">
              <a:rPr lang="da-DK" smtClean="0"/>
              <a:t>11. december 2025</a:t>
            </a:fld>
            <a:endParaRPr lang="da-DK" dirty="0"/>
          </a:p>
        </p:txBody>
      </p:sp>
      <p:sp>
        <p:nvSpPr>
          <p:cNvPr id="5" name="Footer Placeholder 4"/>
          <p:cNvSpPr>
            <a:spLocks noGrp="1"/>
          </p:cNvSpPr>
          <p:nvPr>
            <p:ph type="ftr" sz="quarter" idx="3"/>
          </p:nvPr>
        </p:nvSpPr>
        <p:spPr>
          <a:xfrm>
            <a:off x="425175" y="11300180"/>
            <a:ext cx="4726123" cy="649111"/>
          </a:xfrm>
          <a:prstGeom prst="rect">
            <a:avLst/>
          </a:prstGeom>
        </p:spPr>
        <p:txBody>
          <a:bodyPr vert="horz" lIns="0" tIns="0" rIns="0" bIns="0" rtlCol="0" anchor="ctr"/>
          <a:lstStyle>
            <a:lvl1pPr algn="l">
              <a:defRPr sz="1702">
                <a:solidFill>
                  <a:schemeClr val="tx1"/>
                </a:solidFill>
              </a:defRPr>
            </a:lvl1pPr>
          </a:lstStyle>
          <a:p>
            <a:r>
              <a:rPr lang="da-DK"/>
              <a:t>UDENRIGSMINISTERIET – Gå til Indsæt/Sidefod for at ændre denne tekst på alle slides</a:t>
            </a:r>
            <a:endParaRPr lang="da-DK" dirty="0"/>
          </a:p>
        </p:txBody>
      </p:sp>
      <p:sp>
        <p:nvSpPr>
          <p:cNvPr id="6" name="Slide Number Placeholder 5"/>
          <p:cNvSpPr>
            <a:spLocks noGrp="1"/>
          </p:cNvSpPr>
          <p:nvPr>
            <p:ph type="sldNum" sz="quarter" idx="4"/>
          </p:nvPr>
        </p:nvSpPr>
        <p:spPr>
          <a:xfrm>
            <a:off x="7615136" y="11300180"/>
            <a:ext cx="915676" cy="649111"/>
          </a:xfrm>
          <a:prstGeom prst="rect">
            <a:avLst/>
          </a:prstGeom>
        </p:spPr>
        <p:txBody>
          <a:bodyPr vert="horz" lIns="0" tIns="0" rIns="0" bIns="0" rtlCol="0" anchor="ctr"/>
          <a:lstStyle>
            <a:lvl1pPr algn="r">
              <a:defRPr sz="1702">
                <a:solidFill>
                  <a:schemeClr val="tx1"/>
                </a:solidFill>
              </a:defRPr>
            </a:lvl1pPr>
          </a:lstStyle>
          <a:p>
            <a:fld id="{541A5623-8BC0-894C-8341-F8320F82FFC8}" type="slidenum">
              <a:rPr lang="da-DK" smtClean="0"/>
              <a:pPr/>
              <a:t>‹#›</a:t>
            </a:fld>
            <a:endParaRPr lang="da-DK"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0" r:id="rId4"/>
    <p:sldLayoutId id="2147483652" r:id="rId5"/>
    <p:sldLayoutId id="2147483672" r:id="rId6"/>
    <p:sldLayoutId id="2147483662" r:id="rId7"/>
    <p:sldLayoutId id="2147483673" r:id="rId8"/>
    <p:sldLayoutId id="2147483674" r:id="rId9"/>
    <p:sldLayoutId id="2147483667" r:id="rId10"/>
    <p:sldLayoutId id="2147483655" r:id="rId11"/>
    <p:sldLayoutId id="2147483660" r:id="rId12"/>
    <p:sldLayoutId id="2147483669" r:id="rId13"/>
    <p:sldLayoutId id="2147483670" r:id="rId14"/>
    <p:sldLayoutId id="2147483671" r:id="rId15"/>
    <p:sldLayoutId id="2147483668" r:id="rId16"/>
    <p:sldLayoutId id="2147483661" r:id="rId17"/>
    <p:sldLayoutId id="2147483664" r:id="rId18"/>
    <p:sldLayoutId id="2147483663" r:id="rId19"/>
  </p:sldLayoutIdLst>
  <p:hf sldNum="0" hdr="0" ftr="0" dt="0"/>
  <p:txStyles>
    <p:titleStyle>
      <a:lvl1pPr algn="l" defTabSz="1729335" rtl="0" eaLnBrk="1" latinLnBrk="0" hangingPunct="1">
        <a:lnSpc>
          <a:spcPct val="90000"/>
        </a:lnSpc>
        <a:spcBef>
          <a:spcPct val="0"/>
        </a:spcBef>
        <a:buNone/>
        <a:defRPr sz="6052" kern="1200">
          <a:solidFill>
            <a:schemeClr val="accent1"/>
          </a:solidFill>
          <a:latin typeface="+mj-lt"/>
          <a:ea typeface="+mj-ea"/>
          <a:cs typeface="+mj-cs"/>
        </a:defRPr>
      </a:lvl1pPr>
    </p:titleStyle>
    <p:bodyStyle>
      <a:lvl1pPr marL="432334" indent="-432334" algn="l" defTabSz="1729335" rtl="0" eaLnBrk="1" latinLnBrk="0" hangingPunct="1">
        <a:lnSpc>
          <a:spcPct val="90000"/>
        </a:lnSpc>
        <a:spcBef>
          <a:spcPts val="1607"/>
        </a:spcBef>
        <a:buFont typeface="Wingdings" panose="05000000000000000000" pitchFamily="2" charset="2"/>
        <a:buChar char="§"/>
        <a:defRPr sz="4539" kern="1200" baseline="0">
          <a:solidFill>
            <a:schemeClr val="tx1"/>
          </a:solidFill>
          <a:latin typeface="+mn-lt"/>
          <a:ea typeface="+mn-ea"/>
          <a:cs typeface="+mn-cs"/>
        </a:defRPr>
      </a:lvl1pPr>
      <a:lvl2pPr marL="936723" indent="-432334" algn="l" defTabSz="1729335" rtl="0" eaLnBrk="1" latinLnBrk="0" hangingPunct="1">
        <a:lnSpc>
          <a:spcPct val="90000"/>
        </a:lnSpc>
        <a:spcBef>
          <a:spcPts val="1607"/>
        </a:spcBef>
        <a:buFont typeface="Wingdings" panose="05000000000000000000" pitchFamily="2" charset="2"/>
        <a:buChar char="§"/>
        <a:defRPr sz="4539" kern="1200" baseline="0">
          <a:solidFill>
            <a:schemeClr val="tx1"/>
          </a:solidFill>
          <a:latin typeface="+mn-lt"/>
          <a:ea typeface="+mn-ea"/>
          <a:cs typeface="+mn-cs"/>
        </a:defRPr>
      </a:lvl2pPr>
      <a:lvl3pPr marL="1417094" indent="-432334" algn="l" defTabSz="1729335" rtl="0" eaLnBrk="1" latinLnBrk="0" hangingPunct="1">
        <a:lnSpc>
          <a:spcPct val="90000"/>
        </a:lnSpc>
        <a:spcBef>
          <a:spcPts val="1607"/>
        </a:spcBef>
        <a:buFont typeface="Wingdings" panose="05000000000000000000" pitchFamily="2" charset="2"/>
        <a:buChar char="§"/>
        <a:defRPr sz="4539" kern="1200" baseline="0">
          <a:solidFill>
            <a:schemeClr val="tx1"/>
          </a:solidFill>
          <a:latin typeface="+mn-lt"/>
          <a:ea typeface="+mn-ea"/>
          <a:cs typeface="+mn-cs"/>
        </a:defRPr>
      </a:lvl3pPr>
      <a:lvl4pPr marL="1897465" indent="-432334" algn="l" defTabSz="1729335" rtl="0" eaLnBrk="1" latinLnBrk="0" hangingPunct="1">
        <a:lnSpc>
          <a:spcPct val="90000"/>
        </a:lnSpc>
        <a:spcBef>
          <a:spcPts val="1607"/>
        </a:spcBef>
        <a:buFont typeface="Wingdings" panose="05000000000000000000" pitchFamily="2" charset="2"/>
        <a:buChar char="§"/>
        <a:defRPr sz="4539" kern="1200" baseline="0">
          <a:solidFill>
            <a:schemeClr val="tx1"/>
          </a:solidFill>
          <a:latin typeface="+mn-lt"/>
          <a:ea typeface="+mn-ea"/>
          <a:cs typeface="+mn-cs"/>
        </a:defRPr>
      </a:lvl4pPr>
      <a:lvl5pPr marL="2377836" indent="-432334" algn="l" defTabSz="1729335" rtl="0" eaLnBrk="1" latinLnBrk="0" hangingPunct="1">
        <a:lnSpc>
          <a:spcPct val="90000"/>
        </a:lnSpc>
        <a:spcBef>
          <a:spcPts val="1607"/>
        </a:spcBef>
        <a:buFont typeface="Wingdings" panose="05000000000000000000" pitchFamily="2" charset="2"/>
        <a:buChar char="§"/>
        <a:defRPr sz="4539" kern="1200" baseline="0">
          <a:solidFill>
            <a:schemeClr val="tx1"/>
          </a:solidFill>
          <a:latin typeface="+mn-lt"/>
          <a:ea typeface="+mn-ea"/>
          <a:cs typeface="+mn-cs"/>
        </a:defRPr>
      </a:lvl5pPr>
      <a:lvl6pPr marL="4755671" indent="-432334" algn="l" defTabSz="1729335" rtl="0" eaLnBrk="1" latinLnBrk="0" hangingPunct="1">
        <a:lnSpc>
          <a:spcPct val="90000"/>
        </a:lnSpc>
        <a:spcBef>
          <a:spcPts val="946"/>
        </a:spcBef>
        <a:buFont typeface="Arial"/>
        <a:buChar char="•"/>
        <a:defRPr sz="3404" kern="1200">
          <a:solidFill>
            <a:schemeClr val="tx1"/>
          </a:solidFill>
          <a:latin typeface="+mn-lt"/>
          <a:ea typeface="+mn-ea"/>
          <a:cs typeface="+mn-cs"/>
        </a:defRPr>
      </a:lvl6pPr>
      <a:lvl7pPr marL="5620338" indent="-432334" algn="l" defTabSz="1729335" rtl="0" eaLnBrk="1" latinLnBrk="0" hangingPunct="1">
        <a:lnSpc>
          <a:spcPct val="90000"/>
        </a:lnSpc>
        <a:spcBef>
          <a:spcPts val="946"/>
        </a:spcBef>
        <a:buFont typeface="Arial"/>
        <a:buChar char="•"/>
        <a:defRPr sz="3404" kern="1200">
          <a:solidFill>
            <a:schemeClr val="tx1"/>
          </a:solidFill>
          <a:latin typeface="+mn-lt"/>
          <a:ea typeface="+mn-ea"/>
          <a:cs typeface="+mn-cs"/>
        </a:defRPr>
      </a:lvl7pPr>
      <a:lvl8pPr marL="6485006" indent="-432334" algn="l" defTabSz="1729335" rtl="0" eaLnBrk="1" latinLnBrk="0" hangingPunct="1">
        <a:lnSpc>
          <a:spcPct val="90000"/>
        </a:lnSpc>
        <a:spcBef>
          <a:spcPts val="946"/>
        </a:spcBef>
        <a:buFont typeface="Arial"/>
        <a:buChar char="•"/>
        <a:defRPr sz="3404" kern="1200">
          <a:solidFill>
            <a:schemeClr val="tx1"/>
          </a:solidFill>
          <a:latin typeface="+mn-lt"/>
          <a:ea typeface="+mn-ea"/>
          <a:cs typeface="+mn-cs"/>
        </a:defRPr>
      </a:lvl8pPr>
      <a:lvl9pPr marL="7349673" indent="-432334" algn="l" defTabSz="1729335" rtl="0" eaLnBrk="1" latinLnBrk="0" hangingPunct="1">
        <a:lnSpc>
          <a:spcPct val="90000"/>
        </a:lnSpc>
        <a:spcBef>
          <a:spcPts val="946"/>
        </a:spcBef>
        <a:buFont typeface="Arial"/>
        <a:buChar char="•"/>
        <a:defRPr sz="3404" kern="1200">
          <a:solidFill>
            <a:schemeClr val="tx1"/>
          </a:solidFill>
          <a:latin typeface="+mn-lt"/>
          <a:ea typeface="+mn-ea"/>
          <a:cs typeface="+mn-cs"/>
        </a:defRPr>
      </a:lvl9pPr>
    </p:bodyStyle>
    <p:otherStyle>
      <a:defPPr>
        <a:defRPr lang="en-US"/>
      </a:defPPr>
      <a:lvl1pPr marL="0" algn="l" defTabSz="1729335" rtl="0" eaLnBrk="1" latinLnBrk="0" hangingPunct="1">
        <a:defRPr sz="3404" kern="1200">
          <a:solidFill>
            <a:schemeClr val="tx1"/>
          </a:solidFill>
          <a:latin typeface="+mn-lt"/>
          <a:ea typeface="+mn-ea"/>
          <a:cs typeface="+mn-cs"/>
        </a:defRPr>
      </a:lvl1pPr>
      <a:lvl2pPr marL="864667" algn="l" defTabSz="1729335" rtl="0" eaLnBrk="1" latinLnBrk="0" hangingPunct="1">
        <a:defRPr sz="3404" kern="1200">
          <a:solidFill>
            <a:schemeClr val="tx1"/>
          </a:solidFill>
          <a:latin typeface="+mn-lt"/>
          <a:ea typeface="+mn-ea"/>
          <a:cs typeface="+mn-cs"/>
        </a:defRPr>
      </a:lvl2pPr>
      <a:lvl3pPr marL="1729335" algn="l" defTabSz="1729335" rtl="0" eaLnBrk="1" latinLnBrk="0" hangingPunct="1">
        <a:defRPr sz="3404" kern="1200">
          <a:solidFill>
            <a:schemeClr val="tx1"/>
          </a:solidFill>
          <a:latin typeface="+mn-lt"/>
          <a:ea typeface="+mn-ea"/>
          <a:cs typeface="+mn-cs"/>
        </a:defRPr>
      </a:lvl3pPr>
      <a:lvl4pPr marL="2594002" algn="l" defTabSz="1729335" rtl="0" eaLnBrk="1" latinLnBrk="0" hangingPunct="1">
        <a:defRPr sz="3404" kern="1200">
          <a:solidFill>
            <a:schemeClr val="tx1"/>
          </a:solidFill>
          <a:latin typeface="+mn-lt"/>
          <a:ea typeface="+mn-ea"/>
          <a:cs typeface="+mn-cs"/>
        </a:defRPr>
      </a:lvl4pPr>
      <a:lvl5pPr marL="3458670" algn="l" defTabSz="1729335" rtl="0" eaLnBrk="1" latinLnBrk="0" hangingPunct="1">
        <a:defRPr sz="3404" kern="1200">
          <a:solidFill>
            <a:schemeClr val="tx1"/>
          </a:solidFill>
          <a:latin typeface="+mn-lt"/>
          <a:ea typeface="+mn-ea"/>
          <a:cs typeface="+mn-cs"/>
        </a:defRPr>
      </a:lvl5pPr>
      <a:lvl6pPr marL="4323337" algn="l" defTabSz="1729335" rtl="0" eaLnBrk="1" latinLnBrk="0" hangingPunct="1">
        <a:defRPr sz="3404" kern="1200">
          <a:solidFill>
            <a:schemeClr val="tx1"/>
          </a:solidFill>
          <a:latin typeface="+mn-lt"/>
          <a:ea typeface="+mn-ea"/>
          <a:cs typeface="+mn-cs"/>
        </a:defRPr>
      </a:lvl6pPr>
      <a:lvl7pPr marL="5188005" algn="l" defTabSz="1729335" rtl="0" eaLnBrk="1" latinLnBrk="0" hangingPunct="1">
        <a:defRPr sz="3404" kern="1200">
          <a:solidFill>
            <a:schemeClr val="tx1"/>
          </a:solidFill>
          <a:latin typeface="+mn-lt"/>
          <a:ea typeface="+mn-ea"/>
          <a:cs typeface="+mn-cs"/>
        </a:defRPr>
      </a:lvl7pPr>
      <a:lvl8pPr marL="6052672" algn="l" defTabSz="1729335" rtl="0" eaLnBrk="1" latinLnBrk="0" hangingPunct="1">
        <a:defRPr sz="3404" kern="1200">
          <a:solidFill>
            <a:schemeClr val="tx1"/>
          </a:solidFill>
          <a:latin typeface="+mn-lt"/>
          <a:ea typeface="+mn-ea"/>
          <a:cs typeface="+mn-cs"/>
        </a:defRPr>
      </a:lvl8pPr>
      <a:lvl9pPr marL="6917339" algn="l" defTabSz="1729335" rtl="0" eaLnBrk="1" latinLnBrk="0" hangingPunct="1">
        <a:defRPr sz="340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3" userDrawn="1">
          <p15:clr>
            <a:srgbClr val="FDE53C"/>
          </p15:clr>
        </p15:guide>
        <p15:guide id="2" orient="horz" pos="384" userDrawn="1">
          <p15:clr>
            <a:srgbClr val="FDE53C"/>
          </p15:clr>
        </p15:guide>
        <p15:guide id="3" orient="horz" pos="1543" userDrawn="1">
          <p15:clr>
            <a:srgbClr val="FDE53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image" Target="../media/image2.png"/><Relationship Id="rId7" Type="http://schemas.openxmlformats.org/officeDocument/2006/relationships/hyperlink" Target="mailto:ajorge@um.dk" TargetMode="External"/><Relationship Id="rId2" Type="http://schemas.openxmlformats.org/officeDocument/2006/relationships/image" Target="../media/image1.jpg"/><Relationship Id="rId1" Type="http://schemas.openxmlformats.org/officeDocument/2006/relationships/slideLayout" Target="../slideLayouts/slideLayout9.xml"/><Relationship Id="rId6" Type="http://schemas.openxmlformats.org/officeDocument/2006/relationships/image" Target="../media/image31.jp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3.jf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hyperlink" Target="https://www.government.se/contentassets/5c98b885c2cc40d58aa3693d34d915d3/totalforsvaret-20252030-prop.-20242534.pdf" TargetMode="External"/><Relationship Id="rId12" Type="http://schemas.openxmlformats.org/officeDocument/2006/relationships/hyperlink" Target="https://www.riksdagen.se/sv/dokument-och-lagar/dokument/svensk-forfattningssamling/forordning-19921303-om-krigsmateriel_sfs-1992-1303/"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hyperlink" Target="https://www.riksdagen.se/sv/dokument-och-lagar/dokument/svensk-forfattningssamling/lag-19921300-om-krigsmateriel_sfs-1992-1300/" TargetMode="External"/><Relationship Id="rId5" Type="http://schemas.openxmlformats.org/officeDocument/2006/relationships/image" Target="../media/image6.png"/><Relationship Id="rId10" Type="http://schemas.openxmlformats.org/officeDocument/2006/relationships/hyperlink" Target="https://www.riksdagen.se/sv/dokument-och-lagar/dokument/svensk-forfattningssamling/lag-20001064-om-kontroll-av-produkter-med_sfs-2000-1064/" TargetMode="External"/><Relationship Id="rId4" Type="http://schemas.openxmlformats.org/officeDocument/2006/relationships/image" Target="../media/image5.png"/><Relationship Id="rId9" Type="http://schemas.openxmlformats.org/officeDocument/2006/relationships/hyperlink" Target="https://eur-lex.europa.eu/legal-content/EN/TXT/PDF/?uri=CELEX%3A32021R082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DF08-5069-4D9A-BACB-AA373B2BDF5E}"/>
              </a:ext>
            </a:extLst>
          </p:cNvPr>
          <p:cNvPicPr>
            <a:picLocks noChangeAspect="1"/>
          </p:cNvPicPr>
          <p:nvPr/>
        </p:nvPicPr>
        <p:blipFill>
          <a:blip r:embed="rId2"/>
          <a:stretch>
            <a:fillRect/>
          </a:stretch>
        </p:blipFill>
        <p:spPr>
          <a:xfrm>
            <a:off x="-5716560" y="-586873"/>
            <a:ext cx="19350728" cy="12902098"/>
          </a:xfrm>
          <a:prstGeom prst="rect">
            <a:avLst/>
          </a:prstGeom>
        </p:spPr>
      </p:pic>
      <p:sp>
        <p:nvSpPr>
          <p:cNvPr id="10" name="Rectangle 9">
            <a:extLst>
              <a:ext uri="{FF2B5EF4-FFF2-40B4-BE49-F238E27FC236}">
                <a16:creationId xmlns:a16="http://schemas.microsoft.com/office/drawing/2014/main" id="{A1A55FB3-A9F0-41A7-B257-C3F3D3FD52FD}"/>
              </a:ext>
            </a:extLst>
          </p:cNvPr>
          <p:cNvSpPr/>
          <p:nvPr/>
        </p:nvSpPr>
        <p:spPr>
          <a:xfrm>
            <a:off x="0" y="-254833"/>
            <a:ext cx="9687030" cy="12570058"/>
          </a:xfrm>
          <a:prstGeom prst="rect">
            <a:avLst/>
          </a:prstGeom>
          <a:solidFill>
            <a:schemeClr val="accent6">
              <a:alpha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D97F4398-18C9-4973-B870-A22C03E7CF7B}"/>
              </a:ext>
            </a:extLst>
          </p:cNvPr>
          <p:cNvSpPr txBox="1"/>
          <p:nvPr/>
        </p:nvSpPr>
        <p:spPr>
          <a:xfrm>
            <a:off x="531594" y="2292751"/>
            <a:ext cx="8276470" cy="4770537"/>
          </a:xfrm>
          <a:prstGeom prst="rect">
            <a:avLst/>
          </a:prstGeom>
          <a:noFill/>
        </p:spPr>
        <p:txBody>
          <a:bodyPr wrap="square" rtlCol="0">
            <a:spAutoFit/>
          </a:bodyPr>
          <a:lstStyle/>
          <a:p>
            <a:endParaRPr lang="sv-SE" sz="7200" dirty="0">
              <a:solidFill>
                <a:schemeClr val="bg1"/>
              </a:solidFill>
              <a:latin typeface="+mj-lt"/>
            </a:endParaRPr>
          </a:p>
          <a:p>
            <a:endParaRPr lang="sv-SE" sz="7200" dirty="0">
              <a:solidFill>
                <a:schemeClr val="bg1"/>
              </a:solidFill>
              <a:latin typeface="+mj-lt"/>
            </a:endParaRPr>
          </a:p>
          <a:p>
            <a:r>
              <a:rPr lang="sv-SE" sz="7200" dirty="0">
                <a:solidFill>
                  <a:schemeClr val="bg1"/>
                </a:solidFill>
                <a:latin typeface="+mj-lt"/>
              </a:rPr>
              <a:t> </a:t>
            </a:r>
          </a:p>
          <a:p>
            <a:endParaRPr lang="sv-SE" sz="4400" dirty="0">
              <a:solidFill>
                <a:schemeClr val="bg1"/>
              </a:solidFill>
              <a:latin typeface="+mj-lt"/>
            </a:endParaRPr>
          </a:p>
          <a:p>
            <a:endParaRPr lang="sv-SE" sz="4400" dirty="0">
              <a:solidFill>
                <a:schemeClr val="bg1"/>
              </a:solidFill>
              <a:latin typeface="+mj-lt"/>
            </a:endParaRPr>
          </a:p>
        </p:txBody>
      </p:sp>
      <p:pic>
        <p:nvPicPr>
          <p:cNvPr id="7" name="Picture 6">
            <a:extLst>
              <a:ext uri="{FF2B5EF4-FFF2-40B4-BE49-F238E27FC236}">
                <a16:creationId xmlns:a16="http://schemas.microsoft.com/office/drawing/2014/main" id="{4A7DF082-71BE-402D-9499-6358C93DF07F}"/>
              </a:ext>
            </a:extLst>
          </p:cNvPr>
          <p:cNvPicPr>
            <a:picLocks noChangeAspect="1"/>
          </p:cNvPicPr>
          <p:nvPr/>
        </p:nvPicPr>
        <p:blipFill>
          <a:blip r:embed="rId3"/>
          <a:stretch>
            <a:fillRect/>
          </a:stretch>
        </p:blipFill>
        <p:spPr>
          <a:xfrm>
            <a:off x="779092" y="835896"/>
            <a:ext cx="3287327" cy="860557"/>
          </a:xfrm>
          <a:prstGeom prst="rect">
            <a:avLst/>
          </a:prstGeom>
        </p:spPr>
      </p:pic>
      <p:sp>
        <p:nvSpPr>
          <p:cNvPr id="6" name="TextBox 5">
            <a:extLst>
              <a:ext uri="{FF2B5EF4-FFF2-40B4-BE49-F238E27FC236}">
                <a16:creationId xmlns:a16="http://schemas.microsoft.com/office/drawing/2014/main" id="{AF2CDA9E-86B4-4739-B65D-E5018A675550}"/>
              </a:ext>
            </a:extLst>
          </p:cNvPr>
          <p:cNvSpPr txBox="1"/>
          <p:nvPr/>
        </p:nvSpPr>
        <p:spPr>
          <a:xfrm>
            <a:off x="531594" y="2292751"/>
            <a:ext cx="8276470" cy="1252650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sv-SE" sz="2800" dirty="0">
              <a:solidFill>
                <a:schemeClr val="bg1"/>
              </a:solidFill>
              <a:latin typeface="+mj-lt"/>
            </a:endParaRPr>
          </a:p>
          <a:p>
            <a:pPr marR="0" lvl="0" algn="l" defTabSz="914400" rtl="0" eaLnBrk="1" fontAlgn="auto" latinLnBrk="0" hangingPunct="1">
              <a:lnSpc>
                <a:spcPct val="100000"/>
              </a:lnSpc>
              <a:spcBef>
                <a:spcPts val="0"/>
              </a:spcBef>
              <a:spcAft>
                <a:spcPts val="0"/>
              </a:spcAft>
              <a:buClrTx/>
              <a:buSzTx/>
              <a:tabLst/>
              <a:defRPr/>
            </a:pPr>
            <a:endParaRPr lang="sv-SE" sz="3600" dirty="0">
              <a:solidFill>
                <a:schemeClr val="bg1"/>
              </a:solidFill>
              <a:latin typeface="+mj-lt"/>
            </a:endParaRPr>
          </a:p>
          <a:p>
            <a:pPr marR="0" lvl="0" algn="l" defTabSz="914400" rtl="0" eaLnBrk="1" fontAlgn="auto" latinLnBrk="0" hangingPunct="1">
              <a:lnSpc>
                <a:spcPct val="100000"/>
              </a:lnSpc>
              <a:spcBef>
                <a:spcPts val="0"/>
              </a:spcBef>
              <a:spcAft>
                <a:spcPts val="0"/>
              </a:spcAft>
              <a:buClrTx/>
              <a:buSzTx/>
              <a:tabLst/>
              <a:defRPr/>
            </a:pPr>
            <a:r>
              <a:rPr lang="sv-SE" sz="6000" dirty="0" err="1">
                <a:solidFill>
                  <a:schemeClr val="bg1"/>
                </a:solidFill>
                <a:latin typeface="+mj-lt"/>
              </a:rPr>
              <a:t>Maritime</a:t>
            </a:r>
            <a:r>
              <a:rPr lang="sv-SE" sz="6000" dirty="0">
                <a:solidFill>
                  <a:schemeClr val="bg1"/>
                </a:solidFill>
                <a:latin typeface="+mj-lt"/>
              </a:rPr>
              <a:t> digital </a:t>
            </a:r>
            <a:r>
              <a:rPr lang="sv-SE" sz="6000" dirty="0" err="1">
                <a:solidFill>
                  <a:schemeClr val="bg1"/>
                </a:solidFill>
                <a:latin typeface="+mj-lt"/>
              </a:rPr>
              <a:t>infrastructure</a:t>
            </a:r>
            <a:r>
              <a:rPr lang="sv-SE" sz="6000" dirty="0">
                <a:solidFill>
                  <a:schemeClr val="bg1"/>
                </a:solidFill>
                <a:latin typeface="+mj-lt"/>
              </a:rPr>
              <a:t> </a:t>
            </a:r>
          </a:p>
          <a:p>
            <a:pPr marR="0" lvl="0" algn="l" defTabSz="914400" rtl="0" eaLnBrk="1" fontAlgn="auto" latinLnBrk="0" hangingPunct="1">
              <a:lnSpc>
                <a:spcPct val="100000"/>
              </a:lnSpc>
              <a:spcBef>
                <a:spcPts val="0"/>
              </a:spcBef>
              <a:spcAft>
                <a:spcPts val="0"/>
              </a:spcAft>
              <a:buClrTx/>
              <a:buSzTx/>
              <a:tabLst/>
              <a:defRPr/>
            </a:pPr>
            <a:r>
              <a:rPr lang="sv-SE" sz="6000" dirty="0">
                <a:solidFill>
                  <a:schemeClr val="bg1"/>
                </a:solidFill>
                <a:latin typeface="+mj-lt"/>
              </a:rPr>
              <a:t>and </a:t>
            </a:r>
            <a:r>
              <a:rPr lang="sv-SE" sz="6000" dirty="0" err="1">
                <a:solidFill>
                  <a:schemeClr val="bg1"/>
                </a:solidFill>
                <a:latin typeface="+mj-lt"/>
              </a:rPr>
              <a:t>connectivity</a:t>
            </a:r>
            <a:endParaRPr lang="sv-SE" sz="6000" dirty="0">
              <a:solidFill>
                <a:schemeClr val="bg1"/>
              </a:solidFill>
              <a:latin typeface="+mj-lt"/>
            </a:endParaRPr>
          </a:p>
          <a:p>
            <a:pPr marR="0" lvl="0" algn="l" defTabSz="914400" rtl="0" eaLnBrk="1" fontAlgn="auto" latinLnBrk="0" hangingPunct="1">
              <a:lnSpc>
                <a:spcPct val="100000"/>
              </a:lnSpc>
              <a:spcBef>
                <a:spcPts val="0"/>
              </a:spcBef>
              <a:spcAft>
                <a:spcPts val="0"/>
              </a:spcAft>
              <a:buClrTx/>
              <a:buSzTx/>
              <a:tabLst/>
              <a:defRPr/>
            </a:pPr>
            <a:endParaRPr lang="sv-SE" sz="6000" dirty="0">
              <a:solidFill>
                <a:schemeClr val="bg1"/>
              </a:solidFill>
              <a:latin typeface="+mj-lt"/>
            </a:endParaRPr>
          </a:p>
          <a:p>
            <a:pPr>
              <a:defRPr/>
            </a:pPr>
            <a:r>
              <a:rPr lang="sv-SE" sz="3600" dirty="0" err="1">
                <a:solidFill>
                  <a:schemeClr val="bg1"/>
                </a:solidFill>
                <a:latin typeface="+mj-lt"/>
              </a:rPr>
              <a:t>Strategic</a:t>
            </a:r>
            <a:r>
              <a:rPr lang="sv-SE" sz="3600" dirty="0">
                <a:solidFill>
                  <a:schemeClr val="bg1"/>
                </a:solidFill>
                <a:latin typeface="+mj-lt"/>
              </a:rPr>
              <a:t> Market </a:t>
            </a:r>
          </a:p>
          <a:p>
            <a:pPr>
              <a:defRPr/>
            </a:pPr>
            <a:r>
              <a:rPr lang="sv-SE" sz="3600" dirty="0" err="1">
                <a:solidFill>
                  <a:schemeClr val="bg1"/>
                </a:solidFill>
                <a:latin typeface="+mj-lt"/>
              </a:rPr>
              <a:t>entry</a:t>
            </a:r>
            <a:r>
              <a:rPr lang="sv-SE" sz="3600" dirty="0">
                <a:solidFill>
                  <a:schemeClr val="bg1"/>
                </a:solidFill>
                <a:latin typeface="+mj-lt"/>
              </a:rPr>
              <a:t> </a:t>
            </a:r>
            <a:r>
              <a:rPr lang="sv-SE" sz="3600" dirty="0" err="1">
                <a:solidFill>
                  <a:schemeClr val="bg1"/>
                </a:solidFill>
                <a:latin typeface="+mj-lt"/>
              </a:rPr>
              <a:t>platform</a:t>
            </a:r>
            <a:endParaRPr lang="sv-SE" sz="3600" dirty="0">
              <a:solidFill>
                <a:schemeClr val="bg1"/>
              </a:solidFill>
              <a:latin typeface="+mj-lt"/>
            </a:endParaRPr>
          </a:p>
          <a:p>
            <a:pPr>
              <a:defRPr/>
            </a:pPr>
            <a:endParaRPr lang="sv-SE" sz="3600" dirty="0">
              <a:solidFill>
                <a:schemeClr val="bg1"/>
              </a:solidFill>
              <a:latin typeface="+mj-lt"/>
            </a:endParaRPr>
          </a:p>
          <a:p>
            <a:pPr>
              <a:defRPr/>
            </a:pPr>
            <a:endParaRPr lang="sv-SE" sz="3600" dirty="0">
              <a:solidFill>
                <a:schemeClr val="bg1"/>
              </a:solidFill>
              <a:latin typeface="+mj-lt"/>
            </a:endParaRPr>
          </a:p>
          <a:p>
            <a:pPr>
              <a:defRPr/>
            </a:pPr>
            <a:r>
              <a:rPr lang="sv-SE" sz="2000" dirty="0">
                <a:solidFill>
                  <a:schemeClr val="bg1"/>
                </a:solidFill>
                <a:latin typeface="+mj-lt"/>
              </a:rPr>
              <a:t>Sweden 2026</a:t>
            </a:r>
          </a:p>
          <a:p>
            <a:pPr marR="0" lvl="0" algn="l" defTabSz="914400" rtl="0" eaLnBrk="1" fontAlgn="auto" latinLnBrk="0" hangingPunct="1">
              <a:lnSpc>
                <a:spcPct val="100000"/>
              </a:lnSpc>
              <a:spcBef>
                <a:spcPts val="0"/>
              </a:spcBef>
              <a:spcAft>
                <a:spcPts val="0"/>
              </a:spcAft>
              <a:buClrTx/>
              <a:buSzTx/>
              <a:tabLst/>
              <a:defRPr/>
            </a:pPr>
            <a:endParaRPr lang="sv-SE" sz="3600" dirty="0">
              <a:solidFill>
                <a:schemeClr val="bg1"/>
              </a:solidFill>
              <a:latin typeface="+mj-lt"/>
            </a:endParaRPr>
          </a:p>
          <a:p>
            <a:endParaRPr lang="sv-SE" sz="7200" dirty="0">
              <a:solidFill>
                <a:schemeClr val="bg1"/>
              </a:solidFill>
              <a:latin typeface="+mj-lt"/>
            </a:endParaRPr>
          </a:p>
          <a:p>
            <a:endParaRPr lang="sv-SE" sz="7200" dirty="0">
              <a:solidFill>
                <a:schemeClr val="bg1"/>
              </a:solidFill>
              <a:latin typeface="+mj-lt"/>
            </a:endParaRPr>
          </a:p>
          <a:p>
            <a:r>
              <a:rPr lang="sv-SE" sz="7200" dirty="0">
                <a:solidFill>
                  <a:schemeClr val="bg1"/>
                </a:solidFill>
                <a:latin typeface="+mj-lt"/>
              </a:rPr>
              <a:t> </a:t>
            </a:r>
          </a:p>
          <a:p>
            <a:endParaRPr lang="sv-SE" sz="4400" dirty="0">
              <a:solidFill>
                <a:schemeClr val="bg1"/>
              </a:solidFill>
              <a:latin typeface="+mj-lt"/>
            </a:endParaRPr>
          </a:p>
          <a:p>
            <a:endParaRPr lang="sv-SE" sz="4400" dirty="0">
              <a:solidFill>
                <a:schemeClr val="bg1"/>
              </a:solidFill>
              <a:latin typeface="+mj-lt"/>
            </a:endParaRPr>
          </a:p>
        </p:txBody>
      </p:sp>
    </p:spTree>
    <p:extLst>
      <p:ext uri="{BB962C8B-B14F-4D97-AF65-F5344CB8AC3E}">
        <p14:creationId xmlns:p14="http://schemas.microsoft.com/office/powerpoint/2010/main" val="253275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DF47927-6BA4-4F20-BD17-CCE737D2181F}"/>
              </a:ext>
            </a:extLst>
          </p:cNvPr>
          <p:cNvPicPr>
            <a:picLocks noChangeAspect="1"/>
          </p:cNvPicPr>
          <p:nvPr/>
        </p:nvPicPr>
        <p:blipFill>
          <a:blip r:embed="rId2"/>
          <a:stretch>
            <a:fillRect/>
          </a:stretch>
        </p:blipFill>
        <p:spPr>
          <a:xfrm>
            <a:off x="-6667536" y="-586873"/>
            <a:ext cx="19350728" cy="12902098"/>
          </a:xfrm>
          <a:prstGeom prst="rect">
            <a:avLst/>
          </a:prstGeom>
        </p:spPr>
      </p:pic>
      <p:sp>
        <p:nvSpPr>
          <p:cNvPr id="10" name="Rectangle 9">
            <a:extLst>
              <a:ext uri="{FF2B5EF4-FFF2-40B4-BE49-F238E27FC236}">
                <a16:creationId xmlns:a16="http://schemas.microsoft.com/office/drawing/2014/main" id="{A1A55FB3-A9F0-41A7-B257-C3F3D3FD52FD}"/>
              </a:ext>
            </a:extLst>
          </p:cNvPr>
          <p:cNvSpPr/>
          <p:nvPr/>
        </p:nvSpPr>
        <p:spPr>
          <a:xfrm>
            <a:off x="0" y="-284813"/>
            <a:ext cx="9687030" cy="12600037"/>
          </a:xfrm>
          <a:prstGeom prst="rect">
            <a:avLst/>
          </a:prstGeom>
          <a:solidFill>
            <a:schemeClr val="accent6">
              <a:alpha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4A7DF082-71BE-402D-9499-6358C93DF07F}"/>
              </a:ext>
            </a:extLst>
          </p:cNvPr>
          <p:cNvPicPr>
            <a:picLocks noChangeAspect="1"/>
          </p:cNvPicPr>
          <p:nvPr/>
        </p:nvPicPr>
        <p:blipFill>
          <a:blip r:embed="rId3"/>
          <a:stretch>
            <a:fillRect/>
          </a:stretch>
        </p:blipFill>
        <p:spPr>
          <a:xfrm>
            <a:off x="397261" y="454675"/>
            <a:ext cx="2328874" cy="609653"/>
          </a:xfrm>
          <a:prstGeom prst="rect">
            <a:avLst/>
          </a:prstGeom>
        </p:spPr>
      </p:pic>
      <p:sp>
        <p:nvSpPr>
          <p:cNvPr id="2" name="Ellipse 1">
            <a:extLst>
              <a:ext uri="{FF2B5EF4-FFF2-40B4-BE49-F238E27FC236}">
                <a16:creationId xmlns:a16="http://schemas.microsoft.com/office/drawing/2014/main" id="{01266C2A-6483-4721-9759-3258C386335C}"/>
              </a:ext>
            </a:extLst>
          </p:cNvPr>
          <p:cNvSpPr>
            <a:spLocks/>
          </p:cNvSpPr>
          <p:nvPr/>
        </p:nvSpPr>
        <p:spPr>
          <a:xfrm>
            <a:off x="295324" y="2406263"/>
            <a:ext cx="3825739" cy="3829557"/>
          </a:xfrm>
          <a:prstGeom prst="ellipse">
            <a:avLst/>
          </a:prstGeom>
          <a:solidFill>
            <a:srgbClr val="052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100" dirty="0"/>
          </a:p>
        </p:txBody>
      </p:sp>
      <p:sp>
        <p:nvSpPr>
          <p:cNvPr id="11" name="Tekstfelt 10">
            <a:extLst>
              <a:ext uri="{FF2B5EF4-FFF2-40B4-BE49-F238E27FC236}">
                <a16:creationId xmlns:a16="http://schemas.microsoft.com/office/drawing/2014/main" id="{EE36A556-0C80-4E5D-9383-8519DE86DE5D}"/>
              </a:ext>
            </a:extLst>
          </p:cNvPr>
          <p:cNvSpPr txBox="1"/>
          <p:nvPr/>
        </p:nvSpPr>
        <p:spPr>
          <a:xfrm>
            <a:off x="4399178" y="1586681"/>
            <a:ext cx="3949504" cy="819583"/>
          </a:xfrm>
          <a:prstGeom prst="rect">
            <a:avLst/>
          </a:prstGeom>
          <a:noFill/>
        </p:spPr>
        <p:txBody>
          <a:bodyPr wrap="square">
            <a:spAutoFit/>
          </a:bodyPr>
          <a:lstStyle/>
          <a:p>
            <a:pPr>
              <a:lnSpc>
                <a:spcPct val="110000"/>
              </a:lnSpc>
            </a:pPr>
            <a:r>
              <a:rPr lang="da-DK" sz="2215" b="1" dirty="0">
                <a:solidFill>
                  <a:schemeClr val="bg1"/>
                </a:solidFill>
                <a:latin typeface="+mj-lt"/>
              </a:rPr>
              <a:t>For more </a:t>
            </a:r>
            <a:r>
              <a:rPr lang="da-DK" sz="2215" b="1" dirty="0" err="1">
                <a:solidFill>
                  <a:schemeClr val="bg1"/>
                </a:solidFill>
                <a:latin typeface="+mj-lt"/>
              </a:rPr>
              <a:t>details</a:t>
            </a:r>
            <a:r>
              <a:rPr lang="da-DK" sz="2215" b="1" dirty="0">
                <a:solidFill>
                  <a:schemeClr val="bg1"/>
                </a:solidFill>
                <a:latin typeface="+mj-lt"/>
              </a:rPr>
              <a:t> and </a:t>
            </a:r>
            <a:r>
              <a:rPr lang="da-DK" sz="2215" b="1" dirty="0" err="1">
                <a:solidFill>
                  <a:schemeClr val="bg1"/>
                </a:solidFill>
                <a:latin typeface="+mj-lt"/>
              </a:rPr>
              <a:t>registration</a:t>
            </a:r>
            <a:r>
              <a:rPr lang="da-DK" sz="2215" b="1" dirty="0">
                <a:solidFill>
                  <a:schemeClr val="bg1"/>
                </a:solidFill>
                <a:latin typeface="+mj-lt"/>
              </a:rPr>
              <a:t>, </a:t>
            </a:r>
            <a:r>
              <a:rPr lang="da-DK" sz="2215" b="1" dirty="0" err="1">
                <a:solidFill>
                  <a:schemeClr val="bg1"/>
                </a:solidFill>
                <a:latin typeface="+mj-lt"/>
              </a:rPr>
              <a:t>contact</a:t>
            </a:r>
            <a:r>
              <a:rPr lang="da-DK" sz="2215" b="1" dirty="0">
                <a:solidFill>
                  <a:schemeClr val="bg1"/>
                </a:solidFill>
                <a:latin typeface="+mj-lt"/>
              </a:rPr>
              <a:t>: </a:t>
            </a:r>
          </a:p>
        </p:txBody>
      </p:sp>
      <p:sp>
        <p:nvSpPr>
          <p:cNvPr id="20" name="Pladsholder til indhold 2">
            <a:extLst>
              <a:ext uri="{FF2B5EF4-FFF2-40B4-BE49-F238E27FC236}">
                <a16:creationId xmlns:a16="http://schemas.microsoft.com/office/drawing/2014/main" id="{B2378FCA-0BD8-43A1-981B-CD27558578D5}"/>
              </a:ext>
            </a:extLst>
          </p:cNvPr>
          <p:cNvSpPr txBox="1">
            <a:spLocks/>
          </p:cNvSpPr>
          <p:nvPr/>
        </p:nvSpPr>
        <p:spPr>
          <a:xfrm>
            <a:off x="6118679" y="4083880"/>
            <a:ext cx="1999954" cy="2151941"/>
          </a:xfrm>
          <a:prstGeom prst="rect">
            <a:avLst/>
          </a:prstGeom>
        </p:spPr>
        <p:txBody>
          <a:bodyPr/>
          <a:lstStyle>
            <a:lvl1pPr marL="128588"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1pPr>
            <a:lvl2pPr marL="27860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2pPr>
            <a:lvl3pPr marL="42148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3pPr>
            <a:lvl4pPr marL="56435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4pPr>
            <a:lvl5pPr marL="70723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0" indent="0">
              <a:buFont typeface="Wingdings" panose="05000000000000000000" pitchFamily="2" charset="2"/>
              <a:buNone/>
            </a:pPr>
            <a:r>
              <a:rPr lang="da-DK" sz="1400" b="1" dirty="0">
                <a:solidFill>
                  <a:schemeClr val="bg1"/>
                </a:solidFill>
              </a:rPr>
              <a:t>Michael Nørregaard</a:t>
            </a:r>
          </a:p>
          <a:p>
            <a:pPr marL="0" indent="0">
              <a:buFont typeface="Wingdings" panose="05000000000000000000" pitchFamily="2" charset="2"/>
              <a:buNone/>
            </a:pPr>
            <a:r>
              <a:rPr lang="da-DK" sz="1000" dirty="0">
                <a:solidFill>
                  <a:schemeClr val="bg1"/>
                </a:solidFill>
              </a:rPr>
              <a:t>International Business Adviser</a:t>
            </a:r>
          </a:p>
          <a:p>
            <a:pPr marL="0" indent="0">
              <a:buFont typeface="Wingdings" panose="05000000000000000000" pitchFamily="2" charset="2"/>
              <a:buNone/>
            </a:pPr>
            <a:r>
              <a:rPr lang="da-DK" sz="1000" u="sng" dirty="0">
                <a:solidFill>
                  <a:schemeClr val="bg1"/>
                </a:solidFill>
              </a:rPr>
              <a:t>micnor@um.dk </a:t>
            </a:r>
          </a:p>
        </p:txBody>
      </p:sp>
      <p:sp>
        <p:nvSpPr>
          <p:cNvPr id="22" name="Pladsholder til indhold 2">
            <a:extLst>
              <a:ext uri="{FF2B5EF4-FFF2-40B4-BE49-F238E27FC236}">
                <a16:creationId xmlns:a16="http://schemas.microsoft.com/office/drawing/2014/main" id="{7DE190F1-4A2A-4E29-88EA-FA7B97AC5AD3}"/>
              </a:ext>
            </a:extLst>
          </p:cNvPr>
          <p:cNvSpPr txBox="1">
            <a:spLocks/>
          </p:cNvSpPr>
          <p:nvPr/>
        </p:nvSpPr>
        <p:spPr>
          <a:xfrm>
            <a:off x="6171918" y="7500565"/>
            <a:ext cx="2311010" cy="1616864"/>
          </a:xfrm>
          <a:prstGeom prst="rect">
            <a:avLst/>
          </a:prstGeom>
        </p:spPr>
        <p:txBody>
          <a:bodyPr/>
          <a:lstStyle>
            <a:lvl1pPr marL="128588"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1pPr>
            <a:lvl2pPr marL="27860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2pPr>
            <a:lvl3pPr marL="42148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3pPr>
            <a:lvl4pPr marL="56435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4pPr>
            <a:lvl5pPr marL="70723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0" indent="0">
              <a:buNone/>
            </a:pPr>
            <a:r>
              <a:rPr lang="da-DK" sz="1400" b="1" dirty="0">
                <a:solidFill>
                  <a:schemeClr val="bg1"/>
                </a:solidFill>
              </a:rPr>
              <a:t>Monica Paraipan</a:t>
            </a:r>
          </a:p>
          <a:p>
            <a:pPr marL="0" indent="0">
              <a:buFont typeface="Wingdings" panose="05000000000000000000" pitchFamily="2" charset="2"/>
              <a:buNone/>
            </a:pPr>
            <a:r>
              <a:rPr lang="da-DK" sz="1000" dirty="0">
                <a:solidFill>
                  <a:schemeClr val="bg1"/>
                </a:solidFill>
              </a:rPr>
              <a:t>Commercial Adviser - </a:t>
            </a:r>
            <a:r>
              <a:rPr lang="da-DK" sz="1000" dirty="0" err="1">
                <a:solidFill>
                  <a:schemeClr val="bg1"/>
                </a:solidFill>
              </a:rPr>
              <a:t>Defence</a:t>
            </a:r>
            <a:endParaRPr lang="da-DK" sz="1000" dirty="0">
              <a:solidFill>
                <a:schemeClr val="bg1"/>
              </a:solidFill>
            </a:endParaRPr>
          </a:p>
          <a:p>
            <a:pPr marL="0" indent="0">
              <a:buFont typeface="Wingdings" panose="05000000000000000000" pitchFamily="2" charset="2"/>
              <a:buNone/>
            </a:pPr>
            <a:r>
              <a:rPr lang="da-DK" sz="1000" dirty="0" err="1">
                <a:solidFill>
                  <a:schemeClr val="bg1"/>
                </a:solidFill>
              </a:rPr>
              <a:t>Embassy</a:t>
            </a:r>
            <a:r>
              <a:rPr lang="da-DK" sz="1000" dirty="0">
                <a:solidFill>
                  <a:schemeClr val="bg1"/>
                </a:solidFill>
              </a:rPr>
              <a:t> of Denmark in </a:t>
            </a:r>
            <a:r>
              <a:rPr lang="da-DK" sz="1000" dirty="0" err="1">
                <a:solidFill>
                  <a:schemeClr val="bg1"/>
                </a:solidFill>
              </a:rPr>
              <a:t>Sweden</a:t>
            </a:r>
            <a:br>
              <a:rPr lang="da-DK" sz="1000" dirty="0">
                <a:solidFill>
                  <a:schemeClr val="bg1"/>
                </a:solidFill>
              </a:rPr>
            </a:br>
            <a:r>
              <a:rPr lang="da-DK" sz="1000" dirty="0">
                <a:solidFill>
                  <a:schemeClr val="bg1"/>
                </a:solidFill>
              </a:rPr>
              <a:t> </a:t>
            </a:r>
            <a:endParaRPr lang="da-DK" sz="1000" dirty="0">
              <a:solidFill>
                <a:schemeClr val="bg1"/>
              </a:solidFill>
              <a:hlinkClick r:id="" action="ppaction://noaction">
                <a:extLst>
                  <a:ext uri="{A12FA001-AC4F-418D-AE19-62706E023703}">
                    <ahyp:hlinkClr xmlns:ahyp="http://schemas.microsoft.com/office/drawing/2018/hyperlinkcolor" val="tx"/>
                  </a:ext>
                </a:extLst>
              </a:hlinkClick>
            </a:endParaRPr>
          </a:p>
          <a:p>
            <a:pPr marL="0" indent="0">
              <a:buFont typeface="Wingdings" panose="05000000000000000000" pitchFamily="2" charset="2"/>
              <a:buNone/>
            </a:pPr>
            <a:r>
              <a:rPr lang="da-DK" sz="1000" dirty="0">
                <a:solidFill>
                  <a:schemeClr val="bg1"/>
                </a:solidFill>
                <a:hlinkClick r:id="" action="ppaction://noaction">
                  <a:extLst>
                    <a:ext uri="{A12FA001-AC4F-418D-AE19-62706E023703}">
                      <ahyp:hlinkClr xmlns:ahyp="http://schemas.microsoft.com/office/drawing/2018/hyperlinkcolor" val="tx"/>
                    </a:ext>
                  </a:extLst>
                </a:hlinkClick>
              </a:rPr>
              <a:t>anpara@um.dk</a:t>
            </a:r>
            <a:endParaRPr lang="da-DK" sz="1000" dirty="0">
              <a:solidFill>
                <a:schemeClr val="bg1"/>
              </a:solidFill>
            </a:endParaRPr>
          </a:p>
          <a:p>
            <a:pPr marL="0" indent="0">
              <a:buFont typeface="Wingdings" panose="05000000000000000000" pitchFamily="2" charset="2"/>
              <a:buNone/>
            </a:pPr>
            <a:r>
              <a:rPr lang="da-DK" sz="1000" dirty="0">
                <a:solidFill>
                  <a:schemeClr val="bg1"/>
                </a:solidFill>
              </a:rPr>
              <a:t>+46 73 672 75 24</a:t>
            </a:r>
          </a:p>
        </p:txBody>
      </p:sp>
      <p:pic>
        <p:nvPicPr>
          <p:cNvPr id="23" name="Picture 2">
            <a:extLst>
              <a:ext uri="{FF2B5EF4-FFF2-40B4-BE49-F238E27FC236}">
                <a16:creationId xmlns:a16="http://schemas.microsoft.com/office/drawing/2014/main" id="{4EAACA22-6D58-4207-AA54-76F40AC5E53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612444" y="7339374"/>
            <a:ext cx="1395605" cy="1778055"/>
          </a:xfrm>
          <a:prstGeom prst="rect">
            <a:avLst/>
          </a:prstGeom>
        </p:spPr>
      </p:pic>
      <p:pic>
        <p:nvPicPr>
          <p:cNvPr id="29" name="Billede 28">
            <a:extLst>
              <a:ext uri="{FF2B5EF4-FFF2-40B4-BE49-F238E27FC236}">
                <a16:creationId xmlns:a16="http://schemas.microsoft.com/office/drawing/2014/main" id="{6D4D9912-B7D2-4707-B082-C28C49D991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22" r="1722"/>
          <a:stretch/>
        </p:blipFill>
        <p:spPr>
          <a:xfrm>
            <a:off x="4564873" y="3520659"/>
            <a:ext cx="1390789" cy="1946490"/>
          </a:xfrm>
          <a:prstGeom prst="rect">
            <a:avLst/>
          </a:prstGeom>
        </p:spPr>
      </p:pic>
      <p:sp>
        <p:nvSpPr>
          <p:cNvPr id="15" name="Pladsholder til indhold 2">
            <a:extLst>
              <a:ext uri="{FF2B5EF4-FFF2-40B4-BE49-F238E27FC236}">
                <a16:creationId xmlns:a16="http://schemas.microsoft.com/office/drawing/2014/main" id="{F2766F92-8786-4CEC-A31A-BBDA6FF0EC68}"/>
              </a:ext>
            </a:extLst>
          </p:cNvPr>
          <p:cNvSpPr txBox="1">
            <a:spLocks/>
          </p:cNvSpPr>
          <p:nvPr/>
        </p:nvSpPr>
        <p:spPr>
          <a:xfrm>
            <a:off x="6221111" y="9383210"/>
            <a:ext cx="2127571" cy="1616864"/>
          </a:xfrm>
          <a:prstGeom prst="rect">
            <a:avLst/>
          </a:prstGeom>
        </p:spPr>
        <p:txBody>
          <a:bodyPr/>
          <a:lstStyle>
            <a:lvl1pPr marL="128588"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1pPr>
            <a:lvl2pPr marL="27860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2pPr>
            <a:lvl3pPr marL="42148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3pPr>
            <a:lvl4pPr marL="56435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4pPr>
            <a:lvl5pPr marL="70723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0" indent="0">
              <a:buNone/>
            </a:pPr>
            <a:r>
              <a:rPr lang="da-DK" sz="1400" b="1" dirty="0">
                <a:solidFill>
                  <a:schemeClr val="bg1"/>
                </a:solidFill>
              </a:rPr>
              <a:t>Amanda Cecilie </a:t>
            </a:r>
          </a:p>
          <a:p>
            <a:pPr marL="0" indent="0">
              <a:buNone/>
            </a:pPr>
            <a:r>
              <a:rPr lang="da-DK" sz="1400" b="1" dirty="0">
                <a:solidFill>
                  <a:schemeClr val="bg1"/>
                </a:solidFill>
              </a:rPr>
              <a:t>Haar-Jørgensen</a:t>
            </a:r>
          </a:p>
          <a:p>
            <a:pPr marL="0" indent="0">
              <a:buFont typeface="Wingdings" panose="05000000000000000000" pitchFamily="2" charset="2"/>
              <a:buNone/>
            </a:pPr>
            <a:r>
              <a:rPr lang="da-DK" sz="1000" dirty="0">
                <a:solidFill>
                  <a:schemeClr val="bg1"/>
                </a:solidFill>
              </a:rPr>
              <a:t>Commercial Adviser - Maritime</a:t>
            </a:r>
          </a:p>
          <a:p>
            <a:pPr marL="0" indent="0">
              <a:buFont typeface="Wingdings" panose="05000000000000000000" pitchFamily="2" charset="2"/>
              <a:buNone/>
            </a:pPr>
            <a:r>
              <a:rPr lang="da-DK" sz="1000" dirty="0" err="1">
                <a:solidFill>
                  <a:schemeClr val="bg1"/>
                </a:solidFill>
              </a:rPr>
              <a:t>Embassy</a:t>
            </a:r>
            <a:r>
              <a:rPr lang="da-DK" sz="1000" dirty="0">
                <a:solidFill>
                  <a:schemeClr val="bg1"/>
                </a:solidFill>
              </a:rPr>
              <a:t> of Denmark in </a:t>
            </a:r>
            <a:r>
              <a:rPr lang="da-DK" sz="1000" dirty="0" err="1">
                <a:solidFill>
                  <a:schemeClr val="bg1"/>
                </a:solidFill>
              </a:rPr>
              <a:t>Sweden</a:t>
            </a:r>
            <a:br>
              <a:rPr lang="da-DK" sz="1000" dirty="0">
                <a:solidFill>
                  <a:schemeClr val="bg1"/>
                </a:solidFill>
              </a:rPr>
            </a:br>
            <a:r>
              <a:rPr lang="da-DK" sz="1000" dirty="0">
                <a:solidFill>
                  <a:schemeClr val="bg1"/>
                </a:solidFill>
              </a:rPr>
              <a:t> </a:t>
            </a:r>
            <a:endParaRPr lang="da-DK" sz="1000" dirty="0">
              <a:solidFill>
                <a:schemeClr val="bg1"/>
              </a:solidFill>
              <a:hlinkClick r:id="" action="ppaction://noaction">
                <a:extLst>
                  <a:ext uri="{A12FA001-AC4F-418D-AE19-62706E023703}">
                    <ahyp:hlinkClr xmlns:ahyp="http://schemas.microsoft.com/office/drawing/2018/hyperlinkcolor" val="tx"/>
                  </a:ext>
                </a:extLst>
              </a:hlinkClick>
            </a:endParaRPr>
          </a:p>
          <a:p>
            <a:pPr marL="0" indent="0">
              <a:buFont typeface="Wingdings" panose="05000000000000000000" pitchFamily="2" charset="2"/>
              <a:buNone/>
            </a:pPr>
            <a:r>
              <a:rPr lang="da-DK" sz="1000" dirty="0">
                <a:solidFill>
                  <a:schemeClr val="bg1"/>
                </a:solidFill>
                <a:hlinkClick r:id="rId7">
                  <a:extLst>
                    <a:ext uri="{A12FA001-AC4F-418D-AE19-62706E023703}">
                      <ahyp:hlinkClr xmlns:ahyp="http://schemas.microsoft.com/office/drawing/2018/hyperlinkcolor" val="tx"/>
                    </a:ext>
                  </a:extLst>
                </a:hlinkClick>
              </a:rPr>
              <a:t>ajorge@um.dk</a:t>
            </a:r>
            <a:endParaRPr lang="da-DK" sz="1000" dirty="0">
              <a:solidFill>
                <a:schemeClr val="bg1"/>
              </a:solidFill>
            </a:endParaRPr>
          </a:p>
          <a:p>
            <a:pPr marL="0" indent="0">
              <a:buFont typeface="Wingdings" panose="05000000000000000000" pitchFamily="2" charset="2"/>
              <a:buNone/>
            </a:pPr>
            <a:r>
              <a:rPr lang="da-DK" sz="1000" dirty="0">
                <a:solidFill>
                  <a:schemeClr val="bg1"/>
                </a:solidFill>
              </a:rPr>
              <a:t>+46 84 06 75 24</a:t>
            </a:r>
          </a:p>
        </p:txBody>
      </p:sp>
      <p:pic>
        <p:nvPicPr>
          <p:cNvPr id="4" name="Picture 3">
            <a:extLst>
              <a:ext uri="{FF2B5EF4-FFF2-40B4-BE49-F238E27FC236}">
                <a16:creationId xmlns:a16="http://schemas.microsoft.com/office/drawing/2014/main" id="{2D377F01-4AFF-449F-B368-1917919F9E75}"/>
              </a:ext>
            </a:extLst>
          </p:cNvPr>
          <p:cNvPicPr>
            <a:picLocks noChangeAspect="1"/>
          </p:cNvPicPr>
          <p:nvPr/>
        </p:nvPicPr>
        <p:blipFill>
          <a:blip r:embed="rId8"/>
          <a:stretch>
            <a:fillRect/>
          </a:stretch>
        </p:blipFill>
        <p:spPr>
          <a:xfrm>
            <a:off x="4501815" y="9284915"/>
            <a:ext cx="1616864" cy="1616864"/>
          </a:xfrm>
          <a:prstGeom prst="rect">
            <a:avLst/>
          </a:prstGeom>
        </p:spPr>
      </p:pic>
      <p:pic>
        <p:nvPicPr>
          <p:cNvPr id="5" name="Picture 4">
            <a:extLst>
              <a:ext uri="{FF2B5EF4-FFF2-40B4-BE49-F238E27FC236}">
                <a16:creationId xmlns:a16="http://schemas.microsoft.com/office/drawing/2014/main" id="{5E637B1E-CFDE-4EE6-9ED3-DE651EDA1814}"/>
              </a:ext>
            </a:extLst>
          </p:cNvPr>
          <p:cNvPicPr>
            <a:picLocks noChangeAspect="1"/>
          </p:cNvPicPr>
          <p:nvPr/>
        </p:nvPicPr>
        <p:blipFill>
          <a:blip r:embed="rId9"/>
          <a:stretch>
            <a:fillRect/>
          </a:stretch>
        </p:blipFill>
        <p:spPr>
          <a:xfrm>
            <a:off x="4550282" y="5617139"/>
            <a:ext cx="1572245" cy="1572245"/>
          </a:xfrm>
          <a:prstGeom prst="rect">
            <a:avLst/>
          </a:prstGeom>
        </p:spPr>
      </p:pic>
      <p:sp>
        <p:nvSpPr>
          <p:cNvPr id="16" name="Pladsholder til indhold 2">
            <a:extLst>
              <a:ext uri="{FF2B5EF4-FFF2-40B4-BE49-F238E27FC236}">
                <a16:creationId xmlns:a16="http://schemas.microsoft.com/office/drawing/2014/main" id="{990E1636-FD5C-4F07-BFB6-98D8425CC97D}"/>
              </a:ext>
            </a:extLst>
          </p:cNvPr>
          <p:cNvSpPr txBox="1">
            <a:spLocks/>
          </p:cNvSpPr>
          <p:nvPr/>
        </p:nvSpPr>
        <p:spPr>
          <a:xfrm>
            <a:off x="6221110" y="6004269"/>
            <a:ext cx="2590537" cy="2151941"/>
          </a:xfrm>
          <a:prstGeom prst="rect">
            <a:avLst/>
          </a:prstGeom>
        </p:spPr>
        <p:txBody>
          <a:bodyPr/>
          <a:lstStyle>
            <a:lvl1pPr marL="128588"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1pPr>
            <a:lvl2pPr marL="27860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2pPr>
            <a:lvl3pPr marL="42148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3pPr>
            <a:lvl4pPr marL="564356"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4pPr>
            <a:lvl5pPr marL="707231" indent="-128588" algn="l" defTabSz="514350" rtl="0" eaLnBrk="1" latinLnBrk="0" hangingPunct="1">
              <a:lnSpc>
                <a:spcPct val="90000"/>
              </a:lnSpc>
              <a:spcBef>
                <a:spcPts val="478"/>
              </a:spcBef>
              <a:buFont typeface="Wingdings" panose="05000000000000000000" pitchFamily="2" charset="2"/>
              <a:buChar char="§"/>
              <a:defRPr sz="1350" kern="1200" baseline="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0" indent="0">
              <a:buFont typeface="Wingdings" panose="05000000000000000000" pitchFamily="2" charset="2"/>
              <a:buNone/>
            </a:pPr>
            <a:r>
              <a:rPr lang="da-DK" sz="1400" b="1" dirty="0">
                <a:solidFill>
                  <a:schemeClr val="bg1"/>
                </a:solidFill>
              </a:rPr>
              <a:t>Helle Lyngberg Carlsen</a:t>
            </a:r>
          </a:p>
          <a:p>
            <a:pPr marL="0" indent="0">
              <a:buFont typeface="Wingdings" panose="05000000000000000000" pitchFamily="2" charset="2"/>
              <a:buNone/>
            </a:pPr>
            <a:r>
              <a:rPr lang="da-DK" sz="1000" dirty="0">
                <a:solidFill>
                  <a:schemeClr val="bg1"/>
                </a:solidFill>
              </a:rPr>
              <a:t>International Business Adviser</a:t>
            </a:r>
          </a:p>
          <a:p>
            <a:pPr marL="0" indent="0">
              <a:buFont typeface="Wingdings" panose="05000000000000000000" pitchFamily="2" charset="2"/>
              <a:buNone/>
            </a:pPr>
            <a:r>
              <a:rPr lang="da-DK" sz="1000" u="sng" dirty="0">
                <a:solidFill>
                  <a:schemeClr val="bg1"/>
                </a:solidFill>
              </a:rPr>
              <a:t>hellyn@um.dk</a:t>
            </a:r>
          </a:p>
        </p:txBody>
      </p:sp>
      <p:sp>
        <p:nvSpPr>
          <p:cNvPr id="6" name="TextBox 5">
            <a:extLst>
              <a:ext uri="{FF2B5EF4-FFF2-40B4-BE49-F238E27FC236}">
                <a16:creationId xmlns:a16="http://schemas.microsoft.com/office/drawing/2014/main" id="{9EB63E6E-535F-4C68-BA89-5EA4D612F7F8}"/>
              </a:ext>
            </a:extLst>
          </p:cNvPr>
          <p:cNvSpPr txBox="1"/>
          <p:nvPr/>
        </p:nvSpPr>
        <p:spPr>
          <a:xfrm>
            <a:off x="470462" y="3216482"/>
            <a:ext cx="3475461" cy="2400657"/>
          </a:xfrm>
          <a:prstGeom prst="rect">
            <a:avLst/>
          </a:prstGeom>
          <a:noFill/>
        </p:spPr>
        <p:txBody>
          <a:bodyPr wrap="square" rtlCol="0">
            <a:spAutoFit/>
          </a:bodyPr>
          <a:lstStyle/>
          <a:p>
            <a:pPr algn="ctr"/>
            <a:r>
              <a:rPr lang="en-GB" sz="1100" dirty="0">
                <a:solidFill>
                  <a:schemeClr val="bg1"/>
                </a:solidFill>
                <a:latin typeface="+mj-lt"/>
              </a:rPr>
              <a:t>Program </a:t>
            </a:r>
          </a:p>
          <a:p>
            <a:pPr algn="ctr"/>
            <a:r>
              <a:rPr lang="en-GB" sz="1100" dirty="0">
                <a:solidFill>
                  <a:schemeClr val="bg1"/>
                </a:solidFill>
                <a:latin typeface="+mj-lt"/>
              </a:rPr>
              <a:t>Fee*</a:t>
            </a:r>
          </a:p>
          <a:p>
            <a:pPr algn="ctr"/>
            <a:endParaRPr lang="en-GB" sz="1100" dirty="0">
              <a:solidFill>
                <a:schemeClr val="bg1"/>
              </a:solidFill>
            </a:endParaRPr>
          </a:p>
          <a:p>
            <a:pPr algn="ctr"/>
            <a:r>
              <a:rPr lang="en-GB" sz="1100" b="1" dirty="0">
                <a:solidFill>
                  <a:schemeClr val="bg1"/>
                </a:solidFill>
              </a:rPr>
              <a:t>DKK 36,900 </a:t>
            </a:r>
            <a:r>
              <a:rPr lang="en-GB" sz="1100" dirty="0">
                <a:solidFill>
                  <a:schemeClr val="bg1"/>
                </a:solidFill>
              </a:rPr>
              <a:t>– full price in 2026 (non-SMEs) for full programme.</a:t>
            </a:r>
          </a:p>
          <a:p>
            <a:pPr algn="ctr"/>
            <a:endParaRPr lang="en-GB" sz="1100" dirty="0">
              <a:solidFill>
                <a:schemeClr val="bg1"/>
              </a:solidFill>
            </a:endParaRPr>
          </a:p>
          <a:p>
            <a:pPr algn="ctr"/>
            <a:r>
              <a:rPr lang="en-GB" sz="1100" b="1" dirty="0">
                <a:solidFill>
                  <a:schemeClr val="bg1"/>
                </a:solidFill>
              </a:rPr>
              <a:t>DKK 9,225 </a:t>
            </a:r>
            <a:r>
              <a:rPr lang="en-GB" sz="1100" dirty="0">
                <a:solidFill>
                  <a:schemeClr val="bg1"/>
                </a:solidFill>
              </a:rPr>
              <a:t>– 75% reduced price in 2026 for SMEs, ensured by the Ministry of Foreign Affairs, for full programme. Max 7 companies.</a:t>
            </a:r>
          </a:p>
          <a:p>
            <a:pPr algn="ctr"/>
            <a:endParaRPr lang="en-GB" sz="1100" dirty="0">
              <a:solidFill>
                <a:schemeClr val="bg1"/>
              </a:solidFill>
            </a:endParaRPr>
          </a:p>
          <a:p>
            <a:pPr algn="ctr"/>
            <a:r>
              <a:rPr lang="en-GB" sz="1100" dirty="0">
                <a:solidFill>
                  <a:schemeClr val="bg1"/>
                </a:solidFill>
              </a:rPr>
              <a:t>Travel expenses not included.</a:t>
            </a:r>
          </a:p>
          <a:p>
            <a:pPr algn="ctr"/>
            <a:endParaRPr lang="en-GB" sz="1100" dirty="0">
              <a:solidFill>
                <a:schemeClr val="bg1"/>
              </a:solidFill>
            </a:endParaRPr>
          </a:p>
          <a:p>
            <a:endParaRPr lang="en-GB" dirty="0"/>
          </a:p>
        </p:txBody>
      </p:sp>
    </p:spTree>
    <p:extLst>
      <p:ext uri="{BB962C8B-B14F-4D97-AF65-F5344CB8AC3E}">
        <p14:creationId xmlns:p14="http://schemas.microsoft.com/office/powerpoint/2010/main" val="135047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A55FB3-A9F0-41A7-B257-C3F3D3FD52FD}"/>
              </a:ext>
            </a:extLst>
          </p:cNvPr>
          <p:cNvSpPr/>
          <p:nvPr/>
        </p:nvSpPr>
        <p:spPr>
          <a:xfrm>
            <a:off x="0" y="-254833"/>
            <a:ext cx="9687030" cy="12570058"/>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D97F4398-18C9-4973-B870-A22C03E7CF7B}"/>
              </a:ext>
            </a:extLst>
          </p:cNvPr>
          <p:cNvSpPr txBox="1"/>
          <p:nvPr/>
        </p:nvSpPr>
        <p:spPr>
          <a:xfrm>
            <a:off x="1126982" y="4704618"/>
            <a:ext cx="6745574" cy="1261884"/>
          </a:xfrm>
          <a:prstGeom prst="rect">
            <a:avLst/>
          </a:prstGeom>
          <a:noFill/>
        </p:spPr>
        <p:txBody>
          <a:bodyPr wrap="square" rtlCol="0">
            <a:spAutoFit/>
          </a:bodyPr>
          <a:lstStyle/>
          <a:p>
            <a:r>
              <a:rPr lang="sv-SE" sz="3800" dirty="0" err="1">
                <a:solidFill>
                  <a:schemeClr val="bg1"/>
                </a:solidFill>
                <a:latin typeface="+mj-lt"/>
              </a:rPr>
              <a:t>Strategic</a:t>
            </a:r>
            <a:endParaRPr lang="sv-SE" sz="3800" dirty="0">
              <a:solidFill>
                <a:schemeClr val="bg1"/>
              </a:solidFill>
              <a:latin typeface="+mj-lt"/>
            </a:endParaRPr>
          </a:p>
          <a:p>
            <a:r>
              <a:rPr lang="sv-SE" sz="3800" dirty="0" err="1">
                <a:solidFill>
                  <a:schemeClr val="bg1"/>
                </a:solidFill>
                <a:latin typeface="+mj-lt"/>
              </a:rPr>
              <a:t>background</a:t>
            </a:r>
            <a:endParaRPr lang="da-DK" sz="3800" dirty="0">
              <a:solidFill>
                <a:schemeClr val="bg1"/>
              </a:solidFill>
              <a:latin typeface="+mj-lt"/>
            </a:endParaRPr>
          </a:p>
        </p:txBody>
      </p:sp>
      <p:pic>
        <p:nvPicPr>
          <p:cNvPr id="7" name="Picture 6">
            <a:extLst>
              <a:ext uri="{FF2B5EF4-FFF2-40B4-BE49-F238E27FC236}">
                <a16:creationId xmlns:a16="http://schemas.microsoft.com/office/drawing/2014/main" id="{4A7DF082-71BE-402D-9499-6358C93DF07F}"/>
              </a:ext>
            </a:extLst>
          </p:cNvPr>
          <p:cNvPicPr>
            <a:picLocks noChangeAspect="1"/>
          </p:cNvPicPr>
          <p:nvPr/>
        </p:nvPicPr>
        <p:blipFill>
          <a:blip r:embed="rId2"/>
          <a:stretch>
            <a:fillRect/>
          </a:stretch>
        </p:blipFill>
        <p:spPr>
          <a:xfrm>
            <a:off x="397261" y="454675"/>
            <a:ext cx="2328874" cy="609653"/>
          </a:xfrm>
          <a:prstGeom prst="rect">
            <a:avLst/>
          </a:prstGeom>
        </p:spPr>
      </p:pic>
      <p:pic>
        <p:nvPicPr>
          <p:cNvPr id="2" name="Picture 1">
            <a:extLst>
              <a:ext uri="{FF2B5EF4-FFF2-40B4-BE49-F238E27FC236}">
                <a16:creationId xmlns:a16="http://schemas.microsoft.com/office/drawing/2014/main" id="{A2D3EEBC-285F-41B5-B5FE-A2593E36A2C3}"/>
              </a:ext>
            </a:extLst>
          </p:cNvPr>
          <p:cNvPicPr>
            <a:picLocks noChangeAspect="1"/>
          </p:cNvPicPr>
          <p:nvPr/>
        </p:nvPicPr>
        <p:blipFill>
          <a:blip r:embed="rId3"/>
          <a:stretch>
            <a:fillRect/>
          </a:stretch>
        </p:blipFill>
        <p:spPr>
          <a:xfrm>
            <a:off x="397261" y="5135560"/>
            <a:ext cx="465307" cy="461554"/>
          </a:xfrm>
          <a:prstGeom prst="rect">
            <a:avLst/>
          </a:prstGeom>
        </p:spPr>
      </p:pic>
    </p:spTree>
    <p:extLst>
      <p:ext uri="{BB962C8B-B14F-4D97-AF65-F5344CB8AC3E}">
        <p14:creationId xmlns:p14="http://schemas.microsoft.com/office/powerpoint/2010/main" val="3754097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0C9A2BA-CF49-41E7-B563-37867F8361FE}"/>
              </a:ext>
            </a:extLst>
          </p:cNvPr>
          <p:cNvPicPr>
            <a:picLocks noChangeAspect="1"/>
          </p:cNvPicPr>
          <p:nvPr/>
        </p:nvPicPr>
        <p:blipFill>
          <a:blip r:embed="rId3"/>
          <a:stretch>
            <a:fillRect/>
          </a:stretch>
        </p:blipFill>
        <p:spPr>
          <a:xfrm>
            <a:off x="-4616751" y="-68122"/>
            <a:ext cx="18390183" cy="12260122"/>
          </a:xfrm>
          <a:prstGeom prst="rect">
            <a:avLst/>
          </a:prstGeom>
        </p:spPr>
      </p:pic>
      <p:pic>
        <p:nvPicPr>
          <p:cNvPr id="4" name="Picture 3">
            <a:extLst>
              <a:ext uri="{FF2B5EF4-FFF2-40B4-BE49-F238E27FC236}">
                <a16:creationId xmlns:a16="http://schemas.microsoft.com/office/drawing/2014/main" id="{A201D760-E33C-473D-BC38-5CADAFC2FE99}"/>
              </a:ext>
            </a:extLst>
          </p:cNvPr>
          <p:cNvPicPr>
            <a:picLocks noChangeAspect="1"/>
          </p:cNvPicPr>
          <p:nvPr/>
        </p:nvPicPr>
        <p:blipFill>
          <a:blip r:embed="rId4"/>
          <a:stretch>
            <a:fillRect/>
          </a:stretch>
        </p:blipFill>
        <p:spPr>
          <a:xfrm>
            <a:off x="-171889" y="-1341271"/>
            <a:ext cx="9500460" cy="13741818"/>
          </a:xfrm>
          <a:prstGeom prst="rect">
            <a:avLst/>
          </a:prstGeom>
        </p:spPr>
      </p:pic>
      <p:pic>
        <p:nvPicPr>
          <p:cNvPr id="15" name="Picture 14">
            <a:extLst>
              <a:ext uri="{FF2B5EF4-FFF2-40B4-BE49-F238E27FC236}">
                <a16:creationId xmlns:a16="http://schemas.microsoft.com/office/drawing/2014/main" id="{EF51855B-C3BC-4148-8E88-C1F81773353E}"/>
              </a:ext>
            </a:extLst>
          </p:cNvPr>
          <p:cNvPicPr>
            <a:picLocks noChangeAspect="1"/>
          </p:cNvPicPr>
          <p:nvPr/>
        </p:nvPicPr>
        <p:blipFill>
          <a:blip r:embed="rId5"/>
          <a:stretch>
            <a:fillRect/>
          </a:stretch>
        </p:blipFill>
        <p:spPr>
          <a:xfrm>
            <a:off x="58869" y="1496089"/>
            <a:ext cx="4307809" cy="4343800"/>
          </a:xfrm>
          <a:prstGeom prst="rect">
            <a:avLst/>
          </a:prstGeom>
        </p:spPr>
      </p:pic>
      <p:pic>
        <p:nvPicPr>
          <p:cNvPr id="2" name="Picture 1">
            <a:extLst>
              <a:ext uri="{FF2B5EF4-FFF2-40B4-BE49-F238E27FC236}">
                <a16:creationId xmlns:a16="http://schemas.microsoft.com/office/drawing/2014/main" id="{187885BC-7987-42C8-9A96-9DF3A325892C}"/>
              </a:ext>
            </a:extLst>
          </p:cNvPr>
          <p:cNvPicPr>
            <a:picLocks noChangeAspect="1"/>
          </p:cNvPicPr>
          <p:nvPr/>
        </p:nvPicPr>
        <p:blipFill>
          <a:blip r:embed="rId6"/>
          <a:stretch>
            <a:fillRect/>
          </a:stretch>
        </p:blipFill>
        <p:spPr>
          <a:xfrm>
            <a:off x="377110" y="128938"/>
            <a:ext cx="2328874" cy="609653"/>
          </a:xfrm>
          <a:prstGeom prst="rect">
            <a:avLst/>
          </a:prstGeom>
        </p:spPr>
      </p:pic>
      <p:sp>
        <p:nvSpPr>
          <p:cNvPr id="7" name="TextBox 6">
            <a:extLst>
              <a:ext uri="{FF2B5EF4-FFF2-40B4-BE49-F238E27FC236}">
                <a16:creationId xmlns:a16="http://schemas.microsoft.com/office/drawing/2014/main" id="{FE0DC30B-6022-451C-8AA3-AFB84568AB2D}"/>
              </a:ext>
            </a:extLst>
          </p:cNvPr>
          <p:cNvSpPr txBox="1"/>
          <p:nvPr/>
        </p:nvSpPr>
        <p:spPr>
          <a:xfrm>
            <a:off x="197213" y="1633242"/>
            <a:ext cx="4141167" cy="4939814"/>
          </a:xfrm>
          <a:prstGeom prst="rect">
            <a:avLst/>
          </a:prstGeom>
          <a:noFill/>
        </p:spPr>
        <p:txBody>
          <a:bodyPr wrap="square" rtlCol="0">
            <a:spAutoFit/>
          </a:bodyPr>
          <a:lstStyle/>
          <a:p>
            <a:r>
              <a:rPr lang="en-GB" sz="1350" b="1" dirty="0">
                <a:solidFill>
                  <a:schemeClr val="bg1"/>
                </a:solidFill>
                <a:effectLst/>
                <a:latin typeface="+mj-lt"/>
                <a:ea typeface="Times New Roman" panose="02020603050405020304" pitchFamily="18" charset="0"/>
              </a:rPr>
              <a:t>Total defence reinforcement</a:t>
            </a:r>
          </a:p>
          <a:p>
            <a:endParaRPr lang="en-GB" sz="1350" dirty="0">
              <a:solidFill>
                <a:schemeClr val="bg1"/>
              </a:solidFill>
              <a:ea typeface="Times New Roman" panose="02020603050405020304" pitchFamily="18" charset="0"/>
            </a:endParaRPr>
          </a:p>
          <a:p>
            <a:r>
              <a:rPr lang="en-GB" sz="1350" dirty="0">
                <a:solidFill>
                  <a:schemeClr val="bg1"/>
                </a:solidFill>
                <a:effectLst/>
                <a:ea typeface="Times New Roman" panose="02020603050405020304" pitchFamily="18" charset="0"/>
              </a:rPr>
              <a:t>The most substantial reinforcement of the total defence since the Cold War is now taking place in Sweden. The country is undergoing a strategic transformation in defence and resilience driven by:</a:t>
            </a:r>
          </a:p>
          <a:p>
            <a:endParaRPr lang="en-GB" sz="1350" dirty="0">
              <a:solidFill>
                <a:schemeClr val="bg1"/>
              </a:solidFill>
              <a:effectLst/>
              <a:ea typeface="Times New Roman" panose="02020603050405020304" pitchFamily="18" charset="0"/>
            </a:endParaRPr>
          </a:p>
          <a:p>
            <a:pPr marL="285750" indent="-285750">
              <a:buFont typeface="Arial" panose="020B0604020202020204" pitchFamily="34" charset="0"/>
              <a:buChar char="•"/>
            </a:pPr>
            <a:r>
              <a:rPr lang="en-GB" sz="1350" dirty="0">
                <a:solidFill>
                  <a:schemeClr val="bg1"/>
                </a:solidFill>
                <a:ea typeface="Times New Roman" panose="02020603050405020304" pitchFamily="18" charset="0"/>
              </a:rPr>
              <a:t>evolving geopolitical challenges</a:t>
            </a:r>
          </a:p>
          <a:p>
            <a:pPr marL="285750" indent="-285750">
              <a:buFont typeface="Arial" panose="020B0604020202020204" pitchFamily="34" charset="0"/>
              <a:buChar char="•"/>
            </a:pPr>
            <a:r>
              <a:rPr lang="en-GB" sz="1350" dirty="0">
                <a:solidFill>
                  <a:schemeClr val="bg1"/>
                </a:solidFill>
                <a:effectLst/>
                <a:ea typeface="Times New Roman" panose="02020603050405020304" pitchFamily="18" charset="0"/>
              </a:rPr>
              <a:t>NATO </a:t>
            </a:r>
            <a:r>
              <a:rPr lang="en-GB" sz="1350" dirty="0">
                <a:solidFill>
                  <a:schemeClr val="bg1"/>
                </a:solidFill>
                <a:ea typeface="Times New Roman" panose="02020603050405020304" pitchFamily="18" charset="0"/>
              </a:rPr>
              <a:t>integration</a:t>
            </a:r>
          </a:p>
          <a:p>
            <a:pPr marL="285750" indent="-285750">
              <a:buFont typeface="Arial" panose="020B0604020202020204" pitchFamily="34" charset="0"/>
              <a:buChar char="•"/>
            </a:pPr>
            <a:r>
              <a:rPr lang="en-GB" sz="1350" dirty="0">
                <a:solidFill>
                  <a:schemeClr val="bg1"/>
                </a:solidFill>
                <a:ea typeface="Times New Roman" panose="02020603050405020304" pitchFamily="18" charset="0"/>
              </a:rPr>
              <a:t>c</a:t>
            </a:r>
            <a:r>
              <a:rPr lang="en-GB" sz="1350" dirty="0">
                <a:solidFill>
                  <a:schemeClr val="bg1"/>
                </a:solidFill>
                <a:effectLst/>
                <a:ea typeface="Times New Roman" panose="02020603050405020304" pitchFamily="18" charset="0"/>
              </a:rPr>
              <a:t>ommitment to national preparedness </a:t>
            </a:r>
          </a:p>
          <a:p>
            <a:endParaRPr lang="en-GB" sz="1350" dirty="0">
              <a:solidFill>
                <a:schemeClr val="bg1"/>
              </a:solidFill>
            </a:endParaRPr>
          </a:p>
          <a:p>
            <a:r>
              <a:rPr lang="en-GB" sz="1350" dirty="0">
                <a:solidFill>
                  <a:schemeClr val="bg1"/>
                </a:solidFill>
                <a:effectLst/>
                <a:ea typeface="Times New Roman" panose="02020603050405020304" pitchFamily="18" charset="0"/>
              </a:rPr>
              <a:t>The Swedish approach is rooted in the </a:t>
            </a:r>
            <a:r>
              <a:rPr lang="en-GB" sz="1350" dirty="0">
                <a:solidFill>
                  <a:schemeClr val="bg1"/>
                </a:solidFill>
                <a:effectLst/>
                <a:ea typeface="Times New Roman" panose="02020603050405020304" pitchFamily="18" charset="0"/>
                <a:hlinkClick r:id="rId7">
                  <a:extLst>
                    <a:ext uri="{A12FA001-AC4F-418D-AE19-62706E023703}">
                      <ahyp:hlinkClr xmlns:ahyp="http://schemas.microsoft.com/office/drawing/2018/hyperlinkcolor" val="tx"/>
                    </a:ext>
                  </a:extLst>
                </a:hlinkClick>
              </a:rPr>
              <a:t>Total Defence</a:t>
            </a:r>
            <a:r>
              <a:rPr lang="en-GB" sz="1350" dirty="0">
                <a:solidFill>
                  <a:schemeClr val="bg1"/>
                </a:solidFill>
                <a:effectLst/>
                <a:ea typeface="Times New Roman" panose="02020603050405020304" pitchFamily="18" charset="0"/>
              </a:rPr>
              <a:t> concept, widely regarded as one of the most comprehensive, future-oriented and adaptable defence models in Europe. This strategy is based on a whole-of-society approach, integrating military, civil and private-sector capabilities to protect national security.</a:t>
            </a:r>
          </a:p>
          <a:p>
            <a:endParaRPr lang="en-GB" sz="1500" dirty="0">
              <a:solidFill>
                <a:schemeClr val="bg1"/>
              </a:solidFill>
              <a:ea typeface="Calibri" panose="020F0502020204030204" pitchFamily="34" charset="0"/>
            </a:endParaRPr>
          </a:p>
          <a:p>
            <a:endParaRPr lang="en-GB" sz="1600" dirty="0">
              <a:effectLst/>
              <a:latin typeface="Calibri" panose="020F0502020204030204" pitchFamily="34" charset="0"/>
              <a:ea typeface="Calibri" panose="020F0502020204030204" pitchFamily="34" charset="0"/>
            </a:endParaRPr>
          </a:p>
          <a:p>
            <a:endParaRPr lang="en-GB" dirty="0">
              <a:solidFill>
                <a:schemeClr val="bg1"/>
              </a:solidFill>
            </a:endParaRPr>
          </a:p>
        </p:txBody>
      </p:sp>
      <p:pic>
        <p:nvPicPr>
          <p:cNvPr id="9" name="Picture 8">
            <a:extLst>
              <a:ext uri="{FF2B5EF4-FFF2-40B4-BE49-F238E27FC236}">
                <a16:creationId xmlns:a16="http://schemas.microsoft.com/office/drawing/2014/main" id="{1397E899-B8C9-43A3-8C33-FE33C1FB6517}"/>
              </a:ext>
            </a:extLst>
          </p:cNvPr>
          <p:cNvPicPr>
            <a:picLocks noChangeAspect="1"/>
          </p:cNvPicPr>
          <p:nvPr/>
        </p:nvPicPr>
        <p:blipFill>
          <a:blip r:embed="rId8"/>
          <a:stretch>
            <a:fillRect/>
          </a:stretch>
        </p:blipFill>
        <p:spPr>
          <a:xfrm>
            <a:off x="4476724" y="1498069"/>
            <a:ext cx="4491681" cy="4289877"/>
          </a:xfrm>
          <a:prstGeom prst="rect">
            <a:avLst/>
          </a:prstGeom>
        </p:spPr>
      </p:pic>
      <p:sp>
        <p:nvSpPr>
          <p:cNvPr id="10" name="TextBox 9">
            <a:extLst>
              <a:ext uri="{FF2B5EF4-FFF2-40B4-BE49-F238E27FC236}">
                <a16:creationId xmlns:a16="http://schemas.microsoft.com/office/drawing/2014/main" id="{02568720-1DB6-4BCE-8BE0-C5DE86B068E5}"/>
              </a:ext>
            </a:extLst>
          </p:cNvPr>
          <p:cNvSpPr txBox="1"/>
          <p:nvPr/>
        </p:nvSpPr>
        <p:spPr>
          <a:xfrm>
            <a:off x="4668558" y="1650642"/>
            <a:ext cx="4348185" cy="3754874"/>
          </a:xfrm>
          <a:prstGeom prst="rect">
            <a:avLst/>
          </a:prstGeom>
          <a:noFill/>
        </p:spPr>
        <p:txBody>
          <a:bodyPr wrap="square" rtlCol="0">
            <a:spAutoFit/>
          </a:bodyPr>
          <a:lstStyle/>
          <a:p>
            <a:r>
              <a:rPr lang="en-GB" sz="1350" b="1" dirty="0">
                <a:solidFill>
                  <a:schemeClr val="bg1"/>
                </a:solidFill>
                <a:latin typeface="+mj-lt"/>
              </a:rPr>
              <a:t>DUAL-USE LEGAL FRAMEWORK</a:t>
            </a:r>
          </a:p>
          <a:p>
            <a:endParaRPr lang="en-GB" sz="1350" dirty="0">
              <a:solidFill>
                <a:schemeClr val="bg1"/>
              </a:solidFill>
            </a:endParaRPr>
          </a:p>
          <a:p>
            <a:r>
              <a:rPr lang="en-GB" sz="1350" dirty="0">
                <a:solidFill>
                  <a:schemeClr val="bg1"/>
                </a:solidFill>
              </a:rPr>
              <a:t>The import and export of dual-use items is regulated by </a:t>
            </a:r>
            <a:r>
              <a:rPr lang="en-GB" sz="1350" dirty="0">
                <a:solidFill>
                  <a:schemeClr val="bg1"/>
                </a:solidFill>
                <a:hlinkClick r:id="rId9">
                  <a:extLst>
                    <a:ext uri="{A12FA001-AC4F-418D-AE19-62706E023703}">
                      <ahyp:hlinkClr xmlns:ahyp="http://schemas.microsoft.com/office/drawing/2018/hyperlinkcolor" val="tx"/>
                    </a:ext>
                  </a:extLst>
                </a:hlinkClick>
              </a:rPr>
              <a:t>Regulation (EU) 2021/821</a:t>
            </a:r>
            <a:r>
              <a:rPr lang="en-GB" sz="1350" dirty="0">
                <a:solidFill>
                  <a:schemeClr val="bg1"/>
                </a:solidFill>
              </a:rPr>
              <a:t> setting up a Union regime for the control of exports, brokering, technical assistance, transit and transfer of dual-use items. </a:t>
            </a:r>
          </a:p>
          <a:p>
            <a:endParaRPr lang="en-GB" sz="1350" dirty="0">
              <a:solidFill>
                <a:schemeClr val="bg1"/>
              </a:solidFill>
            </a:endParaRPr>
          </a:p>
          <a:p>
            <a:r>
              <a:rPr lang="en-GB" sz="1350" dirty="0">
                <a:solidFill>
                  <a:schemeClr val="bg1"/>
                </a:solidFill>
              </a:rPr>
              <a:t>The regulation is legally binding in all member states. In Sweden, the regulation is supplemented with the </a:t>
            </a:r>
            <a:r>
              <a:rPr lang="en-GB" sz="1350" dirty="0">
                <a:solidFill>
                  <a:schemeClr val="bg1"/>
                </a:solidFill>
                <a:hlinkClick r:id="rId10">
                  <a:extLst>
                    <a:ext uri="{A12FA001-AC4F-418D-AE19-62706E023703}">
                      <ahyp:hlinkClr xmlns:ahyp="http://schemas.microsoft.com/office/drawing/2018/hyperlinkcolor" val="tx"/>
                    </a:ext>
                  </a:extLst>
                </a:hlinkClick>
              </a:rPr>
              <a:t>Dual-Use Items and Technical Assistance Control Act (SFS 2000:1064)</a:t>
            </a:r>
            <a:r>
              <a:rPr lang="en-GB" sz="1350" dirty="0">
                <a:solidFill>
                  <a:schemeClr val="bg1"/>
                </a:solidFill>
              </a:rPr>
              <a:t>.</a:t>
            </a:r>
          </a:p>
          <a:p>
            <a:endParaRPr lang="en-GB" sz="1350" dirty="0">
              <a:solidFill>
                <a:schemeClr val="bg1"/>
              </a:solidFill>
            </a:endParaRPr>
          </a:p>
          <a:p>
            <a:r>
              <a:rPr lang="en-GB" sz="1350" dirty="0">
                <a:solidFill>
                  <a:schemeClr val="bg1"/>
                </a:solidFill>
                <a:hlinkClick r:id="rId11">
                  <a:extLst>
                    <a:ext uri="{A12FA001-AC4F-418D-AE19-62706E023703}">
                      <ahyp:hlinkClr xmlns:ahyp="http://schemas.microsoft.com/office/drawing/2018/hyperlinkcolor" val="tx"/>
                    </a:ext>
                  </a:extLst>
                </a:hlinkClick>
              </a:rPr>
              <a:t>Sweden’s Military Equipment Act (1992:1300)</a:t>
            </a:r>
            <a:r>
              <a:rPr lang="en-GB" sz="1350" dirty="0">
                <a:solidFill>
                  <a:schemeClr val="bg1"/>
                </a:solidFill>
              </a:rPr>
              <a:t> and </a:t>
            </a:r>
            <a:r>
              <a:rPr lang="en-GB" sz="1350" dirty="0">
                <a:solidFill>
                  <a:schemeClr val="bg1"/>
                </a:solidFill>
                <a:hlinkClick r:id="rId12">
                  <a:extLst>
                    <a:ext uri="{A12FA001-AC4F-418D-AE19-62706E023703}">
                      <ahyp:hlinkClr xmlns:ahyp="http://schemas.microsoft.com/office/drawing/2018/hyperlinkcolor" val="tx"/>
                    </a:ext>
                  </a:extLst>
                </a:hlinkClick>
              </a:rPr>
              <a:t>regulation (1992:1303</a:t>
            </a:r>
            <a:r>
              <a:rPr lang="en-GB" sz="1350" dirty="0">
                <a:solidFill>
                  <a:schemeClr val="bg1"/>
                </a:solidFill>
              </a:rPr>
              <a:t>) specify permit requirements and other obligations for activities related to military equipment. </a:t>
            </a:r>
          </a:p>
        </p:txBody>
      </p:sp>
      <p:pic>
        <p:nvPicPr>
          <p:cNvPr id="12" name="Picture 11">
            <a:extLst>
              <a:ext uri="{FF2B5EF4-FFF2-40B4-BE49-F238E27FC236}">
                <a16:creationId xmlns:a16="http://schemas.microsoft.com/office/drawing/2014/main" id="{61C12DEB-3C49-49E9-B70C-85A512E8BFF4}"/>
              </a:ext>
            </a:extLst>
          </p:cNvPr>
          <p:cNvPicPr>
            <a:picLocks noChangeAspect="1"/>
          </p:cNvPicPr>
          <p:nvPr/>
        </p:nvPicPr>
        <p:blipFill>
          <a:blip r:embed="rId13"/>
          <a:stretch>
            <a:fillRect/>
          </a:stretch>
        </p:blipFill>
        <p:spPr>
          <a:xfrm>
            <a:off x="48337" y="6048436"/>
            <a:ext cx="8987930" cy="6014626"/>
          </a:xfrm>
          <a:prstGeom prst="rect">
            <a:avLst/>
          </a:prstGeom>
        </p:spPr>
      </p:pic>
      <p:sp>
        <p:nvSpPr>
          <p:cNvPr id="14" name="TextBox 13">
            <a:extLst>
              <a:ext uri="{FF2B5EF4-FFF2-40B4-BE49-F238E27FC236}">
                <a16:creationId xmlns:a16="http://schemas.microsoft.com/office/drawing/2014/main" id="{42ACA0F4-3629-4022-9125-9206FF10073D}"/>
              </a:ext>
            </a:extLst>
          </p:cNvPr>
          <p:cNvSpPr txBox="1"/>
          <p:nvPr/>
        </p:nvSpPr>
        <p:spPr>
          <a:xfrm>
            <a:off x="199597" y="6328050"/>
            <a:ext cx="4955500" cy="5078313"/>
          </a:xfrm>
          <a:prstGeom prst="rect">
            <a:avLst/>
          </a:prstGeom>
          <a:noFill/>
        </p:spPr>
        <p:txBody>
          <a:bodyPr wrap="square" rtlCol="0">
            <a:spAutoFit/>
          </a:bodyPr>
          <a:lstStyle/>
          <a:p>
            <a:r>
              <a:rPr lang="en-GB" sz="1350" dirty="0">
                <a:solidFill>
                  <a:schemeClr val="bg1"/>
                </a:solidFill>
                <a:effectLst/>
                <a:latin typeface="+mj-lt"/>
                <a:ea typeface="Times New Roman" panose="02020603050405020304" pitchFamily="18" charset="0"/>
              </a:rPr>
              <a:t>BUDGET</a:t>
            </a:r>
          </a:p>
          <a:p>
            <a:endParaRPr lang="en-GB" sz="1350" dirty="0">
              <a:solidFill>
                <a:schemeClr val="bg1"/>
              </a:solidFill>
              <a:ea typeface="Times New Roman" panose="02020603050405020304" pitchFamily="18" charset="0"/>
            </a:endParaRPr>
          </a:p>
          <a:p>
            <a:r>
              <a:rPr lang="en-GB" sz="1350" dirty="0">
                <a:solidFill>
                  <a:schemeClr val="bg1"/>
                </a:solidFill>
                <a:effectLst/>
                <a:ea typeface="Times New Roman" panose="02020603050405020304" pitchFamily="18" charset="0"/>
              </a:rPr>
              <a:t>Sweden is rapidly rearming in an international context and making major investments in both the civil and the military defence. The military defence is being allocated over </a:t>
            </a:r>
            <a:r>
              <a:rPr lang="en-GB" sz="1350" b="1" dirty="0">
                <a:solidFill>
                  <a:schemeClr val="bg1"/>
                </a:solidFill>
                <a:effectLst/>
                <a:ea typeface="Times New Roman" panose="02020603050405020304" pitchFamily="18" charset="0"/>
              </a:rPr>
              <a:t>SEK 180bn </a:t>
            </a:r>
            <a:r>
              <a:rPr lang="en-GB" sz="1350" dirty="0">
                <a:solidFill>
                  <a:schemeClr val="bg1"/>
                </a:solidFill>
                <a:effectLst/>
                <a:ea typeface="Times New Roman" panose="02020603050405020304" pitchFamily="18" charset="0"/>
              </a:rPr>
              <a:t>and the civil defence more than </a:t>
            </a:r>
            <a:r>
              <a:rPr lang="en-GB" sz="1350" b="1" dirty="0">
                <a:solidFill>
                  <a:schemeClr val="bg1"/>
                </a:solidFill>
                <a:effectLst/>
                <a:ea typeface="Times New Roman" panose="02020603050405020304" pitchFamily="18" charset="0"/>
              </a:rPr>
              <a:t>SEK 37.5bn </a:t>
            </a:r>
            <a:r>
              <a:rPr lang="en-GB" sz="1350" dirty="0">
                <a:solidFill>
                  <a:schemeClr val="bg1"/>
                </a:solidFill>
                <a:effectLst/>
                <a:ea typeface="Times New Roman" panose="02020603050405020304" pitchFamily="18" charset="0"/>
              </a:rPr>
              <a:t>from the national budget by 2030. </a:t>
            </a:r>
          </a:p>
          <a:p>
            <a:endParaRPr lang="en-GB" sz="1350" dirty="0">
              <a:solidFill>
                <a:schemeClr val="bg1"/>
              </a:solidFill>
              <a:ea typeface="Times New Roman" panose="02020603050405020304" pitchFamily="18" charset="0"/>
            </a:endParaRPr>
          </a:p>
          <a:p>
            <a:r>
              <a:rPr lang="en-GB" sz="1350" dirty="0">
                <a:solidFill>
                  <a:schemeClr val="bg1"/>
                </a:solidFill>
                <a:effectLst/>
                <a:ea typeface="Times New Roman" panose="02020603050405020304" pitchFamily="18" charset="0"/>
              </a:rPr>
              <a:t>Currently set at </a:t>
            </a:r>
            <a:r>
              <a:rPr lang="en-GB" sz="1350" b="1" dirty="0">
                <a:solidFill>
                  <a:schemeClr val="bg1"/>
                </a:solidFill>
                <a:effectLst/>
                <a:ea typeface="Times New Roman" panose="02020603050405020304" pitchFamily="18" charset="0"/>
              </a:rPr>
              <a:t>2.8% for 2026</a:t>
            </a:r>
            <a:r>
              <a:rPr lang="en-GB" sz="1350" dirty="0">
                <a:solidFill>
                  <a:schemeClr val="bg1"/>
                </a:solidFill>
                <a:ea typeface="Times New Roman" panose="02020603050405020304" pitchFamily="18" charset="0"/>
              </a:rPr>
              <a:t>,</a:t>
            </a:r>
            <a:r>
              <a:rPr lang="en-GB" sz="1350" dirty="0">
                <a:solidFill>
                  <a:schemeClr val="bg1"/>
                </a:solidFill>
                <a:effectLst/>
                <a:ea typeface="Times New Roman" panose="02020603050405020304" pitchFamily="18" charset="0"/>
              </a:rPr>
              <a:t> Sweden’s military defence expenditure will reach </a:t>
            </a:r>
            <a:r>
              <a:rPr lang="en-GB" sz="1350" b="1" dirty="0">
                <a:solidFill>
                  <a:schemeClr val="bg1"/>
                </a:solidFill>
                <a:ea typeface="Times New Roman" panose="02020603050405020304" pitchFamily="18" charset="0"/>
              </a:rPr>
              <a:t>3,5</a:t>
            </a:r>
            <a:r>
              <a:rPr lang="en-GB" sz="1350" b="1" dirty="0">
                <a:solidFill>
                  <a:schemeClr val="bg1"/>
                </a:solidFill>
                <a:effectLst/>
                <a:ea typeface="Times New Roman" panose="02020603050405020304" pitchFamily="18" charset="0"/>
              </a:rPr>
              <a:t>%</a:t>
            </a:r>
            <a:r>
              <a:rPr lang="en-GB" sz="1350" dirty="0">
                <a:solidFill>
                  <a:schemeClr val="bg1"/>
                </a:solidFill>
                <a:effectLst/>
                <a:ea typeface="Times New Roman" panose="02020603050405020304" pitchFamily="18" charset="0"/>
              </a:rPr>
              <a:t> of the GDP, while the expenditures for civil defence will amount to 1,5% by 2030 in an effort to proactively prepare for NATO’s expected increase in member state’s defence budgets.</a:t>
            </a:r>
          </a:p>
          <a:p>
            <a:endParaRPr lang="en-GB" sz="1350" dirty="0">
              <a:solidFill>
                <a:schemeClr val="bg1"/>
              </a:solidFill>
            </a:endParaRPr>
          </a:p>
          <a:p>
            <a:r>
              <a:rPr lang="en-GB" sz="1350" dirty="0">
                <a:solidFill>
                  <a:schemeClr val="bg1"/>
                </a:solidFill>
              </a:rPr>
              <a:t>In order to reach that level, Sweden will borrow </a:t>
            </a:r>
            <a:r>
              <a:rPr lang="en-GB" sz="1350" b="1" dirty="0">
                <a:solidFill>
                  <a:schemeClr val="bg1"/>
                </a:solidFill>
              </a:rPr>
              <a:t>SEK 300bn</a:t>
            </a:r>
            <a:r>
              <a:rPr lang="en-GB" sz="1350" dirty="0">
                <a:solidFill>
                  <a:schemeClr val="bg1"/>
                </a:solidFill>
              </a:rPr>
              <a:t>. This loan-financed defence investment will run from this year until 2030, after which the raised framework will be incorporated into the current defence budget until 2035.</a:t>
            </a:r>
          </a:p>
          <a:p>
            <a:endParaRPr lang="en-GB" sz="1350" dirty="0">
              <a:solidFill>
                <a:schemeClr val="bg1"/>
              </a:solidFill>
            </a:endParaRPr>
          </a:p>
          <a:p>
            <a:r>
              <a:rPr lang="en-GB" sz="1350" b="0" i="0" dirty="0">
                <a:solidFill>
                  <a:schemeClr val="bg1"/>
                </a:solidFill>
                <a:effectLst/>
              </a:rPr>
              <a:t>The Government proposes allocating SEK 3 bn. to civil defence in 2026, SEK 4.2 bn. in 2027 and SEK 4.6 bn. in 2028. These proposals total approximately SEK 12 bn. in 2026–2028.</a:t>
            </a:r>
            <a:endParaRPr lang="en-GB" sz="1350" dirty="0">
              <a:solidFill>
                <a:schemeClr val="bg1"/>
              </a:solidFill>
            </a:endParaRPr>
          </a:p>
        </p:txBody>
      </p:sp>
      <p:sp>
        <p:nvSpPr>
          <p:cNvPr id="3" name="TextBox 2">
            <a:extLst>
              <a:ext uri="{FF2B5EF4-FFF2-40B4-BE49-F238E27FC236}">
                <a16:creationId xmlns:a16="http://schemas.microsoft.com/office/drawing/2014/main" id="{490A3341-F874-43BE-9E63-9C70A22DD009}"/>
              </a:ext>
            </a:extLst>
          </p:cNvPr>
          <p:cNvSpPr txBox="1"/>
          <p:nvPr/>
        </p:nvSpPr>
        <p:spPr>
          <a:xfrm>
            <a:off x="5549313" y="6328050"/>
            <a:ext cx="3401887" cy="5355312"/>
          </a:xfrm>
          <a:prstGeom prst="rect">
            <a:avLst/>
          </a:prstGeom>
          <a:noFill/>
        </p:spPr>
        <p:txBody>
          <a:bodyPr wrap="square" rtlCol="0">
            <a:spAutoFit/>
          </a:bodyPr>
          <a:lstStyle/>
          <a:p>
            <a:pPr algn="ctr"/>
            <a:r>
              <a:rPr lang="sv-SE" sz="5400" b="1" dirty="0">
                <a:solidFill>
                  <a:schemeClr val="bg1">
                    <a:lumMod val="65000"/>
                  </a:schemeClr>
                </a:solidFill>
              </a:rPr>
              <a:t>3,5%</a:t>
            </a:r>
            <a:r>
              <a:rPr lang="sv-SE" sz="6000" b="1" dirty="0">
                <a:solidFill>
                  <a:schemeClr val="bg1"/>
                </a:solidFill>
              </a:rPr>
              <a:t> </a:t>
            </a:r>
          </a:p>
          <a:p>
            <a:pPr algn="ctr"/>
            <a:r>
              <a:rPr lang="sv-SE" sz="2800" b="1" dirty="0" err="1">
                <a:solidFill>
                  <a:schemeClr val="bg1"/>
                </a:solidFill>
              </a:rPr>
              <a:t>of</a:t>
            </a:r>
            <a:r>
              <a:rPr lang="sv-SE" sz="2800" b="1" dirty="0">
                <a:solidFill>
                  <a:schemeClr val="bg1"/>
                </a:solidFill>
              </a:rPr>
              <a:t> the GDP for </a:t>
            </a:r>
            <a:r>
              <a:rPr lang="sv-SE" sz="2800" b="1" dirty="0" err="1">
                <a:solidFill>
                  <a:schemeClr val="bg1"/>
                </a:solidFill>
              </a:rPr>
              <a:t>military</a:t>
            </a:r>
            <a:r>
              <a:rPr lang="sv-SE" sz="2800" b="1" dirty="0">
                <a:solidFill>
                  <a:schemeClr val="bg1"/>
                </a:solidFill>
              </a:rPr>
              <a:t> </a:t>
            </a:r>
            <a:r>
              <a:rPr lang="sv-SE" sz="2800" b="1" dirty="0" err="1">
                <a:solidFill>
                  <a:schemeClr val="bg1"/>
                </a:solidFill>
              </a:rPr>
              <a:t>defence</a:t>
            </a:r>
            <a:r>
              <a:rPr lang="sv-SE" sz="2800" b="1" dirty="0">
                <a:solidFill>
                  <a:schemeClr val="bg1"/>
                </a:solidFill>
              </a:rPr>
              <a:t> and </a:t>
            </a:r>
          </a:p>
          <a:p>
            <a:pPr algn="ctr"/>
            <a:r>
              <a:rPr lang="sv-SE" sz="5400" b="1" dirty="0">
                <a:solidFill>
                  <a:schemeClr val="bg1">
                    <a:lumMod val="65000"/>
                  </a:schemeClr>
                </a:solidFill>
              </a:rPr>
              <a:t>1,5% </a:t>
            </a:r>
          </a:p>
          <a:p>
            <a:pPr algn="ctr"/>
            <a:r>
              <a:rPr lang="sv-SE" sz="2800" b="1" dirty="0">
                <a:solidFill>
                  <a:schemeClr val="bg1"/>
                </a:solidFill>
              </a:rPr>
              <a:t>for civil </a:t>
            </a:r>
            <a:r>
              <a:rPr lang="sv-SE" sz="2800" b="1" dirty="0" err="1">
                <a:solidFill>
                  <a:schemeClr val="bg1"/>
                </a:solidFill>
              </a:rPr>
              <a:t>defence</a:t>
            </a:r>
            <a:r>
              <a:rPr lang="sv-SE" sz="2800" b="1" dirty="0">
                <a:solidFill>
                  <a:schemeClr val="bg1"/>
                </a:solidFill>
              </a:rPr>
              <a:t> </a:t>
            </a:r>
            <a:r>
              <a:rPr lang="sv-SE" sz="2800" b="1" dirty="0" err="1">
                <a:solidFill>
                  <a:schemeClr val="bg1"/>
                </a:solidFill>
              </a:rPr>
              <a:t>upgrades</a:t>
            </a:r>
            <a:r>
              <a:rPr lang="sv-SE" sz="2800" b="1" dirty="0">
                <a:solidFill>
                  <a:schemeClr val="bg1"/>
                </a:solidFill>
              </a:rPr>
              <a:t> </a:t>
            </a:r>
            <a:r>
              <a:rPr lang="sv-SE" sz="2800" b="1" dirty="0" err="1">
                <a:solidFill>
                  <a:schemeClr val="bg1"/>
                </a:solidFill>
              </a:rPr>
              <a:t>allocated</a:t>
            </a:r>
            <a:r>
              <a:rPr lang="sv-SE" sz="2800" b="1" dirty="0">
                <a:solidFill>
                  <a:schemeClr val="bg1"/>
                </a:solidFill>
              </a:rPr>
              <a:t> by </a:t>
            </a:r>
            <a:r>
              <a:rPr lang="sv-SE" sz="6000" b="1" dirty="0">
                <a:solidFill>
                  <a:schemeClr val="bg1">
                    <a:lumMod val="65000"/>
                  </a:schemeClr>
                </a:solidFill>
              </a:rPr>
              <a:t>2030</a:t>
            </a:r>
            <a:endParaRPr lang="en-GB" sz="6000" b="1" dirty="0">
              <a:solidFill>
                <a:schemeClr val="bg1">
                  <a:lumMod val="65000"/>
                </a:schemeClr>
              </a:solidFill>
            </a:endParaRPr>
          </a:p>
        </p:txBody>
      </p:sp>
    </p:spTree>
    <p:extLst>
      <p:ext uri="{BB962C8B-B14F-4D97-AF65-F5344CB8AC3E}">
        <p14:creationId xmlns:p14="http://schemas.microsoft.com/office/powerpoint/2010/main" val="1592451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31048B-3133-4329-94DC-31E3CA00FC1F}"/>
              </a:ext>
            </a:extLst>
          </p:cNvPr>
          <p:cNvPicPr>
            <a:picLocks noChangeAspect="1"/>
          </p:cNvPicPr>
          <p:nvPr/>
        </p:nvPicPr>
        <p:blipFill>
          <a:blip r:embed="rId2"/>
          <a:stretch>
            <a:fillRect/>
          </a:stretch>
        </p:blipFill>
        <p:spPr>
          <a:xfrm>
            <a:off x="-5615937" y="2557"/>
            <a:ext cx="18745845" cy="12189443"/>
          </a:xfrm>
          <a:prstGeom prst="rect">
            <a:avLst/>
          </a:prstGeom>
        </p:spPr>
      </p:pic>
      <p:sp>
        <p:nvSpPr>
          <p:cNvPr id="10" name="Rectangle 9">
            <a:extLst>
              <a:ext uri="{FF2B5EF4-FFF2-40B4-BE49-F238E27FC236}">
                <a16:creationId xmlns:a16="http://schemas.microsoft.com/office/drawing/2014/main" id="{A1A55FB3-A9F0-41A7-B257-C3F3D3FD52FD}"/>
              </a:ext>
            </a:extLst>
          </p:cNvPr>
          <p:cNvSpPr/>
          <p:nvPr/>
        </p:nvSpPr>
        <p:spPr>
          <a:xfrm>
            <a:off x="0" y="71001"/>
            <a:ext cx="9687030" cy="12118442"/>
          </a:xfrm>
          <a:prstGeom prst="rect">
            <a:avLst/>
          </a:prstGeom>
          <a:solidFill>
            <a:schemeClr val="accent6">
              <a:alpha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4A7DF082-71BE-402D-9499-6358C93DF07F}"/>
              </a:ext>
            </a:extLst>
          </p:cNvPr>
          <p:cNvPicPr>
            <a:picLocks noChangeAspect="1"/>
          </p:cNvPicPr>
          <p:nvPr/>
        </p:nvPicPr>
        <p:blipFill>
          <a:blip r:embed="rId3"/>
          <a:stretch>
            <a:fillRect/>
          </a:stretch>
        </p:blipFill>
        <p:spPr>
          <a:xfrm>
            <a:off x="397261" y="454675"/>
            <a:ext cx="2328874" cy="609653"/>
          </a:xfrm>
          <a:prstGeom prst="rect">
            <a:avLst/>
          </a:prstGeom>
        </p:spPr>
      </p:pic>
      <p:sp>
        <p:nvSpPr>
          <p:cNvPr id="8" name="TextBox 7">
            <a:extLst>
              <a:ext uri="{FF2B5EF4-FFF2-40B4-BE49-F238E27FC236}">
                <a16:creationId xmlns:a16="http://schemas.microsoft.com/office/drawing/2014/main" id="{4DCF9F07-688A-4885-89BA-315A88CCB100}"/>
              </a:ext>
            </a:extLst>
          </p:cNvPr>
          <p:cNvSpPr txBox="1"/>
          <p:nvPr/>
        </p:nvSpPr>
        <p:spPr>
          <a:xfrm>
            <a:off x="397259" y="1496103"/>
            <a:ext cx="8695978" cy="646331"/>
          </a:xfrm>
          <a:prstGeom prst="rect">
            <a:avLst/>
          </a:prstGeom>
          <a:noFill/>
        </p:spPr>
        <p:txBody>
          <a:bodyPr wrap="square" rtlCol="0">
            <a:spAutoFit/>
          </a:bodyPr>
          <a:lstStyle/>
          <a:p>
            <a:r>
              <a:rPr lang="en-GB" sz="3600" dirty="0">
                <a:solidFill>
                  <a:schemeClr val="bg1"/>
                </a:solidFill>
                <a:latin typeface="+mj-lt"/>
              </a:rPr>
              <a:t>Why </a:t>
            </a:r>
            <a:r>
              <a:rPr lang="en-GB" sz="3600" dirty="0" err="1">
                <a:solidFill>
                  <a:schemeClr val="bg1"/>
                </a:solidFill>
                <a:latin typeface="+mj-lt"/>
              </a:rPr>
              <a:t>sweden</a:t>
            </a:r>
            <a:r>
              <a:rPr lang="en-GB" sz="3600" dirty="0">
                <a:solidFill>
                  <a:schemeClr val="bg1"/>
                </a:solidFill>
                <a:latin typeface="+mj-lt"/>
              </a:rPr>
              <a:t>?</a:t>
            </a:r>
          </a:p>
        </p:txBody>
      </p:sp>
      <p:sp>
        <p:nvSpPr>
          <p:cNvPr id="11" name="TextBox 10">
            <a:extLst>
              <a:ext uri="{FF2B5EF4-FFF2-40B4-BE49-F238E27FC236}">
                <a16:creationId xmlns:a16="http://schemas.microsoft.com/office/drawing/2014/main" id="{3342E0EF-7574-4B76-9495-83DE7FA5F840}"/>
              </a:ext>
            </a:extLst>
          </p:cNvPr>
          <p:cNvSpPr txBox="1"/>
          <p:nvPr/>
        </p:nvSpPr>
        <p:spPr>
          <a:xfrm>
            <a:off x="303561" y="4834044"/>
            <a:ext cx="4196208" cy="507831"/>
          </a:xfrm>
          <a:prstGeom prst="rect">
            <a:avLst/>
          </a:prstGeom>
          <a:noFill/>
        </p:spPr>
        <p:txBody>
          <a:bodyPr wrap="square" rtlCol="0">
            <a:spAutoFit/>
          </a:bodyPr>
          <a:lstStyle/>
          <a:p>
            <a:endParaRPr lang="en-GB" sz="1350" dirty="0">
              <a:solidFill>
                <a:schemeClr val="bg1"/>
              </a:solidFill>
              <a:latin typeface="+mj-lt"/>
            </a:endParaRPr>
          </a:p>
          <a:p>
            <a:endParaRPr lang="en-GB" sz="1350" dirty="0">
              <a:solidFill>
                <a:schemeClr val="bg1"/>
              </a:solidFill>
            </a:endParaRPr>
          </a:p>
        </p:txBody>
      </p:sp>
      <p:sp>
        <p:nvSpPr>
          <p:cNvPr id="15" name="TextBox 14">
            <a:extLst>
              <a:ext uri="{FF2B5EF4-FFF2-40B4-BE49-F238E27FC236}">
                <a16:creationId xmlns:a16="http://schemas.microsoft.com/office/drawing/2014/main" id="{9D7B77BC-6049-4E34-831F-8F0698B2C048}"/>
              </a:ext>
            </a:extLst>
          </p:cNvPr>
          <p:cNvSpPr txBox="1"/>
          <p:nvPr/>
        </p:nvSpPr>
        <p:spPr>
          <a:xfrm>
            <a:off x="459280" y="2503076"/>
            <a:ext cx="8422747" cy="3023905"/>
          </a:xfrm>
          <a:prstGeom prst="rect">
            <a:avLst/>
          </a:prstGeom>
          <a:noFill/>
        </p:spPr>
        <p:txBody>
          <a:bodyPr wrap="square" rtlCol="0">
            <a:spAutoFit/>
          </a:bodyPr>
          <a:lstStyle/>
          <a:p>
            <a:r>
              <a:rPr lang="en-GB" sz="1400" dirty="0">
                <a:solidFill>
                  <a:schemeClr val="bg1"/>
                </a:solidFill>
              </a:rPr>
              <a:t>Sweden is home to one of Europe's most sophisticated and well-established defence technology sectors, with a strong export focus and capacity. </a:t>
            </a: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endParaRPr lang="en-GB" sz="1350" dirty="0">
              <a:solidFill>
                <a:schemeClr val="bg1"/>
              </a:solidFill>
            </a:endParaRPr>
          </a:p>
          <a:p>
            <a:r>
              <a:rPr lang="en-GB" sz="1400" b="1" dirty="0">
                <a:solidFill>
                  <a:schemeClr val="bg1"/>
                </a:solidFill>
                <a:latin typeface="+mj-lt"/>
              </a:rPr>
              <a:t>The technological edge is built on three structural advantages</a:t>
            </a:r>
          </a:p>
          <a:p>
            <a:endParaRPr lang="en-GB" sz="1350" b="1" dirty="0">
              <a:solidFill>
                <a:schemeClr val="bg1"/>
              </a:solidFill>
              <a:latin typeface="+mj-lt"/>
            </a:endParaRPr>
          </a:p>
          <a:p>
            <a:endParaRPr lang="en-GB" sz="1350" b="1" dirty="0">
              <a:solidFill>
                <a:schemeClr val="bg1"/>
              </a:solidFill>
              <a:latin typeface="+mj-lt"/>
            </a:endParaRPr>
          </a:p>
        </p:txBody>
      </p:sp>
      <p:pic>
        <p:nvPicPr>
          <p:cNvPr id="18" name="Picture 17">
            <a:extLst>
              <a:ext uri="{FF2B5EF4-FFF2-40B4-BE49-F238E27FC236}">
                <a16:creationId xmlns:a16="http://schemas.microsoft.com/office/drawing/2014/main" id="{1C591E2B-02E1-4B2D-BB89-620543538A8C}"/>
              </a:ext>
            </a:extLst>
          </p:cNvPr>
          <p:cNvPicPr>
            <a:picLocks noChangeAspect="1"/>
          </p:cNvPicPr>
          <p:nvPr/>
        </p:nvPicPr>
        <p:blipFill>
          <a:blip r:embed="rId4"/>
          <a:stretch>
            <a:fillRect/>
          </a:stretch>
        </p:blipFill>
        <p:spPr>
          <a:xfrm>
            <a:off x="727549" y="3187285"/>
            <a:ext cx="507098" cy="507098"/>
          </a:xfrm>
          <a:prstGeom prst="rect">
            <a:avLst/>
          </a:prstGeom>
        </p:spPr>
      </p:pic>
      <p:pic>
        <p:nvPicPr>
          <p:cNvPr id="19" name="Picture 18">
            <a:extLst>
              <a:ext uri="{FF2B5EF4-FFF2-40B4-BE49-F238E27FC236}">
                <a16:creationId xmlns:a16="http://schemas.microsoft.com/office/drawing/2014/main" id="{3A83C5DD-08B2-4CB6-9483-F1C192EB552E}"/>
              </a:ext>
            </a:extLst>
          </p:cNvPr>
          <p:cNvPicPr>
            <a:picLocks noChangeAspect="1"/>
          </p:cNvPicPr>
          <p:nvPr/>
        </p:nvPicPr>
        <p:blipFill>
          <a:blip r:embed="rId5"/>
          <a:stretch>
            <a:fillRect/>
          </a:stretch>
        </p:blipFill>
        <p:spPr>
          <a:xfrm>
            <a:off x="727549" y="3784540"/>
            <a:ext cx="507098" cy="507098"/>
          </a:xfrm>
          <a:prstGeom prst="rect">
            <a:avLst/>
          </a:prstGeom>
        </p:spPr>
      </p:pic>
      <p:sp>
        <p:nvSpPr>
          <p:cNvPr id="20" name="TextBox 19">
            <a:extLst>
              <a:ext uri="{FF2B5EF4-FFF2-40B4-BE49-F238E27FC236}">
                <a16:creationId xmlns:a16="http://schemas.microsoft.com/office/drawing/2014/main" id="{991F6168-F1F3-4C45-AB86-944F631CBE13}"/>
              </a:ext>
            </a:extLst>
          </p:cNvPr>
          <p:cNvSpPr txBox="1"/>
          <p:nvPr/>
        </p:nvSpPr>
        <p:spPr>
          <a:xfrm>
            <a:off x="1328346" y="3296503"/>
            <a:ext cx="5108407" cy="923330"/>
          </a:xfrm>
          <a:prstGeom prst="rect">
            <a:avLst/>
          </a:prstGeom>
          <a:noFill/>
        </p:spPr>
        <p:txBody>
          <a:bodyPr wrap="square" rtlCol="0">
            <a:spAutoFit/>
          </a:bodyPr>
          <a:lstStyle/>
          <a:p>
            <a:r>
              <a:rPr lang="sv-SE" dirty="0">
                <a:solidFill>
                  <a:schemeClr val="bg1"/>
                </a:solidFill>
                <a:latin typeface="+mj-lt"/>
              </a:rPr>
              <a:t>5th </a:t>
            </a:r>
            <a:r>
              <a:rPr lang="sv-SE" dirty="0" err="1">
                <a:solidFill>
                  <a:schemeClr val="bg1"/>
                </a:solidFill>
                <a:latin typeface="+mj-lt"/>
              </a:rPr>
              <a:t>biggest</a:t>
            </a:r>
            <a:r>
              <a:rPr lang="sv-SE" dirty="0">
                <a:solidFill>
                  <a:schemeClr val="bg1"/>
                </a:solidFill>
                <a:latin typeface="+mj-lt"/>
              </a:rPr>
              <a:t> </a:t>
            </a:r>
            <a:r>
              <a:rPr lang="sv-SE" dirty="0" err="1">
                <a:solidFill>
                  <a:schemeClr val="bg1"/>
                </a:solidFill>
                <a:latin typeface="+mj-lt"/>
              </a:rPr>
              <a:t>defence</a:t>
            </a:r>
            <a:r>
              <a:rPr lang="sv-SE" dirty="0">
                <a:solidFill>
                  <a:schemeClr val="bg1"/>
                </a:solidFill>
                <a:latin typeface="+mj-lt"/>
              </a:rPr>
              <a:t> market</a:t>
            </a:r>
          </a:p>
          <a:p>
            <a:endParaRPr lang="sv-SE" dirty="0">
              <a:solidFill>
                <a:schemeClr val="bg1"/>
              </a:solidFill>
              <a:latin typeface="+mj-lt"/>
            </a:endParaRPr>
          </a:p>
          <a:p>
            <a:r>
              <a:rPr lang="en-GB" dirty="0">
                <a:solidFill>
                  <a:schemeClr val="bg1"/>
                </a:solidFill>
                <a:latin typeface="+mj-lt"/>
              </a:rPr>
              <a:t>13</a:t>
            </a:r>
            <a:r>
              <a:rPr lang="en-GB" baseline="30000" dirty="0">
                <a:solidFill>
                  <a:schemeClr val="bg1"/>
                </a:solidFill>
                <a:latin typeface="+mj-lt"/>
              </a:rPr>
              <a:t>th</a:t>
            </a:r>
            <a:r>
              <a:rPr lang="en-GB" dirty="0">
                <a:solidFill>
                  <a:schemeClr val="bg1"/>
                </a:solidFill>
                <a:latin typeface="+mj-lt"/>
              </a:rPr>
              <a:t> biggest defence market</a:t>
            </a:r>
          </a:p>
        </p:txBody>
      </p:sp>
      <p:pic>
        <p:nvPicPr>
          <p:cNvPr id="21" name="Picture 20">
            <a:extLst>
              <a:ext uri="{FF2B5EF4-FFF2-40B4-BE49-F238E27FC236}">
                <a16:creationId xmlns:a16="http://schemas.microsoft.com/office/drawing/2014/main" id="{0A26C4D0-F524-443B-A033-0A9B04151B4C}"/>
              </a:ext>
            </a:extLst>
          </p:cNvPr>
          <p:cNvPicPr>
            <a:picLocks noChangeAspect="1"/>
          </p:cNvPicPr>
          <p:nvPr/>
        </p:nvPicPr>
        <p:blipFill>
          <a:blip r:embed="rId6"/>
          <a:stretch>
            <a:fillRect/>
          </a:stretch>
        </p:blipFill>
        <p:spPr>
          <a:xfrm>
            <a:off x="0" y="5407424"/>
            <a:ext cx="8041321" cy="1897213"/>
          </a:xfrm>
          <a:prstGeom prst="rect">
            <a:avLst/>
          </a:prstGeom>
          <a:effectLst>
            <a:outerShdw algn="ctr" rotWithShape="0">
              <a:schemeClr val="bg1"/>
            </a:outerShdw>
          </a:effectLst>
        </p:spPr>
      </p:pic>
      <p:pic>
        <p:nvPicPr>
          <p:cNvPr id="22" name="Picture 21">
            <a:extLst>
              <a:ext uri="{FF2B5EF4-FFF2-40B4-BE49-F238E27FC236}">
                <a16:creationId xmlns:a16="http://schemas.microsoft.com/office/drawing/2014/main" id="{B74110A0-AF3F-42C8-8C7B-B8FFB04263D1}"/>
              </a:ext>
            </a:extLst>
          </p:cNvPr>
          <p:cNvPicPr>
            <a:picLocks noChangeAspect="1"/>
          </p:cNvPicPr>
          <p:nvPr/>
        </p:nvPicPr>
        <p:blipFill>
          <a:blip r:embed="rId7"/>
          <a:stretch>
            <a:fillRect/>
          </a:stretch>
        </p:blipFill>
        <p:spPr>
          <a:xfrm>
            <a:off x="7663335" y="5965627"/>
            <a:ext cx="755970" cy="749873"/>
          </a:xfrm>
          <a:prstGeom prst="rect">
            <a:avLst/>
          </a:prstGeom>
        </p:spPr>
      </p:pic>
      <p:sp>
        <p:nvSpPr>
          <p:cNvPr id="23" name="TextBox 22">
            <a:extLst>
              <a:ext uri="{FF2B5EF4-FFF2-40B4-BE49-F238E27FC236}">
                <a16:creationId xmlns:a16="http://schemas.microsoft.com/office/drawing/2014/main" id="{816AB06D-8376-4E75-A79C-DE915D510F0C}"/>
              </a:ext>
            </a:extLst>
          </p:cNvPr>
          <p:cNvSpPr txBox="1"/>
          <p:nvPr/>
        </p:nvSpPr>
        <p:spPr>
          <a:xfrm>
            <a:off x="7855212" y="6024391"/>
            <a:ext cx="372218" cy="584775"/>
          </a:xfrm>
          <a:prstGeom prst="rect">
            <a:avLst/>
          </a:prstGeom>
          <a:noFill/>
        </p:spPr>
        <p:txBody>
          <a:bodyPr wrap="none" rtlCol="0">
            <a:spAutoFit/>
          </a:bodyPr>
          <a:lstStyle/>
          <a:p>
            <a:r>
              <a:rPr lang="da-DK" sz="3200" dirty="0">
                <a:latin typeface="+mj-lt"/>
              </a:rPr>
              <a:t>1</a:t>
            </a:r>
            <a:endParaRPr lang="en-GB" sz="3200" dirty="0">
              <a:latin typeface="+mj-lt"/>
            </a:endParaRPr>
          </a:p>
        </p:txBody>
      </p:sp>
      <p:sp>
        <p:nvSpPr>
          <p:cNvPr id="24" name="TextBox 23">
            <a:extLst>
              <a:ext uri="{FF2B5EF4-FFF2-40B4-BE49-F238E27FC236}">
                <a16:creationId xmlns:a16="http://schemas.microsoft.com/office/drawing/2014/main" id="{8B7EEFC4-6BC8-4924-B453-BC2D9A550B1C}"/>
              </a:ext>
            </a:extLst>
          </p:cNvPr>
          <p:cNvSpPr txBox="1"/>
          <p:nvPr/>
        </p:nvSpPr>
        <p:spPr>
          <a:xfrm>
            <a:off x="478304" y="5432774"/>
            <a:ext cx="7227400" cy="2031325"/>
          </a:xfrm>
          <a:prstGeom prst="rect">
            <a:avLst/>
          </a:prstGeom>
          <a:noFill/>
        </p:spPr>
        <p:txBody>
          <a:bodyPr wrap="square" rtlCol="0">
            <a:spAutoFit/>
          </a:bodyPr>
          <a:lstStyle/>
          <a:p>
            <a:r>
              <a:rPr lang="sv-SE" sz="1400" b="1" dirty="0" err="1">
                <a:solidFill>
                  <a:schemeClr val="bg1"/>
                </a:solidFill>
              </a:rPr>
              <a:t>Strategic</a:t>
            </a:r>
            <a:r>
              <a:rPr lang="sv-SE" sz="1400" b="1" dirty="0">
                <a:solidFill>
                  <a:schemeClr val="bg1"/>
                </a:solidFill>
              </a:rPr>
              <a:t> </a:t>
            </a:r>
            <a:r>
              <a:rPr lang="sv-SE" sz="1400" b="1" dirty="0" err="1">
                <a:solidFill>
                  <a:schemeClr val="bg1"/>
                </a:solidFill>
              </a:rPr>
              <a:t>autonomy</a:t>
            </a:r>
            <a:r>
              <a:rPr lang="sv-SE" sz="1400" b="1" dirty="0">
                <a:solidFill>
                  <a:schemeClr val="bg1"/>
                </a:solidFill>
              </a:rPr>
              <a:t> and </a:t>
            </a:r>
            <a:r>
              <a:rPr lang="sv-SE" sz="1400" b="1" dirty="0" err="1">
                <a:solidFill>
                  <a:schemeClr val="bg1"/>
                </a:solidFill>
              </a:rPr>
              <a:t>high</a:t>
            </a:r>
            <a:r>
              <a:rPr lang="sv-SE" sz="1400" b="1" dirty="0">
                <a:solidFill>
                  <a:schemeClr val="bg1"/>
                </a:solidFill>
              </a:rPr>
              <a:t> R&amp;D investment</a:t>
            </a:r>
          </a:p>
          <a:p>
            <a:pPr marL="285750" indent="-285750">
              <a:buFont typeface="Arial" panose="020B0604020202020204" pitchFamily="34" charset="0"/>
              <a:buChar char="•"/>
            </a:pPr>
            <a:endParaRPr lang="sv-SE" sz="1400" dirty="0">
              <a:solidFill>
                <a:schemeClr val="bg1"/>
              </a:solidFill>
            </a:endParaRPr>
          </a:p>
          <a:p>
            <a:pPr marL="285750" indent="-285750">
              <a:buFont typeface="Arial" panose="020B0604020202020204" pitchFamily="34" charset="0"/>
              <a:buChar char="•"/>
            </a:pPr>
            <a:r>
              <a:rPr lang="en-GB" sz="1400" dirty="0">
                <a:solidFill>
                  <a:schemeClr val="bg1"/>
                </a:solidFill>
              </a:rPr>
              <a:t>Sweden maintains a highly independent, European-oriented and self-sufficient defence industry, allowing it to develop and deploy advanced technologies without reliance on non-EU suppliers.</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sz="1400" dirty="0">
                <a:solidFill>
                  <a:schemeClr val="bg1"/>
                </a:solidFill>
              </a:rPr>
              <a:t>Over </a:t>
            </a:r>
            <a:r>
              <a:rPr lang="en-GB" sz="1400" b="1" dirty="0">
                <a:solidFill>
                  <a:schemeClr val="bg1"/>
                </a:solidFill>
              </a:rPr>
              <a:t>15% </a:t>
            </a:r>
            <a:r>
              <a:rPr lang="en-GB" sz="1400" dirty="0">
                <a:solidFill>
                  <a:schemeClr val="bg1"/>
                </a:solidFill>
              </a:rPr>
              <a:t>of the combined annual turnover of the industry is reinvested into R&amp;D.</a:t>
            </a:r>
          </a:p>
          <a:p>
            <a:pPr marL="285750" indent="-285750">
              <a:buFont typeface="Arial" panose="020B0604020202020204" pitchFamily="34" charset="0"/>
              <a:buChar char="•"/>
            </a:pPr>
            <a:endParaRPr lang="en-GB" sz="1400" dirty="0">
              <a:solidFill>
                <a:schemeClr val="bg1"/>
              </a:solidFill>
            </a:endParaRPr>
          </a:p>
        </p:txBody>
      </p:sp>
      <p:pic>
        <p:nvPicPr>
          <p:cNvPr id="26" name="Picture 25">
            <a:extLst>
              <a:ext uri="{FF2B5EF4-FFF2-40B4-BE49-F238E27FC236}">
                <a16:creationId xmlns:a16="http://schemas.microsoft.com/office/drawing/2014/main" id="{1E75CEE4-4520-4CE9-99A4-E4AD587D2E66}"/>
              </a:ext>
            </a:extLst>
          </p:cNvPr>
          <p:cNvPicPr>
            <a:picLocks noChangeAspect="1"/>
          </p:cNvPicPr>
          <p:nvPr/>
        </p:nvPicPr>
        <p:blipFill>
          <a:blip r:embed="rId6"/>
          <a:stretch>
            <a:fillRect/>
          </a:stretch>
        </p:blipFill>
        <p:spPr>
          <a:xfrm rot="10800000">
            <a:off x="1645708" y="7491082"/>
            <a:ext cx="8041321" cy="1897214"/>
          </a:xfrm>
          <a:prstGeom prst="rect">
            <a:avLst/>
          </a:prstGeom>
          <a:effectLst>
            <a:outerShdw algn="ctr" rotWithShape="0">
              <a:schemeClr val="bg1"/>
            </a:outerShdw>
          </a:effectLst>
        </p:spPr>
      </p:pic>
      <p:pic>
        <p:nvPicPr>
          <p:cNvPr id="27" name="Picture 26">
            <a:extLst>
              <a:ext uri="{FF2B5EF4-FFF2-40B4-BE49-F238E27FC236}">
                <a16:creationId xmlns:a16="http://schemas.microsoft.com/office/drawing/2014/main" id="{DB44F832-5A07-4967-8E2B-56849A93AE87}"/>
              </a:ext>
            </a:extLst>
          </p:cNvPr>
          <p:cNvPicPr>
            <a:picLocks noChangeAspect="1"/>
          </p:cNvPicPr>
          <p:nvPr/>
        </p:nvPicPr>
        <p:blipFill>
          <a:blip r:embed="rId7"/>
          <a:stretch>
            <a:fillRect/>
          </a:stretch>
        </p:blipFill>
        <p:spPr>
          <a:xfrm>
            <a:off x="1328346" y="7932994"/>
            <a:ext cx="755970" cy="749873"/>
          </a:xfrm>
          <a:prstGeom prst="rect">
            <a:avLst/>
          </a:prstGeom>
        </p:spPr>
      </p:pic>
      <p:sp>
        <p:nvSpPr>
          <p:cNvPr id="28" name="TextBox 27">
            <a:extLst>
              <a:ext uri="{FF2B5EF4-FFF2-40B4-BE49-F238E27FC236}">
                <a16:creationId xmlns:a16="http://schemas.microsoft.com/office/drawing/2014/main" id="{217EC683-450D-4D5A-82B3-EC8665595A90}"/>
              </a:ext>
            </a:extLst>
          </p:cNvPr>
          <p:cNvSpPr txBox="1"/>
          <p:nvPr/>
        </p:nvSpPr>
        <p:spPr>
          <a:xfrm>
            <a:off x="1469758" y="8007404"/>
            <a:ext cx="439544" cy="584775"/>
          </a:xfrm>
          <a:prstGeom prst="rect">
            <a:avLst/>
          </a:prstGeom>
          <a:noFill/>
        </p:spPr>
        <p:txBody>
          <a:bodyPr wrap="none" rtlCol="0">
            <a:spAutoFit/>
          </a:bodyPr>
          <a:lstStyle/>
          <a:p>
            <a:r>
              <a:rPr lang="da-DK" sz="3200" dirty="0">
                <a:latin typeface="+mj-lt"/>
              </a:rPr>
              <a:t>2</a:t>
            </a:r>
            <a:endParaRPr lang="en-GB" sz="3200" dirty="0">
              <a:latin typeface="+mj-lt"/>
            </a:endParaRPr>
          </a:p>
        </p:txBody>
      </p:sp>
      <p:sp>
        <p:nvSpPr>
          <p:cNvPr id="29" name="TextBox 28">
            <a:extLst>
              <a:ext uri="{FF2B5EF4-FFF2-40B4-BE49-F238E27FC236}">
                <a16:creationId xmlns:a16="http://schemas.microsoft.com/office/drawing/2014/main" id="{0DC9FD83-3952-4AFD-AB7A-6777E153FEDC}"/>
              </a:ext>
            </a:extLst>
          </p:cNvPr>
          <p:cNvSpPr txBox="1"/>
          <p:nvPr/>
        </p:nvSpPr>
        <p:spPr>
          <a:xfrm>
            <a:off x="2228050" y="7565420"/>
            <a:ext cx="6865188" cy="2092881"/>
          </a:xfrm>
          <a:prstGeom prst="rect">
            <a:avLst/>
          </a:prstGeom>
          <a:noFill/>
        </p:spPr>
        <p:txBody>
          <a:bodyPr wrap="square" rtlCol="0">
            <a:spAutoFit/>
          </a:bodyPr>
          <a:lstStyle/>
          <a:p>
            <a:r>
              <a:rPr lang="en-GB" sz="1400" b="1" dirty="0">
                <a:solidFill>
                  <a:schemeClr val="bg1"/>
                </a:solidFill>
              </a:rPr>
              <a:t>NATO interoperability and European defence integration</a:t>
            </a:r>
          </a:p>
          <a:p>
            <a:endParaRPr lang="en-GB" sz="1400" b="1" dirty="0">
              <a:solidFill>
                <a:schemeClr val="bg1"/>
              </a:solidFill>
            </a:endParaRPr>
          </a:p>
          <a:p>
            <a:pPr marL="285750" indent="-285750">
              <a:buFont typeface="Arial" panose="020B0604020202020204" pitchFamily="34" charset="0"/>
              <a:buChar char="•"/>
            </a:pPr>
            <a:r>
              <a:rPr lang="en-GB" sz="1400" dirty="0">
                <a:solidFill>
                  <a:schemeClr val="bg1"/>
                </a:solidFill>
              </a:rPr>
              <a:t>Sweden’s NATO accession has strengthened its alignment with European and transatlantic defence frameworks, making it a strategic link between Nordic, European and other NATO defence industries.</a:t>
            </a:r>
          </a:p>
          <a:p>
            <a:endParaRPr lang="en-GB" sz="1400" dirty="0">
              <a:solidFill>
                <a:schemeClr val="bg1"/>
              </a:solidFill>
            </a:endParaRPr>
          </a:p>
          <a:p>
            <a:pPr marL="285750" indent="-285750">
              <a:buFont typeface="Arial" panose="020B0604020202020204" pitchFamily="34" charset="0"/>
              <a:buChar char="•"/>
            </a:pPr>
            <a:r>
              <a:rPr lang="en-GB" sz="1400" dirty="0">
                <a:solidFill>
                  <a:schemeClr val="bg1"/>
                </a:solidFill>
              </a:rPr>
              <a:t>Interoperability with NATO enhances Sweden’s role in European security, offering joint defence procurement opportunities for Danish companies.</a:t>
            </a:r>
          </a:p>
          <a:p>
            <a:endParaRPr lang="en-GB" dirty="0"/>
          </a:p>
        </p:txBody>
      </p:sp>
      <p:pic>
        <p:nvPicPr>
          <p:cNvPr id="30" name="Picture 29">
            <a:extLst>
              <a:ext uri="{FF2B5EF4-FFF2-40B4-BE49-F238E27FC236}">
                <a16:creationId xmlns:a16="http://schemas.microsoft.com/office/drawing/2014/main" id="{56B34273-E436-4959-A9C8-215258BE9D6C}"/>
              </a:ext>
            </a:extLst>
          </p:cNvPr>
          <p:cNvPicPr>
            <a:picLocks noChangeAspect="1"/>
          </p:cNvPicPr>
          <p:nvPr/>
        </p:nvPicPr>
        <p:blipFill>
          <a:blip r:embed="rId8"/>
          <a:stretch>
            <a:fillRect/>
          </a:stretch>
        </p:blipFill>
        <p:spPr>
          <a:xfrm>
            <a:off x="0" y="9595474"/>
            <a:ext cx="8041321" cy="2115442"/>
          </a:xfrm>
          <a:prstGeom prst="rect">
            <a:avLst/>
          </a:prstGeom>
        </p:spPr>
      </p:pic>
      <p:pic>
        <p:nvPicPr>
          <p:cNvPr id="31" name="Picture 30">
            <a:extLst>
              <a:ext uri="{FF2B5EF4-FFF2-40B4-BE49-F238E27FC236}">
                <a16:creationId xmlns:a16="http://schemas.microsoft.com/office/drawing/2014/main" id="{95AE7E16-A423-4CBE-B739-0DEADE599185}"/>
              </a:ext>
            </a:extLst>
          </p:cNvPr>
          <p:cNvPicPr>
            <a:picLocks noChangeAspect="1"/>
          </p:cNvPicPr>
          <p:nvPr/>
        </p:nvPicPr>
        <p:blipFill>
          <a:blip r:embed="rId7"/>
          <a:stretch>
            <a:fillRect/>
          </a:stretch>
        </p:blipFill>
        <p:spPr>
          <a:xfrm>
            <a:off x="7672401" y="10195971"/>
            <a:ext cx="755970" cy="749873"/>
          </a:xfrm>
          <a:prstGeom prst="rect">
            <a:avLst/>
          </a:prstGeom>
        </p:spPr>
      </p:pic>
      <p:sp>
        <p:nvSpPr>
          <p:cNvPr id="32" name="TextBox 31">
            <a:extLst>
              <a:ext uri="{FF2B5EF4-FFF2-40B4-BE49-F238E27FC236}">
                <a16:creationId xmlns:a16="http://schemas.microsoft.com/office/drawing/2014/main" id="{AAC354AE-C657-487F-94D8-8FB45C97D417}"/>
              </a:ext>
            </a:extLst>
          </p:cNvPr>
          <p:cNvSpPr txBox="1"/>
          <p:nvPr/>
        </p:nvSpPr>
        <p:spPr>
          <a:xfrm>
            <a:off x="7855212" y="10307945"/>
            <a:ext cx="439544" cy="584775"/>
          </a:xfrm>
          <a:prstGeom prst="rect">
            <a:avLst/>
          </a:prstGeom>
          <a:noFill/>
        </p:spPr>
        <p:txBody>
          <a:bodyPr wrap="none" rtlCol="0">
            <a:spAutoFit/>
          </a:bodyPr>
          <a:lstStyle/>
          <a:p>
            <a:r>
              <a:rPr lang="da-DK" sz="3200" dirty="0">
                <a:latin typeface="+mj-lt"/>
              </a:rPr>
              <a:t>3</a:t>
            </a:r>
            <a:endParaRPr lang="en-GB" sz="3200" dirty="0">
              <a:latin typeface="+mj-lt"/>
            </a:endParaRPr>
          </a:p>
        </p:txBody>
      </p:sp>
      <p:sp>
        <p:nvSpPr>
          <p:cNvPr id="33" name="TextBox 32">
            <a:extLst>
              <a:ext uri="{FF2B5EF4-FFF2-40B4-BE49-F238E27FC236}">
                <a16:creationId xmlns:a16="http://schemas.microsoft.com/office/drawing/2014/main" id="{58512B61-BC43-4D26-96A9-2D2509F3A28C}"/>
              </a:ext>
            </a:extLst>
          </p:cNvPr>
          <p:cNvSpPr txBox="1"/>
          <p:nvPr/>
        </p:nvSpPr>
        <p:spPr>
          <a:xfrm>
            <a:off x="481874" y="9652141"/>
            <a:ext cx="7119903" cy="2308324"/>
          </a:xfrm>
          <a:prstGeom prst="rect">
            <a:avLst/>
          </a:prstGeom>
          <a:noFill/>
        </p:spPr>
        <p:txBody>
          <a:bodyPr wrap="square" rtlCol="0">
            <a:spAutoFit/>
          </a:bodyPr>
          <a:lstStyle/>
          <a:p>
            <a:r>
              <a:rPr lang="en-GB" sz="1400" b="1" dirty="0">
                <a:solidFill>
                  <a:schemeClr val="bg1"/>
                </a:solidFill>
              </a:rPr>
              <a:t>The Triple Helix approach</a:t>
            </a:r>
          </a:p>
          <a:p>
            <a:endParaRPr lang="en-GB" sz="1400" b="1" dirty="0">
              <a:solidFill>
                <a:schemeClr val="bg1"/>
              </a:solidFill>
            </a:endParaRPr>
          </a:p>
          <a:p>
            <a:pPr marL="285750" indent="-285750">
              <a:buFont typeface="Arial" panose="020B0604020202020204" pitchFamily="34" charset="0"/>
              <a:buChar char="•"/>
            </a:pPr>
            <a:r>
              <a:rPr lang="en-GB" sz="1400" dirty="0">
                <a:solidFill>
                  <a:schemeClr val="bg1"/>
                </a:solidFill>
              </a:rPr>
              <a:t>The Swedish Government maintains strong cooperation with private defence enterprises and aims at creating and maintaining frameworks that ensure rapid technology commercialisation and dual-use innovation.</a:t>
            </a:r>
          </a:p>
          <a:p>
            <a:pPr marL="285750" indent="-285750">
              <a:buFont typeface="Arial" panose="020B0604020202020204" pitchFamily="34" charset="0"/>
              <a:buChar char="•"/>
            </a:pPr>
            <a:endParaRPr lang="en-GB" sz="1400" dirty="0">
              <a:solidFill>
                <a:schemeClr val="bg1"/>
              </a:solidFill>
            </a:endParaRPr>
          </a:p>
          <a:p>
            <a:pPr marL="285750" indent="-285750">
              <a:buFont typeface="Arial" panose="020B0604020202020204" pitchFamily="34" charset="0"/>
              <a:buChar char="•"/>
            </a:pPr>
            <a:r>
              <a:rPr lang="en-GB" sz="1400" dirty="0">
                <a:solidFill>
                  <a:schemeClr val="bg1"/>
                </a:solidFill>
              </a:rPr>
              <a:t>Swedish defence clusters include the major cities in Sweden - Stockholm, Linköping, </a:t>
            </a:r>
            <a:r>
              <a:rPr lang="en-GB" sz="1400" dirty="0" err="1">
                <a:solidFill>
                  <a:schemeClr val="bg1"/>
                </a:solidFill>
              </a:rPr>
              <a:t>Örebro</a:t>
            </a:r>
            <a:r>
              <a:rPr lang="en-GB" sz="1400" dirty="0">
                <a:solidFill>
                  <a:schemeClr val="bg1"/>
                </a:solidFill>
              </a:rPr>
              <a:t> and Gothenburg – which facilitate the triple helix cooperation, with a strong public, private and academia presence.</a:t>
            </a:r>
          </a:p>
          <a:p>
            <a:endParaRPr lang="en-GB" dirty="0"/>
          </a:p>
        </p:txBody>
      </p:sp>
    </p:spTree>
    <p:extLst>
      <p:ext uri="{BB962C8B-B14F-4D97-AF65-F5344CB8AC3E}">
        <p14:creationId xmlns:p14="http://schemas.microsoft.com/office/powerpoint/2010/main" val="58621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D49E84-DAF2-4AF1-A9D1-66140C3B065C}"/>
              </a:ext>
            </a:extLst>
          </p:cNvPr>
          <p:cNvPicPr>
            <a:picLocks noChangeAspect="1"/>
          </p:cNvPicPr>
          <p:nvPr/>
        </p:nvPicPr>
        <p:blipFill>
          <a:blip r:embed="rId3"/>
          <a:stretch>
            <a:fillRect/>
          </a:stretch>
        </p:blipFill>
        <p:spPr>
          <a:xfrm>
            <a:off x="-1187370" y="0"/>
            <a:ext cx="16377951" cy="12283464"/>
          </a:xfrm>
          <a:prstGeom prst="rect">
            <a:avLst/>
          </a:prstGeom>
        </p:spPr>
      </p:pic>
      <p:pic>
        <p:nvPicPr>
          <p:cNvPr id="3" name="Picture 2">
            <a:extLst>
              <a:ext uri="{FF2B5EF4-FFF2-40B4-BE49-F238E27FC236}">
                <a16:creationId xmlns:a16="http://schemas.microsoft.com/office/drawing/2014/main" id="{28B447F6-96C9-48A2-BAF1-AC62ECA68030}"/>
              </a:ext>
            </a:extLst>
          </p:cNvPr>
          <p:cNvPicPr>
            <a:picLocks noChangeAspect="1"/>
          </p:cNvPicPr>
          <p:nvPr/>
        </p:nvPicPr>
        <p:blipFill>
          <a:blip r:embed="rId4"/>
          <a:stretch>
            <a:fillRect/>
          </a:stretch>
        </p:blipFill>
        <p:spPr>
          <a:xfrm>
            <a:off x="-284813" y="0"/>
            <a:ext cx="9867224" cy="12181146"/>
          </a:xfrm>
          <a:prstGeom prst="rect">
            <a:avLst/>
          </a:prstGeom>
        </p:spPr>
      </p:pic>
      <p:sp>
        <p:nvSpPr>
          <p:cNvPr id="6" name="TextBox 5">
            <a:extLst>
              <a:ext uri="{FF2B5EF4-FFF2-40B4-BE49-F238E27FC236}">
                <a16:creationId xmlns:a16="http://schemas.microsoft.com/office/drawing/2014/main" id="{CC6472FF-83F2-4CD8-9A7F-5AA71FBFB5B5}"/>
              </a:ext>
            </a:extLst>
          </p:cNvPr>
          <p:cNvSpPr txBox="1"/>
          <p:nvPr/>
        </p:nvSpPr>
        <p:spPr>
          <a:xfrm>
            <a:off x="271826" y="1038741"/>
            <a:ext cx="8372232" cy="2431435"/>
          </a:xfrm>
          <a:prstGeom prst="rect">
            <a:avLst/>
          </a:prstGeom>
          <a:noFill/>
        </p:spPr>
        <p:txBody>
          <a:bodyPr wrap="square" rtlCol="0">
            <a:spAutoFit/>
          </a:bodyPr>
          <a:lstStyle/>
          <a:p>
            <a:r>
              <a:rPr lang="da-DK" sz="2000" dirty="0">
                <a:solidFill>
                  <a:schemeClr val="bg1"/>
                </a:solidFill>
                <a:latin typeface="+mj-lt"/>
              </a:rPr>
              <a:t>maritime digital </a:t>
            </a:r>
            <a:r>
              <a:rPr lang="da-DK" sz="2000" dirty="0" err="1">
                <a:solidFill>
                  <a:schemeClr val="bg1"/>
                </a:solidFill>
                <a:latin typeface="+mj-lt"/>
              </a:rPr>
              <a:t>infrastructure</a:t>
            </a:r>
            <a:r>
              <a:rPr lang="da-DK" sz="2000" dirty="0">
                <a:solidFill>
                  <a:schemeClr val="bg1"/>
                </a:solidFill>
                <a:latin typeface="+mj-lt"/>
              </a:rPr>
              <a:t> and </a:t>
            </a:r>
            <a:r>
              <a:rPr lang="da-DK" sz="2000" dirty="0" err="1">
                <a:solidFill>
                  <a:schemeClr val="bg1"/>
                </a:solidFill>
                <a:latin typeface="+mj-lt"/>
              </a:rPr>
              <a:t>connectivity</a:t>
            </a:r>
            <a:r>
              <a:rPr lang="da-DK" sz="2000" dirty="0">
                <a:solidFill>
                  <a:schemeClr val="bg1"/>
                </a:solidFill>
                <a:latin typeface="+mj-lt"/>
              </a:rPr>
              <a:t> – </a:t>
            </a:r>
            <a:r>
              <a:rPr lang="da-DK" sz="2000" dirty="0" err="1">
                <a:solidFill>
                  <a:schemeClr val="bg1"/>
                </a:solidFill>
                <a:latin typeface="+mj-lt"/>
              </a:rPr>
              <a:t>swedish</a:t>
            </a:r>
            <a:r>
              <a:rPr lang="da-DK" sz="2000" dirty="0">
                <a:solidFill>
                  <a:schemeClr val="bg1"/>
                </a:solidFill>
                <a:latin typeface="+mj-lt"/>
              </a:rPr>
              <a:t> </a:t>
            </a:r>
            <a:r>
              <a:rPr lang="da-DK" sz="2000" dirty="0" err="1">
                <a:solidFill>
                  <a:schemeClr val="bg1"/>
                </a:solidFill>
                <a:latin typeface="+mj-lt"/>
              </a:rPr>
              <a:t>context</a:t>
            </a:r>
            <a:r>
              <a:rPr lang="da-DK" sz="2000" dirty="0">
                <a:solidFill>
                  <a:schemeClr val="bg1"/>
                </a:solidFill>
                <a:latin typeface="+mj-lt"/>
              </a:rPr>
              <a:t> and </a:t>
            </a:r>
            <a:r>
              <a:rPr lang="da-DK" sz="2000" dirty="0" err="1">
                <a:solidFill>
                  <a:schemeClr val="bg1"/>
                </a:solidFill>
                <a:latin typeface="+mj-lt"/>
              </a:rPr>
              <a:t>vulnerabilities</a:t>
            </a:r>
            <a:endParaRPr lang="da-DK" sz="2000" dirty="0">
              <a:solidFill>
                <a:schemeClr val="bg1"/>
              </a:solidFill>
              <a:latin typeface="+mj-lt"/>
            </a:endParaRPr>
          </a:p>
          <a:p>
            <a:endParaRPr lang="da-DK" sz="2400" dirty="0">
              <a:solidFill>
                <a:schemeClr val="bg1"/>
              </a:solidFill>
              <a:latin typeface="+mj-lt"/>
            </a:endParaRPr>
          </a:p>
          <a:p>
            <a:r>
              <a:rPr kumimoji="0" lang="en-GB" sz="1500" b="0" i="0" u="none" strike="noStrike" kern="1200" cap="none" spc="0" normalizeH="0" baseline="0" noProof="0" dirty="0">
                <a:ln>
                  <a:noFill/>
                </a:ln>
                <a:solidFill>
                  <a:prstClr val="white"/>
                </a:solidFill>
                <a:effectLst/>
                <a:uLnTx/>
                <a:uFillTx/>
                <a:latin typeface="Noto Sans"/>
                <a:ea typeface="Times New Roman" panose="02020603050405020304" pitchFamily="18" charset="0"/>
                <a:cs typeface="+mn-cs"/>
              </a:rPr>
              <a:t>Sweden’s maritime </a:t>
            </a:r>
            <a:r>
              <a:rPr lang="en-GB" sz="1500" dirty="0">
                <a:solidFill>
                  <a:prstClr val="white"/>
                </a:solidFill>
                <a:latin typeface="Noto Sans"/>
                <a:ea typeface="Times New Roman" panose="02020603050405020304" pitchFamily="18" charset="0"/>
              </a:rPr>
              <a:t>digital infrastructure </a:t>
            </a:r>
            <a:r>
              <a:rPr kumimoji="0" lang="en-GB" sz="1500" b="0" i="0" u="none" strike="noStrike" kern="1200" cap="none" spc="0" normalizeH="0" baseline="0" noProof="0" dirty="0">
                <a:ln>
                  <a:noFill/>
                </a:ln>
                <a:solidFill>
                  <a:prstClr val="white"/>
                </a:solidFill>
                <a:effectLst/>
                <a:uLnTx/>
                <a:uFillTx/>
                <a:latin typeface="Noto Sans"/>
                <a:ea typeface="Times New Roman" panose="02020603050405020304" pitchFamily="18" charset="0"/>
                <a:cs typeface="+mn-cs"/>
              </a:rPr>
              <a:t>domain is a critical, high-value dual-use target. Recent concentrated damage to Baltic subsea cables and growing GNSS</a:t>
            </a:r>
            <a:r>
              <a:rPr lang="en-GB" sz="1500" dirty="0">
                <a:solidFill>
                  <a:prstClr val="white"/>
                </a:solidFill>
                <a:latin typeface="Noto Sans"/>
                <a:ea typeface="Times New Roman" panose="02020603050405020304" pitchFamily="18" charset="0"/>
              </a:rPr>
              <a:t>/cyber interference incidents demonstrate that an adversary can rapidly degrade Sweden’s C2 systems, logistics and situational awareness without open kinetic warfare. </a:t>
            </a:r>
          </a:p>
          <a:p>
            <a:endParaRPr lang="en-GB" sz="2400" dirty="0">
              <a:solidFill>
                <a:schemeClr val="bg1"/>
              </a:solidFill>
              <a:latin typeface="+mj-lt"/>
            </a:endParaRPr>
          </a:p>
        </p:txBody>
      </p:sp>
      <p:pic>
        <p:nvPicPr>
          <p:cNvPr id="7" name="Picture 6">
            <a:extLst>
              <a:ext uri="{FF2B5EF4-FFF2-40B4-BE49-F238E27FC236}">
                <a16:creationId xmlns:a16="http://schemas.microsoft.com/office/drawing/2014/main" id="{FA0B4F6E-9D67-4E19-93AF-ACDBBB71A908}"/>
              </a:ext>
            </a:extLst>
          </p:cNvPr>
          <p:cNvPicPr>
            <a:picLocks noChangeAspect="1"/>
          </p:cNvPicPr>
          <p:nvPr/>
        </p:nvPicPr>
        <p:blipFill>
          <a:blip r:embed="rId5"/>
          <a:stretch>
            <a:fillRect/>
          </a:stretch>
        </p:blipFill>
        <p:spPr>
          <a:xfrm>
            <a:off x="271826" y="299887"/>
            <a:ext cx="2328874" cy="609653"/>
          </a:xfrm>
          <a:prstGeom prst="rect">
            <a:avLst/>
          </a:prstGeom>
        </p:spPr>
      </p:pic>
      <p:sp>
        <p:nvSpPr>
          <p:cNvPr id="20" name="Rektangel: afrundede hjørner 19">
            <a:extLst>
              <a:ext uri="{FF2B5EF4-FFF2-40B4-BE49-F238E27FC236}">
                <a16:creationId xmlns:a16="http://schemas.microsoft.com/office/drawing/2014/main" id="{2AF60825-744F-4CF6-8EFA-A7D492E434DD}"/>
              </a:ext>
            </a:extLst>
          </p:cNvPr>
          <p:cNvSpPr/>
          <p:nvPr/>
        </p:nvSpPr>
        <p:spPr>
          <a:xfrm>
            <a:off x="271825" y="3248608"/>
            <a:ext cx="8372232" cy="4559474"/>
          </a:xfrm>
          <a:prstGeom prst="roundRect">
            <a:avLst/>
          </a:prstGeom>
          <a:solidFill>
            <a:srgbClr val="05255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ktangel: afrundede hjørner 19">
            <a:extLst>
              <a:ext uri="{FF2B5EF4-FFF2-40B4-BE49-F238E27FC236}">
                <a16:creationId xmlns:a16="http://schemas.microsoft.com/office/drawing/2014/main" id="{A7790A62-BDC3-4FBB-92A3-D6681350CE66}"/>
              </a:ext>
            </a:extLst>
          </p:cNvPr>
          <p:cNvSpPr/>
          <p:nvPr/>
        </p:nvSpPr>
        <p:spPr>
          <a:xfrm>
            <a:off x="318182" y="8338964"/>
            <a:ext cx="8372232" cy="3743019"/>
          </a:xfrm>
          <a:prstGeom prst="roundRect">
            <a:avLst/>
          </a:prstGeom>
          <a:solidFill>
            <a:srgbClr val="05255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extBox 1">
            <a:extLst>
              <a:ext uri="{FF2B5EF4-FFF2-40B4-BE49-F238E27FC236}">
                <a16:creationId xmlns:a16="http://schemas.microsoft.com/office/drawing/2014/main" id="{D83197C8-4AF5-41AC-82FA-709003B9BF47}"/>
              </a:ext>
            </a:extLst>
          </p:cNvPr>
          <p:cNvSpPr txBox="1"/>
          <p:nvPr/>
        </p:nvSpPr>
        <p:spPr>
          <a:xfrm>
            <a:off x="522671" y="3450276"/>
            <a:ext cx="7870540" cy="89716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mj-lt"/>
                <a:ea typeface="Times New Roman" panose="02020603050405020304" pitchFamily="18" charset="0"/>
              </a:rPr>
              <a:t> Context setting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300" dirty="0">
              <a:solidFill>
                <a:prstClr val="white"/>
              </a:solidFill>
              <a:latin typeface="Noto Sans"/>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prstClr val="white"/>
                </a:solidFill>
                <a:latin typeface="Noto Sans"/>
                <a:ea typeface="Times New Roman" panose="02020603050405020304" pitchFamily="18" charset="0"/>
              </a:rPr>
              <a:t>Concentrated damage to Baltic subsea cables has risen sharply since 2023, creating real risk of partial or local connectivity loss that affects defence and civil systems. Recent reporting documents multiple cable incidents across the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dirty="0">
              <a:ln>
                <a:noFill/>
              </a:ln>
              <a:solidFill>
                <a:prstClr val="white"/>
              </a:solidFill>
              <a:effectLst/>
              <a:uLnTx/>
              <a:uFillTx/>
              <a:latin typeface="Noto Sans"/>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prstClr val="white"/>
                </a:solidFill>
                <a:latin typeface="Noto Sans"/>
                <a:ea typeface="Times New Roman" panose="02020603050405020304" pitchFamily="18" charset="0"/>
              </a:rPr>
              <a:t>Major Swedish ports are rapidly digitalising (e.g. Gothenburg’s Digital Port Call), increasing operational efficiency but also expanding the overall vulnerability to cyber-security breaches and attacks.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300" dirty="0">
              <a:solidFill>
                <a:prstClr val="white"/>
              </a:solidFill>
              <a:latin typeface="Noto Sans"/>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prstClr val="white"/>
                </a:solidFill>
                <a:latin typeface="Noto Sans"/>
                <a:ea typeface="Times New Roman" panose="02020603050405020304" pitchFamily="18" charset="0"/>
              </a:rPr>
              <a:t>Swedish authorities are developing shore-based navigation support and Smart Port Call initiatives. The increased operational risks that are present in the Baltic, require a holistic approach to Maritime Domain Awareness.</a:t>
            </a:r>
          </a:p>
          <a:p>
            <a:pPr marR="0" lvl="0" algn="l" defTabSz="914400" rtl="0" eaLnBrk="1" fontAlgn="auto" latinLnBrk="0" hangingPunct="1">
              <a:lnSpc>
                <a:spcPct val="100000"/>
              </a:lnSpc>
              <a:spcBef>
                <a:spcPts val="0"/>
              </a:spcBef>
              <a:spcAft>
                <a:spcPts val="0"/>
              </a:spcAft>
              <a:buClrTx/>
              <a:buSzTx/>
              <a:tabLst/>
              <a:defRPr/>
            </a:pPr>
            <a:endParaRPr lang="en-GB" sz="1300" dirty="0">
              <a:solidFill>
                <a:prstClr val="white"/>
              </a:solidFill>
              <a:latin typeface="Noto Sans"/>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prstClr val="white"/>
                </a:solidFill>
                <a:latin typeface="Noto Sans"/>
                <a:ea typeface="Times New Roman" panose="02020603050405020304" pitchFamily="18" charset="0"/>
              </a:rPr>
              <a:t>GNSS jamming and spoofing in the Baltic is a known and demonstrable hazard. Monitoring and mitigation efforts exist but remain a capability shortfall for sustained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300" dirty="0">
              <a:solidFill>
                <a:prstClr val="white"/>
              </a:solidFill>
              <a:latin typeface="Noto Sans"/>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prstClr val="white"/>
                </a:solidFill>
                <a:latin typeface="Noto Sans"/>
                <a:ea typeface="Times New Roman" panose="02020603050405020304" pitchFamily="18" charset="0"/>
              </a:rPr>
              <a:t>Sweden has a national cyber/digital security strategy that supports integration of digital resilience into wider security policy – this creates a policy lever for tighter civil-military standards and a higher degree of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dirty="0">
              <a:solidFill>
                <a:prstClr val="white"/>
              </a:solidFill>
              <a:latin typeface="Noto Sans"/>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solidFill>
                  <a:prstClr val="white"/>
                </a:solidFill>
                <a:latin typeface="Noto Sans"/>
                <a:ea typeface="Times New Roman" panose="02020603050405020304" pitchFamily="18" charset="0"/>
              </a:rPr>
              <a:t>                                                  </a:t>
            </a:r>
            <a:endParaRPr lang="en-GB" sz="1600" dirty="0">
              <a:solidFill>
                <a:prstClr val="white"/>
              </a:solidFill>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white"/>
              </a:solidFill>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white"/>
              </a:solidFill>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white"/>
              </a:solidFill>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mj-lt"/>
                <a:ea typeface="Times New Roman" panose="02020603050405020304" pitchFamily="18" charset="0"/>
              </a:rPr>
              <a:t>Principal vulnerabilities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white"/>
              </a:solidFill>
              <a:latin typeface="+mj-lt"/>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sz="1300" b="1" dirty="0">
                <a:solidFill>
                  <a:prstClr val="white"/>
                </a:solidFill>
                <a:latin typeface="Noto Sans"/>
                <a:ea typeface="Times New Roman" panose="02020603050405020304" pitchFamily="18" charset="0"/>
              </a:rPr>
              <a:t>Connectivity single points</a:t>
            </a:r>
            <a:r>
              <a:rPr lang="en-GB" sz="1300" dirty="0">
                <a:solidFill>
                  <a:prstClr val="white"/>
                </a:solidFill>
                <a:latin typeface="Noto Sans"/>
                <a:ea typeface="Times New Roman" panose="02020603050405020304" pitchFamily="18" charset="0"/>
              </a:rPr>
              <a:t>: subsea cables and single-provider satellite/</a:t>
            </a:r>
            <a:r>
              <a:rPr lang="sv-SE" sz="1300" dirty="0" err="1">
                <a:solidFill>
                  <a:prstClr val="white"/>
                </a:solidFill>
                <a:latin typeface="Noto Sans"/>
                <a:ea typeface="Times New Roman" panose="02020603050405020304" pitchFamily="18" charset="0"/>
              </a:rPr>
              <a:t>terrestrial</a:t>
            </a:r>
            <a:r>
              <a:rPr lang="sv-SE" sz="1300" dirty="0">
                <a:solidFill>
                  <a:prstClr val="white"/>
                </a:solidFill>
                <a:latin typeface="Noto Sans"/>
                <a:ea typeface="Times New Roman" panose="02020603050405020304" pitchFamily="18" charset="0"/>
              </a:rPr>
              <a:t> </a:t>
            </a:r>
            <a:r>
              <a:rPr lang="sv-SE" sz="1300" dirty="0" err="1">
                <a:solidFill>
                  <a:prstClr val="white"/>
                </a:solidFill>
                <a:latin typeface="Noto Sans"/>
                <a:ea typeface="Times New Roman" panose="02020603050405020304" pitchFamily="18" charset="0"/>
              </a:rPr>
              <a:t>links</a:t>
            </a:r>
            <a:r>
              <a:rPr lang="sv-SE" sz="1300" dirty="0">
                <a:solidFill>
                  <a:prstClr val="white"/>
                </a:solidFill>
                <a:latin typeface="Noto Sans"/>
                <a:ea typeface="Times New Roman" panose="02020603050405020304" pitchFamily="18" charset="0"/>
              </a:rPr>
              <a:t> </a:t>
            </a:r>
            <a:r>
              <a:rPr lang="sv-SE" sz="1300" dirty="0" err="1">
                <a:solidFill>
                  <a:prstClr val="white"/>
                </a:solidFill>
                <a:latin typeface="Noto Sans"/>
                <a:ea typeface="Times New Roman" panose="02020603050405020304" pitchFamily="18" charset="0"/>
              </a:rPr>
              <a:t>can</a:t>
            </a:r>
            <a:r>
              <a:rPr lang="sv-SE" sz="1300" dirty="0">
                <a:solidFill>
                  <a:prstClr val="white"/>
                </a:solidFill>
                <a:latin typeface="Noto Sans"/>
                <a:ea typeface="Times New Roman" panose="02020603050405020304" pitchFamily="18" charset="0"/>
              </a:rPr>
              <a:t> be </a:t>
            </a:r>
            <a:r>
              <a:rPr lang="sv-SE" sz="1300" dirty="0" err="1">
                <a:solidFill>
                  <a:prstClr val="white"/>
                </a:solidFill>
                <a:latin typeface="Noto Sans"/>
                <a:ea typeface="Times New Roman" panose="02020603050405020304" pitchFamily="18" charset="0"/>
              </a:rPr>
              <a:t>severed</a:t>
            </a:r>
            <a:r>
              <a:rPr lang="sv-SE" sz="1300" dirty="0">
                <a:solidFill>
                  <a:prstClr val="white"/>
                </a:solidFill>
                <a:latin typeface="Noto Sans"/>
                <a:ea typeface="Times New Roman" panose="02020603050405020304" pitchFamily="18" charset="0"/>
              </a:rPr>
              <a:t> or </a:t>
            </a:r>
            <a:r>
              <a:rPr lang="sv-SE" sz="1300" dirty="0" err="1">
                <a:solidFill>
                  <a:prstClr val="white"/>
                </a:solidFill>
                <a:latin typeface="Noto Sans"/>
                <a:ea typeface="Times New Roman" panose="02020603050405020304" pitchFamily="18" charset="0"/>
              </a:rPr>
              <a:t>congested</a:t>
            </a:r>
            <a:r>
              <a:rPr lang="sv-SE" sz="1300" dirty="0">
                <a:solidFill>
                  <a:prstClr val="white"/>
                </a:solidFill>
                <a:latin typeface="Noto Sans"/>
                <a:ea typeface="Times New Roman" panose="02020603050405020304" pitchFamily="18" charset="0"/>
              </a:rPr>
              <a:t>, </a:t>
            </a:r>
            <a:r>
              <a:rPr lang="sv-SE" sz="1300" dirty="0" err="1">
                <a:solidFill>
                  <a:prstClr val="white"/>
                </a:solidFill>
                <a:latin typeface="Noto Sans"/>
                <a:ea typeface="Times New Roman" panose="02020603050405020304" pitchFamily="18" charset="0"/>
              </a:rPr>
              <a:t>degrading</a:t>
            </a:r>
            <a:r>
              <a:rPr lang="sv-SE" sz="1300" dirty="0">
                <a:solidFill>
                  <a:prstClr val="white"/>
                </a:solidFill>
                <a:latin typeface="Noto Sans"/>
                <a:ea typeface="Times New Roman" panose="02020603050405020304" pitchFamily="18" charset="0"/>
              </a:rPr>
              <a:t> C2, </a:t>
            </a:r>
            <a:r>
              <a:rPr lang="sv-SE" sz="1300" dirty="0" err="1">
                <a:solidFill>
                  <a:prstClr val="white"/>
                </a:solidFill>
                <a:latin typeface="Noto Sans"/>
                <a:ea typeface="Times New Roman" panose="02020603050405020304" pitchFamily="18" charset="0"/>
              </a:rPr>
              <a:t>logistics</a:t>
            </a:r>
            <a:r>
              <a:rPr lang="sv-SE" sz="1300" dirty="0">
                <a:solidFill>
                  <a:prstClr val="white"/>
                </a:solidFill>
                <a:latin typeface="Noto Sans"/>
                <a:ea typeface="Times New Roman" panose="02020603050405020304" pitchFamily="18" charset="0"/>
              </a:rPr>
              <a:t> and port </a:t>
            </a:r>
            <a:r>
              <a:rPr lang="sv-SE" sz="1300" dirty="0" err="1">
                <a:solidFill>
                  <a:prstClr val="white"/>
                </a:solidFill>
                <a:latin typeface="Noto Sans"/>
                <a:ea typeface="Times New Roman" panose="02020603050405020304" pitchFamily="18" charset="0"/>
              </a:rPr>
              <a:t>ops</a:t>
            </a:r>
            <a:endParaRPr lang="sv-SE" sz="1300" dirty="0">
              <a:solidFill>
                <a:prstClr val="white"/>
              </a:solidFill>
              <a:latin typeface="Noto Sans"/>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sv-SE" sz="1300" dirty="0">
              <a:solidFill>
                <a:prstClr val="white"/>
              </a:solidFill>
              <a:latin typeface="Noto Sans"/>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sv-SE" sz="1300" b="1" dirty="0" err="1">
                <a:solidFill>
                  <a:prstClr val="white"/>
                </a:solidFill>
                <a:latin typeface="Noto Sans"/>
                <a:ea typeface="Times New Roman" panose="02020603050405020304" pitchFamily="18" charset="0"/>
              </a:rPr>
              <a:t>Expanded</a:t>
            </a:r>
            <a:r>
              <a:rPr lang="sv-SE" sz="1300" b="1" dirty="0">
                <a:solidFill>
                  <a:prstClr val="white"/>
                </a:solidFill>
                <a:latin typeface="Noto Sans"/>
                <a:ea typeface="Times New Roman" panose="02020603050405020304" pitchFamily="18" charset="0"/>
              </a:rPr>
              <a:t> cyber</a:t>
            </a:r>
            <a:r>
              <a:rPr lang="en-GB" sz="1300" b="1" dirty="0">
                <a:solidFill>
                  <a:prstClr val="white"/>
                </a:solidFill>
                <a:latin typeface="Noto Sans"/>
                <a:ea typeface="Times New Roman" panose="02020603050405020304" pitchFamily="18" charset="0"/>
              </a:rPr>
              <a:t>/OT attack surface</a:t>
            </a:r>
            <a:r>
              <a:rPr lang="en-GB" sz="1300" dirty="0">
                <a:solidFill>
                  <a:prstClr val="white"/>
                </a:solidFill>
                <a:latin typeface="Noto Sans"/>
                <a:ea typeface="Times New Roman" panose="02020603050405020304" pitchFamily="18" charset="0"/>
              </a:rPr>
              <a:t>: port IT/OT integration (digital port calls, port cranes, berth systems creates entry vectors into critical logistics chains</a:t>
            </a:r>
          </a:p>
          <a:p>
            <a:pPr marR="0" lvl="0" algn="l" defTabSz="914400" rtl="0" eaLnBrk="1" fontAlgn="auto" latinLnBrk="0" hangingPunct="1">
              <a:lnSpc>
                <a:spcPct val="100000"/>
              </a:lnSpc>
              <a:spcBef>
                <a:spcPts val="0"/>
              </a:spcBef>
              <a:spcAft>
                <a:spcPts val="0"/>
              </a:spcAft>
              <a:buClrTx/>
              <a:buSzTx/>
              <a:tabLst/>
              <a:defRPr/>
            </a:pPr>
            <a:endParaRPr lang="en-GB" sz="1300" dirty="0">
              <a:solidFill>
                <a:prstClr val="white"/>
              </a:solidFill>
              <a:latin typeface="Noto Sans"/>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sz="1300" b="1" dirty="0">
                <a:solidFill>
                  <a:prstClr val="white"/>
                </a:solidFill>
                <a:latin typeface="Noto Sans"/>
                <a:ea typeface="Times New Roman" panose="02020603050405020304" pitchFamily="18" charset="0"/>
              </a:rPr>
              <a:t>Navigation integrity risks</a:t>
            </a:r>
            <a:r>
              <a:rPr lang="en-GB" sz="1300" dirty="0">
                <a:solidFill>
                  <a:prstClr val="white"/>
                </a:solidFill>
                <a:latin typeface="Noto Sans"/>
                <a:ea typeface="Times New Roman" panose="02020603050405020304" pitchFamily="18" charset="0"/>
              </a:rPr>
              <a:t>: GNSS jamming/spoofing can blind or mislead vessels and coastal sensors, which in turn poses serious security risks to the critical infrastructure</a:t>
            </a:r>
          </a:p>
          <a:p>
            <a:pPr marR="0" lvl="0" algn="l" defTabSz="914400" rtl="0" eaLnBrk="1" fontAlgn="auto" latinLnBrk="0" hangingPunct="1">
              <a:lnSpc>
                <a:spcPct val="100000"/>
              </a:lnSpc>
              <a:spcBef>
                <a:spcPts val="0"/>
              </a:spcBef>
              <a:spcAft>
                <a:spcPts val="0"/>
              </a:spcAft>
              <a:buClrTx/>
              <a:buSzTx/>
              <a:tabLst/>
              <a:defRPr/>
            </a:pPr>
            <a:endParaRPr lang="en-GB" sz="1300" dirty="0">
              <a:solidFill>
                <a:prstClr val="white"/>
              </a:solidFill>
              <a:latin typeface="Noto Sans"/>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sz="1300" b="1" dirty="0">
                <a:solidFill>
                  <a:prstClr val="white"/>
                </a:solidFill>
                <a:latin typeface="Noto Sans"/>
                <a:ea typeface="Times New Roman" panose="02020603050405020304" pitchFamily="18" charset="0"/>
              </a:rPr>
              <a:t>Civil-military seams</a:t>
            </a:r>
            <a:r>
              <a:rPr lang="en-GB" sz="1300" dirty="0">
                <a:solidFill>
                  <a:prstClr val="white"/>
                </a:solidFill>
                <a:latin typeface="Noto Sans"/>
                <a:ea typeface="Times New Roman" panose="02020603050405020304" pitchFamily="18" charset="0"/>
              </a:rPr>
              <a:t>: civilian systems often lack classification, segmentation or contingency interfaces for military use; legal and operational arrangements for rapid transition are immature.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lang="en-GB" sz="1300" dirty="0">
              <a:solidFill>
                <a:prstClr val="white"/>
              </a:solidFill>
              <a:latin typeface="Noto Sans"/>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sz="1300" b="1" dirty="0">
                <a:solidFill>
                  <a:prstClr val="white"/>
                </a:solidFill>
                <a:latin typeface="Noto Sans"/>
                <a:ea typeface="Times New Roman" panose="02020603050405020304" pitchFamily="18" charset="0"/>
              </a:rPr>
              <a:t>Detection and attribution delay</a:t>
            </a:r>
            <a:r>
              <a:rPr lang="en-GB" sz="1300" dirty="0">
                <a:solidFill>
                  <a:prstClr val="white"/>
                </a:solidFill>
                <a:latin typeface="Noto Sans"/>
                <a:ea typeface="Times New Roman" panose="02020603050405020304" pitchFamily="18" charset="0"/>
              </a:rPr>
              <a:t>: distinguishing accident from sabotage (and proving attribution) is slow, limiting timely deterrent/response options</a:t>
            </a:r>
            <a:endParaRPr kumimoji="0" lang="en-GB" sz="1300" b="0" i="0" u="none" strike="noStrike" kern="1200" cap="none" spc="0" normalizeH="0" baseline="0" noProof="0" dirty="0">
              <a:ln>
                <a:noFill/>
              </a:ln>
              <a:solidFill>
                <a:prstClr val="white"/>
              </a:solidFill>
              <a:effectLst/>
              <a:uLnTx/>
              <a:uFillTx/>
              <a:latin typeface="Noto Sans"/>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Noto Sans"/>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Noto Sans"/>
              <a:ea typeface="Times New Roman" panose="02020603050405020304" pitchFamily="18" charset="0"/>
              <a:cs typeface="+mn-cs"/>
            </a:endParaRPr>
          </a:p>
        </p:txBody>
      </p:sp>
      <p:pic>
        <p:nvPicPr>
          <p:cNvPr id="19" name="Picture 18">
            <a:extLst>
              <a:ext uri="{FF2B5EF4-FFF2-40B4-BE49-F238E27FC236}">
                <a16:creationId xmlns:a16="http://schemas.microsoft.com/office/drawing/2014/main" id="{77AB534D-C6DE-4B2D-A895-6210ADDACD10}"/>
              </a:ext>
            </a:extLst>
          </p:cNvPr>
          <p:cNvPicPr>
            <a:picLocks noChangeAspect="1"/>
          </p:cNvPicPr>
          <p:nvPr/>
        </p:nvPicPr>
        <p:blipFill>
          <a:blip r:embed="rId6"/>
          <a:stretch>
            <a:fillRect/>
          </a:stretch>
        </p:blipFill>
        <p:spPr>
          <a:xfrm>
            <a:off x="3946126" y="7538099"/>
            <a:ext cx="1107285" cy="1098355"/>
          </a:xfrm>
          <a:prstGeom prst="rect">
            <a:avLst/>
          </a:prstGeom>
        </p:spPr>
      </p:pic>
      <p:pic>
        <p:nvPicPr>
          <p:cNvPr id="5" name="Graphic 4" descr="Chevron arrows with solid fill">
            <a:extLst>
              <a:ext uri="{FF2B5EF4-FFF2-40B4-BE49-F238E27FC236}">
                <a16:creationId xmlns:a16="http://schemas.microsoft.com/office/drawing/2014/main" id="{5B64232C-388E-4897-A2C5-34411D803F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42569" y="7667300"/>
            <a:ext cx="914400" cy="914400"/>
          </a:xfrm>
          <a:prstGeom prst="rect">
            <a:avLst/>
          </a:prstGeom>
        </p:spPr>
      </p:pic>
    </p:spTree>
    <p:extLst>
      <p:ext uri="{BB962C8B-B14F-4D97-AF65-F5344CB8AC3E}">
        <p14:creationId xmlns:p14="http://schemas.microsoft.com/office/powerpoint/2010/main" val="182263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A55FB3-A9F0-41A7-B257-C3F3D3FD52FD}"/>
              </a:ext>
            </a:extLst>
          </p:cNvPr>
          <p:cNvSpPr/>
          <p:nvPr/>
        </p:nvSpPr>
        <p:spPr>
          <a:xfrm>
            <a:off x="0" y="-254833"/>
            <a:ext cx="9687030" cy="12570058"/>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D97F4398-18C9-4973-B870-A22C03E7CF7B}"/>
              </a:ext>
            </a:extLst>
          </p:cNvPr>
          <p:cNvSpPr txBox="1"/>
          <p:nvPr/>
        </p:nvSpPr>
        <p:spPr>
          <a:xfrm>
            <a:off x="1089596" y="5318316"/>
            <a:ext cx="8894452" cy="2554545"/>
          </a:xfrm>
          <a:prstGeom prst="rect">
            <a:avLst/>
          </a:prstGeom>
          <a:noFill/>
        </p:spPr>
        <p:txBody>
          <a:bodyPr wrap="square" rtlCol="0">
            <a:spAutoFit/>
          </a:bodyPr>
          <a:lstStyle/>
          <a:p>
            <a:r>
              <a:rPr lang="sv-SE" sz="3800" dirty="0" err="1">
                <a:solidFill>
                  <a:schemeClr val="bg1"/>
                </a:solidFill>
                <a:latin typeface="+mj-lt"/>
              </a:rPr>
              <a:t>Introduction</a:t>
            </a:r>
            <a:r>
              <a:rPr lang="sv-SE" sz="3800" dirty="0">
                <a:solidFill>
                  <a:schemeClr val="bg1"/>
                </a:solidFill>
                <a:latin typeface="+mj-lt"/>
              </a:rPr>
              <a:t> to the </a:t>
            </a:r>
          </a:p>
          <a:p>
            <a:r>
              <a:rPr lang="sv-SE" sz="3800" dirty="0" err="1">
                <a:solidFill>
                  <a:schemeClr val="bg1"/>
                </a:solidFill>
                <a:latin typeface="+mj-lt"/>
              </a:rPr>
              <a:t>Scope</a:t>
            </a:r>
            <a:r>
              <a:rPr lang="sv-SE" sz="3800" dirty="0">
                <a:solidFill>
                  <a:schemeClr val="bg1"/>
                </a:solidFill>
                <a:latin typeface="+mj-lt"/>
              </a:rPr>
              <a:t> </a:t>
            </a:r>
            <a:r>
              <a:rPr lang="sv-SE" sz="3800" dirty="0" err="1">
                <a:solidFill>
                  <a:schemeClr val="bg1"/>
                </a:solidFill>
                <a:latin typeface="+mj-lt"/>
              </a:rPr>
              <a:t>your</a:t>
            </a:r>
            <a:r>
              <a:rPr lang="sv-SE" sz="3800" dirty="0">
                <a:solidFill>
                  <a:schemeClr val="bg1"/>
                </a:solidFill>
                <a:latin typeface="+mj-lt"/>
              </a:rPr>
              <a:t> business </a:t>
            </a:r>
            <a:r>
              <a:rPr lang="sv-SE" sz="3800" dirty="0" err="1">
                <a:solidFill>
                  <a:schemeClr val="bg1"/>
                </a:solidFill>
                <a:latin typeface="+mj-lt"/>
              </a:rPr>
              <a:t>model</a:t>
            </a:r>
            <a:r>
              <a:rPr lang="sv-SE" sz="3800" dirty="0">
                <a:solidFill>
                  <a:schemeClr val="bg1"/>
                </a:solidFill>
                <a:latin typeface="+mj-lt"/>
              </a:rPr>
              <a:t>+</a:t>
            </a:r>
          </a:p>
          <a:p>
            <a:endParaRPr lang="sv-SE" sz="4000" dirty="0">
              <a:solidFill>
                <a:schemeClr val="bg1"/>
              </a:solidFill>
              <a:latin typeface="+mj-lt"/>
            </a:endParaRPr>
          </a:p>
          <a:p>
            <a:endParaRPr lang="sv-SE" sz="4000" dirty="0">
              <a:solidFill>
                <a:schemeClr val="bg1"/>
              </a:solidFill>
              <a:latin typeface="+mj-lt"/>
            </a:endParaRPr>
          </a:p>
        </p:txBody>
      </p:sp>
      <p:pic>
        <p:nvPicPr>
          <p:cNvPr id="7" name="Picture 6">
            <a:extLst>
              <a:ext uri="{FF2B5EF4-FFF2-40B4-BE49-F238E27FC236}">
                <a16:creationId xmlns:a16="http://schemas.microsoft.com/office/drawing/2014/main" id="{4A7DF082-71BE-402D-9499-6358C93DF07F}"/>
              </a:ext>
            </a:extLst>
          </p:cNvPr>
          <p:cNvPicPr>
            <a:picLocks noChangeAspect="1"/>
          </p:cNvPicPr>
          <p:nvPr/>
        </p:nvPicPr>
        <p:blipFill>
          <a:blip r:embed="rId2"/>
          <a:stretch>
            <a:fillRect/>
          </a:stretch>
        </p:blipFill>
        <p:spPr>
          <a:xfrm>
            <a:off x="397261" y="454675"/>
            <a:ext cx="2328874" cy="609653"/>
          </a:xfrm>
          <a:prstGeom prst="rect">
            <a:avLst/>
          </a:prstGeom>
        </p:spPr>
      </p:pic>
      <p:pic>
        <p:nvPicPr>
          <p:cNvPr id="9" name="Picture 8">
            <a:extLst>
              <a:ext uri="{FF2B5EF4-FFF2-40B4-BE49-F238E27FC236}">
                <a16:creationId xmlns:a16="http://schemas.microsoft.com/office/drawing/2014/main" id="{EA5C62C8-8381-49CF-BD4F-591CB2B0766A}"/>
              </a:ext>
            </a:extLst>
          </p:cNvPr>
          <p:cNvPicPr>
            <a:picLocks noChangeAspect="1"/>
          </p:cNvPicPr>
          <p:nvPr/>
        </p:nvPicPr>
        <p:blipFill>
          <a:blip r:embed="rId3"/>
          <a:stretch>
            <a:fillRect/>
          </a:stretch>
        </p:blipFill>
        <p:spPr>
          <a:xfrm>
            <a:off x="336358" y="5418734"/>
            <a:ext cx="481516" cy="477632"/>
          </a:xfrm>
          <a:prstGeom prst="rect">
            <a:avLst/>
          </a:prstGeom>
        </p:spPr>
      </p:pic>
      <p:pic>
        <p:nvPicPr>
          <p:cNvPr id="12" name="Picture 8">
            <a:extLst>
              <a:ext uri="{FF2B5EF4-FFF2-40B4-BE49-F238E27FC236}">
                <a16:creationId xmlns:a16="http://schemas.microsoft.com/office/drawing/2014/main" id="{C7951E73-2AE2-4088-BE94-2F46FF4E2E4C}"/>
              </a:ext>
            </a:extLst>
          </p:cNvPr>
          <p:cNvPicPr>
            <a:picLocks noChangeAspect="1"/>
          </p:cNvPicPr>
          <p:nvPr/>
        </p:nvPicPr>
        <p:blipFill>
          <a:blip r:embed="rId3"/>
          <a:stretch>
            <a:fillRect/>
          </a:stretch>
        </p:blipFill>
        <p:spPr>
          <a:xfrm>
            <a:off x="334403" y="6083261"/>
            <a:ext cx="481516" cy="477632"/>
          </a:xfrm>
          <a:prstGeom prst="rect">
            <a:avLst/>
          </a:prstGeom>
        </p:spPr>
      </p:pic>
    </p:spTree>
    <p:extLst>
      <p:ext uri="{BB962C8B-B14F-4D97-AF65-F5344CB8AC3E}">
        <p14:creationId xmlns:p14="http://schemas.microsoft.com/office/powerpoint/2010/main" val="1283348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1000" r="-51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F79036-706C-48C6-BFE4-B349D8CD5267}"/>
              </a:ext>
            </a:extLst>
          </p:cNvPr>
          <p:cNvPicPr>
            <a:picLocks noChangeAspect="1"/>
          </p:cNvPicPr>
          <p:nvPr/>
        </p:nvPicPr>
        <p:blipFill>
          <a:blip r:embed="rId4"/>
          <a:stretch>
            <a:fillRect/>
          </a:stretch>
        </p:blipFill>
        <p:spPr>
          <a:xfrm>
            <a:off x="-5450873" y="0"/>
            <a:ext cx="14462337" cy="12246243"/>
          </a:xfrm>
          <a:prstGeom prst="rect">
            <a:avLst/>
          </a:prstGeom>
        </p:spPr>
      </p:pic>
      <p:sp>
        <p:nvSpPr>
          <p:cNvPr id="2" name="Rektangel 1">
            <a:extLst>
              <a:ext uri="{FF2B5EF4-FFF2-40B4-BE49-F238E27FC236}">
                <a16:creationId xmlns:a16="http://schemas.microsoft.com/office/drawing/2014/main" id="{F7E6815D-24FD-4725-ADF0-A48493000777}"/>
              </a:ext>
            </a:extLst>
          </p:cNvPr>
          <p:cNvSpPr/>
          <p:nvPr/>
        </p:nvSpPr>
        <p:spPr>
          <a:xfrm>
            <a:off x="-225468" y="11552"/>
            <a:ext cx="9225006" cy="12246243"/>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Picture 14">
            <a:extLst>
              <a:ext uri="{FF2B5EF4-FFF2-40B4-BE49-F238E27FC236}">
                <a16:creationId xmlns:a16="http://schemas.microsoft.com/office/drawing/2014/main" id="{E228F373-CFA1-4E8A-8B6D-41F2459BB985}"/>
              </a:ext>
            </a:extLst>
          </p:cNvPr>
          <p:cNvPicPr>
            <a:picLocks noChangeAspect="1"/>
          </p:cNvPicPr>
          <p:nvPr/>
        </p:nvPicPr>
        <p:blipFill>
          <a:blip r:embed="rId5"/>
          <a:stretch>
            <a:fillRect/>
          </a:stretch>
        </p:blipFill>
        <p:spPr>
          <a:xfrm>
            <a:off x="4258684" y="9267054"/>
            <a:ext cx="3605697" cy="2859347"/>
          </a:xfrm>
          <a:prstGeom prst="rect">
            <a:avLst/>
          </a:prstGeom>
        </p:spPr>
      </p:pic>
      <p:pic>
        <p:nvPicPr>
          <p:cNvPr id="13" name="Picture 12">
            <a:extLst>
              <a:ext uri="{FF2B5EF4-FFF2-40B4-BE49-F238E27FC236}">
                <a16:creationId xmlns:a16="http://schemas.microsoft.com/office/drawing/2014/main" id="{CEEFBEC7-2E30-45C9-9EBF-CC7F1EA847A3}"/>
              </a:ext>
            </a:extLst>
          </p:cNvPr>
          <p:cNvPicPr>
            <a:picLocks noChangeAspect="1"/>
          </p:cNvPicPr>
          <p:nvPr/>
        </p:nvPicPr>
        <p:blipFill>
          <a:blip r:embed="rId6"/>
          <a:stretch>
            <a:fillRect/>
          </a:stretch>
        </p:blipFill>
        <p:spPr>
          <a:xfrm>
            <a:off x="5719796" y="6546939"/>
            <a:ext cx="2866306" cy="1987461"/>
          </a:xfrm>
          <a:prstGeom prst="rect">
            <a:avLst/>
          </a:prstGeom>
        </p:spPr>
      </p:pic>
      <p:pic>
        <p:nvPicPr>
          <p:cNvPr id="33" name="Picture 32">
            <a:extLst>
              <a:ext uri="{FF2B5EF4-FFF2-40B4-BE49-F238E27FC236}">
                <a16:creationId xmlns:a16="http://schemas.microsoft.com/office/drawing/2014/main" id="{AED79147-5C23-4535-8107-22D22439F2D2}"/>
              </a:ext>
            </a:extLst>
          </p:cNvPr>
          <p:cNvPicPr>
            <a:picLocks noChangeAspect="1"/>
          </p:cNvPicPr>
          <p:nvPr/>
        </p:nvPicPr>
        <p:blipFill>
          <a:blip r:embed="rId7"/>
          <a:stretch>
            <a:fillRect/>
          </a:stretch>
        </p:blipFill>
        <p:spPr>
          <a:xfrm>
            <a:off x="5719796" y="3361589"/>
            <a:ext cx="2864185" cy="2900642"/>
          </a:xfrm>
          <a:prstGeom prst="rect">
            <a:avLst/>
          </a:prstGeom>
        </p:spPr>
      </p:pic>
      <p:pic>
        <p:nvPicPr>
          <p:cNvPr id="12" name="Picture 11">
            <a:extLst>
              <a:ext uri="{FF2B5EF4-FFF2-40B4-BE49-F238E27FC236}">
                <a16:creationId xmlns:a16="http://schemas.microsoft.com/office/drawing/2014/main" id="{82055702-99E2-403E-8F4D-942DF829EE28}"/>
              </a:ext>
            </a:extLst>
          </p:cNvPr>
          <p:cNvPicPr>
            <a:picLocks noChangeAspect="1"/>
          </p:cNvPicPr>
          <p:nvPr/>
        </p:nvPicPr>
        <p:blipFill>
          <a:blip r:embed="rId7"/>
          <a:stretch>
            <a:fillRect/>
          </a:stretch>
        </p:blipFill>
        <p:spPr>
          <a:xfrm>
            <a:off x="225749" y="2650007"/>
            <a:ext cx="3908077" cy="8717061"/>
          </a:xfrm>
          <a:prstGeom prst="rect">
            <a:avLst/>
          </a:prstGeom>
        </p:spPr>
      </p:pic>
      <p:sp>
        <p:nvSpPr>
          <p:cNvPr id="22" name="Rektangel 21">
            <a:extLst>
              <a:ext uri="{FF2B5EF4-FFF2-40B4-BE49-F238E27FC236}">
                <a16:creationId xmlns:a16="http://schemas.microsoft.com/office/drawing/2014/main" id="{B76C01A7-AB3B-453D-9868-087E7CDC4631}"/>
              </a:ext>
            </a:extLst>
          </p:cNvPr>
          <p:cNvSpPr/>
          <p:nvPr/>
        </p:nvSpPr>
        <p:spPr>
          <a:xfrm>
            <a:off x="457987" y="2835548"/>
            <a:ext cx="3605697" cy="8717066"/>
          </a:xfrm>
          <a:prstGeom prst="rect">
            <a:avLst/>
          </a:prstGeom>
          <a:noFill/>
        </p:spPr>
        <p:txBody>
          <a:bodyPr wrap="square" lIns="0">
            <a:spAutoFit/>
          </a:bodyPr>
          <a:lstStyle/>
          <a:p>
            <a:r>
              <a:rPr lang="da-DK" sz="1477" b="1" dirty="0">
                <a:solidFill>
                  <a:schemeClr val="bg1"/>
                </a:solidFill>
                <a:latin typeface="+mj-lt"/>
              </a:rPr>
              <a:t>maritime digital </a:t>
            </a:r>
            <a:r>
              <a:rPr lang="da-DK" sz="1477" b="1" dirty="0" err="1">
                <a:solidFill>
                  <a:schemeClr val="bg1"/>
                </a:solidFill>
                <a:latin typeface="+mj-lt"/>
              </a:rPr>
              <a:t>infrastructure</a:t>
            </a:r>
            <a:r>
              <a:rPr lang="da-DK" sz="1477" b="1" dirty="0">
                <a:solidFill>
                  <a:schemeClr val="bg1"/>
                </a:solidFill>
                <a:latin typeface="+mj-lt"/>
              </a:rPr>
              <a:t> </a:t>
            </a:r>
          </a:p>
          <a:p>
            <a:r>
              <a:rPr lang="da-DK" sz="1477" b="1" dirty="0">
                <a:solidFill>
                  <a:schemeClr val="bg1"/>
                </a:solidFill>
                <a:latin typeface="+mj-lt"/>
              </a:rPr>
              <a:t>And </a:t>
            </a:r>
            <a:r>
              <a:rPr lang="da-DK" sz="1477" b="1" dirty="0" err="1">
                <a:solidFill>
                  <a:schemeClr val="bg1"/>
                </a:solidFill>
                <a:latin typeface="+mj-lt"/>
              </a:rPr>
              <a:t>connectivity</a:t>
            </a:r>
            <a:r>
              <a:rPr lang="da-DK" sz="1477" b="1" dirty="0">
                <a:solidFill>
                  <a:schemeClr val="bg1"/>
                </a:solidFill>
                <a:latin typeface="+mj-lt"/>
              </a:rPr>
              <a:t> Companies </a:t>
            </a:r>
            <a:r>
              <a:rPr lang="da-DK" sz="1477" b="1" dirty="0" err="1">
                <a:solidFill>
                  <a:schemeClr val="bg1"/>
                </a:solidFill>
                <a:latin typeface="+mj-lt"/>
              </a:rPr>
              <a:t>wishing</a:t>
            </a:r>
            <a:r>
              <a:rPr lang="da-DK" sz="1477" b="1" dirty="0">
                <a:solidFill>
                  <a:schemeClr val="bg1"/>
                </a:solidFill>
                <a:latin typeface="+mj-lt"/>
              </a:rPr>
              <a:t> to </a:t>
            </a:r>
            <a:r>
              <a:rPr lang="da-DK" sz="1477" b="1" dirty="0" err="1">
                <a:solidFill>
                  <a:schemeClr val="bg1"/>
                </a:solidFill>
                <a:latin typeface="+mj-lt"/>
              </a:rPr>
              <a:t>explore</a:t>
            </a:r>
            <a:r>
              <a:rPr lang="da-DK" sz="1477" b="1" dirty="0">
                <a:solidFill>
                  <a:schemeClr val="bg1"/>
                </a:solidFill>
                <a:latin typeface="+mj-lt"/>
              </a:rPr>
              <a:t> FIRST </a:t>
            </a:r>
            <a:r>
              <a:rPr lang="da-DK" sz="1477" b="1" dirty="0" err="1">
                <a:solidFill>
                  <a:schemeClr val="bg1"/>
                </a:solidFill>
                <a:latin typeface="+mj-lt"/>
              </a:rPr>
              <a:t>internationalisation</a:t>
            </a:r>
            <a:r>
              <a:rPr lang="da-DK" sz="1477" b="1" dirty="0">
                <a:solidFill>
                  <a:schemeClr val="bg1"/>
                </a:solidFill>
                <a:latin typeface="+mj-lt"/>
              </a:rPr>
              <a:t> </a:t>
            </a:r>
            <a:r>
              <a:rPr lang="da-DK" sz="1477" b="1" dirty="0" err="1">
                <a:solidFill>
                  <a:schemeClr val="bg1"/>
                </a:solidFill>
                <a:latin typeface="+mj-lt"/>
              </a:rPr>
              <a:t>opportunities</a:t>
            </a:r>
            <a:endParaRPr lang="da-DK" sz="1477" b="1" dirty="0">
              <a:solidFill>
                <a:schemeClr val="bg1"/>
              </a:solidFill>
              <a:latin typeface="+mj-lt"/>
            </a:endParaRPr>
          </a:p>
          <a:p>
            <a:endParaRPr lang="sv-SE" sz="1723" b="1" dirty="0">
              <a:solidFill>
                <a:schemeClr val="bg1"/>
              </a:solidFill>
              <a:latin typeface="+mj-lt"/>
            </a:endParaRPr>
          </a:p>
          <a:p>
            <a:r>
              <a:rPr lang="en-GB" sz="1400" dirty="0">
                <a:solidFill>
                  <a:schemeClr val="bg1"/>
                </a:solidFill>
                <a:latin typeface="Noto Sans" panose="020B0502040504020204" pitchFamily="34"/>
                <a:ea typeface="Noto Sans" panose="020B0502040504020204" pitchFamily="34"/>
                <a:cs typeface="Noto Sans" panose="020B0502040504020204" pitchFamily="34"/>
              </a:rPr>
              <a:t>Join a select group of Danish SMEs in a 2-month SBM+ program designed to help you navigate the Swedish defence sector and explore maritime digital infrastructure market opportunities. Through expert guidance and tailored advice you will deepen your understanding of the market, validate your concept with our expert advisory board and build a strong foundation for market-entry, or market-maturing engagement.</a:t>
            </a:r>
          </a:p>
          <a:p>
            <a:endParaRPr lang="en-GB" sz="1600" dirty="0">
              <a:solidFill>
                <a:schemeClr val="bg1"/>
              </a:solidFill>
              <a:latin typeface="Roboto" panose="02000000000000000000" pitchFamily="2"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da-DK" sz="1600" b="1" i="0" u="none" strike="noStrike" kern="1200" cap="none" spc="0" normalizeH="0" baseline="0" noProof="0" dirty="0" err="1">
                <a:ln>
                  <a:noFill/>
                </a:ln>
                <a:solidFill>
                  <a:schemeClr val="bg1"/>
                </a:solidFill>
                <a:effectLst/>
                <a:uLnTx/>
                <a:uFillTx/>
                <a:latin typeface="Diplomacy Office Bold"/>
                <a:ea typeface="+mn-ea"/>
                <a:cs typeface="+mn-cs"/>
              </a:rPr>
              <a:t>Your</a:t>
            </a:r>
            <a:r>
              <a:rPr kumimoji="0" lang="da-DK" sz="1600" b="1" i="0" u="none" strike="noStrike" kern="1200" cap="none" spc="0" normalizeH="0" baseline="0" noProof="0" dirty="0">
                <a:ln>
                  <a:noFill/>
                </a:ln>
                <a:solidFill>
                  <a:schemeClr val="bg1"/>
                </a:solidFill>
                <a:effectLst/>
                <a:uLnTx/>
                <a:uFillTx/>
                <a:latin typeface="Diplomacy Office Bold"/>
                <a:ea typeface="+mn-ea"/>
                <a:cs typeface="+mn-cs"/>
              </a:rPr>
              <a:t> </a:t>
            </a:r>
            <a:r>
              <a:rPr kumimoji="0" lang="da-DK" sz="1600" b="1" i="0" u="none" strike="noStrike" kern="1200" cap="none" spc="0" normalizeH="0" baseline="0" noProof="0" dirty="0" err="1">
                <a:ln>
                  <a:noFill/>
                </a:ln>
                <a:solidFill>
                  <a:schemeClr val="bg1"/>
                </a:solidFill>
                <a:effectLst/>
                <a:uLnTx/>
                <a:uFillTx/>
                <a:latin typeface="Diplomacy Office Bold"/>
                <a:ea typeface="+mn-ea"/>
                <a:cs typeface="+mn-cs"/>
              </a:rPr>
              <a:t>company</a:t>
            </a:r>
            <a:r>
              <a:rPr kumimoji="0" lang="da-DK" sz="1600" b="1" i="0" u="none" strike="noStrike" kern="1200" cap="none" spc="0" normalizeH="0" baseline="0" noProof="0" dirty="0">
                <a:ln>
                  <a:noFill/>
                </a:ln>
                <a:solidFill>
                  <a:schemeClr val="bg1"/>
                </a:solidFill>
                <a:effectLst/>
                <a:uLnTx/>
                <a:uFillTx/>
                <a:latin typeface="Diplomacy Office Bold"/>
                <a:ea typeface="+mn-ea"/>
                <a:cs typeface="+mn-cs"/>
              </a:rPr>
              <a:t> </a:t>
            </a:r>
            <a:r>
              <a:rPr kumimoji="0" lang="da-DK" sz="1600" b="1" i="0" u="none" strike="noStrike" kern="1200" cap="none" spc="0" normalizeH="0" baseline="0" noProof="0" dirty="0" err="1">
                <a:ln>
                  <a:noFill/>
                </a:ln>
                <a:solidFill>
                  <a:schemeClr val="bg1"/>
                </a:solidFill>
                <a:effectLst/>
                <a:uLnTx/>
                <a:uFillTx/>
                <a:latin typeface="Diplomacy Office Bold"/>
                <a:ea typeface="+mn-ea"/>
                <a:cs typeface="+mn-cs"/>
              </a:rPr>
              <a:t>gets</a:t>
            </a:r>
            <a:endParaRPr kumimoji="0" lang="da-DK" sz="1600" b="1" i="0" u="none" strike="noStrike" kern="1200" cap="none" spc="0" normalizeH="0" baseline="0" noProof="0" dirty="0">
              <a:ln>
                <a:noFill/>
              </a:ln>
              <a:solidFill>
                <a:schemeClr val="bg1"/>
              </a:solidFill>
              <a:effectLst/>
              <a:uLnTx/>
              <a:uFillTx/>
              <a:latin typeface="Diplomacy Office Bold"/>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chemeClr val="accent5">
                  <a:lumMod val="50000"/>
                </a:schemeClr>
              </a:solidFill>
              <a:effectLst/>
              <a:uLnTx/>
              <a:uFillTx/>
              <a:latin typeface="Diplomacy Office Bold"/>
              <a:ea typeface="+mn-ea"/>
              <a:cs typeface="+mn-cs"/>
            </a:endParaRPr>
          </a:p>
          <a:p>
            <a:pPr marL="171450" lvl="0" indent="-171450">
              <a:lnSpc>
                <a:spcPct val="110000"/>
              </a:lnSpc>
              <a:buFont typeface="Arial" panose="020B0604020202020204" pitchFamily="34" charset="0"/>
              <a:buChar char="•"/>
              <a:defRPr/>
            </a:pPr>
            <a:r>
              <a:rPr lang="en-GB" sz="1400" b="0" i="0" dirty="0">
                <a:solidFill>
                  <a:schemeClr val="bg1"/>
                </a:solidFill>
                <a:effectLst/>
              </a:rPr>
              <a:t>Unique understanding of one of Denmark's most important neighbouring markets</a:t>
            </a:r>
          </a:p>
          <a:p>
            <a:pPr marL="171450" lvl="0" indent="-171450">
              <a:lnSpc>
                <a:spcPct val="110000"/>
              </a:lnSpc>
              <a:buFont typeface="Arial" panose="020B0604020202020204" pitchFamily="34" charset="0"/>
              <a:buChar char="•"/>
              <a:defRPr/>
            </a:pPr>
            <a:r>
              <a:rPr lang="en-GB" sz="1400" b="0" i="0" dirty="0">
                <a:solidFill>
                  <a:schemeClr val="bg1"/>
                </a:solidFill>
                <a:effectLst/>
              </a:rPr>
              <a:t>A tailored go-to-market strategy for your company in Sweden</a:t>
            </a:r>
          </a:p>
          <a:p>
            <a:pPr marL="171450" lvl="0" indent="-171450">
              <a:lnSpc>
                <a:spcPct val="110000"/>
              </a:lnSpc>
              <a:buFont typeface="Arial" panose="020B0604020202020204" pitchFamily="34" charset="0"/>
              <a:buChar char="•"/>
              <a:defRPr/>
            </a:pPr>
            <a:r>
              <a:rPr lang="en-GB" sz="1400" dirty="0">
                <a:solidFill>
                  <a:schemeClr val="bg1"/>
                </a:solidFill>
              </a:rPr>
              <a:t>Understanding of Swedish Defence Materiel Administration’s procurement process</a:t>
            </a:r>
          </a:p>
          <a:p>
            <a:pPr marL="171450" lvl="0" indent="-171450">
              <a:lnSpc>
                <a:spcPct val="110000"/>
              </a:lnSpc>
              <a:buFont typeface="Arial" panose="020B0604020202020204" pitchFamily="34" charset="0"/>
              <a:buChar char="•"/>
              <a:defRPr/>
            </a:pPr>
            <a:r>
              <a:rPr lang="en-GB" sz="1400" b="0" i="0" dirty="0">
                <a:solidFill>
                  <a:schemeClr val="bg1"/>
                </a:solidFill>
                <a:effectLst/>
              </a:rPr>
              <a:t>Qualified market validation, feedback and direct  solution sparring from key sector stakeholders in Sweden</a:t>
            </a:r>
          </a:p>
          <a:p>
            <a:pPr marL="171450" lvl="0" indent="-171450">
              <a:lnSpc>
                <a:spcPct val="110000"/>
              </a:lnSpc>
              <a:buFont typeface="Arial" panose="020B0604020202020204" pitchFamily="34" charset="0"/>
              <a:buChar char="•"/>
              <a:defRPr/>
            </a:pPr>
            <a:r>
              <a:rPr lang="en-GB" sz="1400" dirty="0">
                <a:solidFill>
                  <a:schemeClr val="bg1"/>
                </a:solidFill>
              </a:rPr>
              <a:t>Opportunity to participate in pilot projects</a:t>
            </a:r>
            <a:endParaRPr lang="en-GB" sz="1400" b="0" i="0" dirty="0">
              <a:solidFill>
                <a:schemeClr val="bg1"/>
              </a:solidFill>
              <a:effectLst/>
            </a:endParaRPr>
          </a:p>
          <a:p>
            <a:pPr marL="171450" lvl="0" indent="-171450">
              <a:lnSpc>
                <a:spcPct val="110000"/>
              </a:lnSpc>
              <a:buFont typeface="Arial" panose="020B0604020202020204" pitchFamily="34" charset="0"/>
              <a:buChar char="•"/>
              <a:defRPr/>
            </a:pPr>
            <a:r>
              <a:rPr lang="en-GB" sz="1400" b="0" i="0" dirty="0">
                <a:solidFill>
                  <a:schemeClr val="bg1"/>
                </a:solidFill>
                <a:effectLst/>
              </a:rPr>
              <a:t>Valid network and knowledge of Sweden from day one.</a:t>
            </a:r>
            <a:endParaRPr kumimoji="0" lang="da-DK" sz="1400" b="0" i="0" u="none" strike="noStrike" kern="1200" cap="none" spc="0" normalizeH="0" baseline="0" noProof="0" dirty="0">
              <a:ln>
                <a:noFill/>
              </a:ln>
              <a:solidFill>
                <a:schemeClr val="bg1"/>
              </a:solidFill>
              <a:effectLst/>
              <a:uLnTx/>
              <a:uFillTx/>
              <a:ea typeface="+mn-ea"/>
              <a:cs typeface="+mn-cs"/>
            </a:endParaRPr>
          </a:p>
          <a:p>
            <a:endParaRPr lang="en-US" sz="1477" dirty="0">
              <a:solidFill>
                <a:schemeClr val="bg1"/>
              </a:solidFill>
              <a:latin typeface="+mj-lt"/>
            </a:endParaRPr>
          </a:p>
        </p:txBody>
      </p:sp>
      <p:sp>
        <p:nvSpPr>
          <p:cNvPr id="23" name="Rektangel 22">
            <a:extLst>
              <a:ext uri="{FF2B5EF4-FFF2-40B4-BE49-F238E27FC236}">
                <a16:creationId xmlns:a16="http://schemas.microsoft.com/office/drawing/2014/main" id="{F63877AA-D69B-4528-B311-229D5F84C6BD}"/>
              </a:ext>
            </a:extLst>
          </p:cNvPr>
          <p:cNvSpPr/>
          <p:nvPr/>
        </p:nvSpPr>
        <p:spPr>
          <a:xfrm>
            <a:off x="879107" y="3827842"/>
            <a:ext cx="3274769" cy="556114"/>
          </a:xfrm>
          <a:prstGeom prst="rect">
            <a:avLst/>
          </a:prstGeom>
          <a:noFill/>
        </p:spPr>
        <p:txBody>
          <a:bodyPr wrap="square" lIns="0">
            <a:spAutoFit/>
          </a:bodyPr>
          <a:lstStyle/>
          <a:p>
            <a:pPr defTabSz="1125444" eaLnBrk="0" fontAlgn="base" hangingPunct="0">
              <a:spcBef>
                <a:spcPct val="0"/>
              </a:spcBef>
              <a:spcAft>
                <a:spcPct val="0"/>
              </a:spcAft>
            </a:pPr>
            <a:endParaRPr lang="en-US" altLang="en-US" sz="1477" dirty="0"/>
          </a:p>
          <a:p>
            <a:pPr>
              <a:lnSpc>
                <a:spcPct val="110000"/>
              </a:lnSpc>
            </a:pPr>
            <a:endParaRPr lang="da-DK" sz="1477" dirty="0">
              <a:solidFill>
                <a:schemeClr val="accent5">
                  <a:lumMod val="50000"/>
                </a:schemeClr>
              </a:solidFill>
            </a:endParaRPr>
          </a:p>
        </p:txBody>
      </p:sp>
      <p:sp>
        <p:nvSpPr>
          <p:cNvPr id="25" name="Rektangel 24">
            <a:extLst>
              <a:ext uri="{FF2B5EF4-FFF2-40B4-BE49-F238E27FC236}">
                <a16:creationId xmlns:a16="http://schemas.microsoft.com/office/drawing/2014/main" id="{24C2C961-0F31-42C4-A134-3B7F5F80F90A}"/>
              </a:ext>
            </a:extLst>
          </p:cNvPr>
          <p:cNvSpPr/>
          <p:nvPr/>
        </p:nvSpPr>
        <p:spPr>
          <a:xfrm>
            <a:off x="9424115" y="4013251"/>
            <a:ext cx="3453772" cy="546945"/>
          </a:xfrm>
          <a:prstGeom prst="rect">
            <a:avLst/>
          </a:prstGeom>
          <a:noFill/>
        </p:spPr>
        <p:txBody>
          <a:bodyPr wrap="square" lIns="0">
            <a:spAutoFit/>
          </a:bodyPr>
          <a:lstStyle/>
          <a:p>
            <a:endParaRPr lang="da-DK" sz="1477" dirty="0">
              <a:solidFill>
                <a:schemeClr val="accent5">
                  <a:lumMod val="50000"/>
                </a:schemeClr>
              </a:solidFill>
            </a:endParaRPr>
          </a:p>
          <a:p>
            <a:endParaRPr lang="da-DK" sz="1477" dirty="0"/>
          </a:p>
        </p:txBody>
      </p:sp>
      <p:sp>
        <p:nvSpPr>
          <p:cNvPr id="37" name="Rektangel 36">
            <a:extLst>
              <a:ext uri="{FF2B5EF4-FFF2-40B4-BE49-F238E27FC236}">
                <a16:creationId xmlns:a16="http://schemas.microsoft.com/office/drawing/2014/main" id="{0C95B193-53D2-4DFF-B312-0F42A4DC8663}"/>
              </a:ext>
            </a:extLst>
          </p:cNvPr>
          <p:cNvSpPr/>
          <p:nvPr/>
        </p:nvSpPr>
        <p:spPr>
          <a:xfrm>
            <a:off x="5866535" y="4134559"/>
            <a:ext cx="2732281" cy="1815882"/>
          </a:xfrm>
          <a:prstGeom prst="rect">
            <a:avLst/>
          </a:prstGeom>
          <a:noFill/>
        </p:spPr>
        <p:txBody>
          <a:bodyPr wrap="square" lIns="0">
            <a:spAutoFit/>
          </a:bodyPr>
          <a:lstStyle/>
          <a:p>
            <a:r>
              <a:rPr lang="en-GB" sz="1400" b="0" i="0" dirty="0">
                <a:solidFill>
                  <a:schemeClr val="bg1"/>
                </a:solidFill>
                <a:effectLst/>
                <a:latin typeface="Roboto" panose="02000000000000000000" pitchFamily="2" charset="0"/>
              </a:rPr>
              <a:t>With solid experience from the Swedish market, we offer strategic guidance and access to a seasoned advisory board from the industry. This support is designed to help you refine your market approach and strengthen your business case for Sweden.</a:t>
            </a:r>
            <a:endParaRPr lang="en-US" sz="1400" dirty="0">
              <a:solidFill>
                <a:schemeClr val="bg1"/>
              </a:solidFill>
              <a:latin typeface="+mj-lt"/>
            </a:endParaRPr>
          </a:p>
        </p:txBody>
      </p:sp>
      <p:sp>
        <p:nvSpPr>
          <p:cNvPr id="41" name="Rektangel 40">
            <a:extLst>
              <a:ext uri="{FF2B5EF4-FFF2-40B4-BE49-F238E27FC236}">
                <a16:creationId xmlns:a16="http://schemas.microsoft.com/office/drawing/2014/main" id="{E2EE600F-83F2-48C2-A457-CB34958D9C54}"/>
              </a:ext>
            </a:extLst>
          </p:cNvPr>
          <p:cNvSpPr/>
          <p:nvPr/>
        </p:nvSpPr>
        <p:spPr>
          <a:xfrm>
            <a:off x="5866535" y="3463630"/>
            <a:ext cx="2717447" cy="830997"/>
          </a:xfrm>
          <a:prstGeom prst="rect">
            <a:avLst/>
          </a:prstGeom>
          <a:noFill/>
        </p:spPr>
        <p:txBody>
          <a:bodyPr wrap="square" lIns="0">
            <a:spAutoFit/>
          </a:bodyPr>
          <a:lstStyle/>
          <a:p>
            <a:r>
              <a:rPr lang="da-DK" sz="1600" dirty="0">
                <a:solidFill>
                  <a:schemeClr val="bg1"/>
                </a:solidFill>
                <a:latin typeface="+mj-lt"/>
              </a:rPr>
              <a:t>Access </a:t>
            </a:r>
            <a:r>
              <a:rPr lang="da-DK" sz="1600" dirty="0" err="1">
                <a:solidFill>
                  <a:schemeClr val="bg1"/>
                </a:solidFill>
                <a:latin typeface="+mj-lt"/>
              </a:rPr>
              <a:t>opportunities</a:t>
            </a:r>
            <a:endParaRPr lang="da-DK" sz="1600" dirty="0">
              <a:solidFill>
                <a:schemeClr val="bg1"/>
              </a:solidFill>
              <a:latin typeface="+mj-lt"/>
            </a:endParaRPr>
          </a:p>
          <a:p>
            <a:r>
              <a:rPr lang="da-DK" sz="1600" dirty="0">
                <a:solidFill>
                  <a:schemeClr val="bg1"/>
                </a:solidFill>
                <a:latin typeface="+mj-lt"/>
              </a:rPr>
              <a:t>In </a:t>
            </a:r>
            <a:r>
              <a:rPr lang="da-DK" sz="1600" dirty="0" err="1">
                <a:solidFill>
                  <a:schemeClr val="bg1"/>
                </a:solidFill>
                <a:latin typeface="+mj-lt"/>
              </a:rPr>
              <a:t>sweden</a:t>
            </a:r>
            <a:endParaRPr lang="da-DK" sz="1600" dirty="0">
              <a:solidFill>
                <a:schemeClr val="bg1"/>
              </a:solidFill>
              <a:latin typeface="+mj-lt"/>
            </a:endParaRPr>
          </a:p>
          <a:p>
            <a:endParaRPr lang="en-US" sz="1600" dirty="0">
              <a:solidFill>
                <a:schemeClr val="bg1"/>
              </a:solidFill>
              <a:latin typeface="+mj-lt"/>
            </a:endParaRPr>
          </a:p>
        </p:txBody>
      </p:sp>
      <p:sp>
        <p:nvSpPr>
          <p:cNvPr id="36" name="Title 1">
            <a:extLst>
              <a:ext uri="{FF2B5EF4-FFF2-40B4-BE49-F238E27FC236}">
                <a16:creationId xmlns:a16="http://schemas.microsoft.com/office/drawing/2014/main" id="{3259469F-B1A3-438E-8471-363B8E277B7B}"/>
              </a:ext>
            </a:extLst>
          </p:cNvPr>
          <p:cNvSpPr txBox="1">
            <a:spLocks/>
          </p:cNvSpPr>
          <p:nvPr/>
        </p:nvSpPr>
        <p:spPr>
          <a:xfrm>
            <a:off x="1083937" y="1441723"/>
            <a:ext cx="6867769" cy="795484"/>
          </a:xfrm>
          <a:prstGeom prst="rect">
            <a:avLst/>
          </a:prstGeom>
        </p:spPr>
        <p:txBody>
          <a:bodyPr vert="horz" lIns="0" tIns="0" rIns="0" bIns="0" rtlCol="0" anchor="t" anchorCtr="0">
            <a:noAutofit/>
          </a:bodyPr>
          <a:lstStyle>
            <a:lvl1pPr algn="l" defTabSz="514350" rtl="0" eaLnBrk="1" latinLnBrk="0" hangingPunct="1">
              <a:lnSpc>
                <a:spcPct val="90000"/>
              </a:lnSpc>
              <a:spcBef>
                <a:spcPct val="0"/>
              </a:spcBef>
              <a:buNone/>
              <a:defRPr sz="1800" kern="1200">
                <a:solidFill>
                  <a:schemeClr val="accent1"/>
                </a:solidFill>
                <a:latin typeface="+mj-lt"/>
                <a:ea typeface="+mj-ea"/>
                <a:cs typeface="+mj-cs"/>
              </a:defRPr>
            </a:lvl1pPr>
          </a:lstStyle>
          <a:p>
            <a:r>
              <a:rPr lang="en-GB" sz="2462" b="1" dirty="0">
                <a:solidFill>
                  <a:srgbClr val="002060"/>
                </a:solidFill>
              </a:rPr>
              <a:t> </a:t>
            </a:r>
            <a:endParaRPr lang="en-GB" sz="2462" dirty="0">
              <a:solidFill>
                <a:srgbClr val="002060"/>
              </a:solidFill>
            </a:endParaRPr>
          </a:p>
        </p:txBody>
      </p:sp>
      <p:sp>
        <p:nvSpPr>
          <p:cNvPr id="46" name="Tekstfelt 15">
            <a:extLst>
              <a:ext uri="{FF2B5EF4-FFF2-40B4-BE49-F238E27FC236}">
                <a16:creationId xmlns:a16="http://schemas.microsoft.com/office/drawing/2014/main" id="{7CCDE09C-3565-421A-AAD5-67E07AC9898A}"/>
              </a:ext>
            </a:extLst>
          </p:cNvPr>
          <p:cNvSpPr txBox="1"/>
          <p:nvPr/>
        </p:nvSpPr>
        <p:spPr>
          <a:xfrm>
            <a:off x="5866534" y="6669322"/>
            <a:ext cx="3051465" cy="369332"/>
          </a:xfrm>
          <a:prstGeom prst="rect">
            <a:avLst/>
          </a:prstGeom>
          <a:noFill/>
        </p:spPr>
        <p:txBody>
          <a:bodyPr wrap="square" lIns="0">
            <a:spAutoFit/>
          </a:bodyPr>
          <a:lstStyle/>
          <a:p>
            <a:r>
              <a:rPr lang="da-DK" sz="1800" b="1" dirty="0" err="1">
                <a:solidFill>
                  <a:schemeClr val="bg1"/>
                </a:solidFill>
                <a:latin typeface="+mj-lt"/>
              </a:rPr>
              <a:t>two-step</a:t>
            </a:r>
            <a:r>
              <a:rPr lang="da-DK" sz="1800" b="1" dirty="0">
                <a:solidFill>
                  <a:schemeClr val="bg1"/>
                </a:solidFill>
                <a:latin typeface="+mj-lt"/>
              </a:rPr>
              <a:t> approach</a:t>
            </a:r>
            <a:endParaRPr lang="en-GB" sz="1800" dirty="0">
              <a:solidFill>
                <a:schemeClr val="bg1"/>
              </a:solidFill>
            </a:endParaRPr>
          </a:p>
        </p:txBody>
      </p:sp>
      <p:sp>
        <p:nvSpPr>
          <p:cNvPr id="47" name="Rektangel 16">
            <a:extLst>
              <a:ext uri="{FF2B5EF4-FFF2-40B4-BE49-F238E27FC236}">
                <a16:creationId xmlns:a16="http://schemas.microsoft.com/office/drawing/2014/main" id="{C4AE4C80-0608-477E-9105-469972EEE506}"/>
              </a:ext>
            </a:extLst>
          </p:cNvPr>
          <p:cNvSpPr/>
          <p:nvPr/>
        </p:nvSpPr>
        <p:spPr>
          <a:xfrm>
            <a:off x="5866534" y="7149290"/>
            <a:ext cx="2652575" cy="1169551"/>
          </a:xfrm>
          <a:prstGeom prst="rect">
            <a:avLst/>
          </a:prstGeom>
          <a:noFill/>
        </p:spPr>
        <p:txBody>
          <a:bodyPr wrap="square" lIns="0">
            <a:spAutoFit/>
          </a:bodyPr>
          <a:lstStyle/>
          <a:p>
            <a:r>
              <a:rPr lang="en-GB" sz="1400" b="0" i="0" dirty="0">
                <a:solidFill>
                  <a:schemeClr val="bg1"/>
                </a:solidFill>
                <a:effectLst/>
                <a:latin typeface="Roboto" panose="02000000000000000000" pitchFamily="2" charset="0"/>
              </a:rPr>
              <a:t>Our two-step approach begins with tailored strategic advice provides a gateway to new partnerships through participation in a market visit.</a:t>
            </a:r>
            <a:endParaRPr lang="en-GB" sz="1400" dirty="0">
              <a:solidFill>
                <a:schemeClr val="bg1"/>
              </a:solidFill>
            </a:endParaRPr>
          </a:p>
        </p:txBody>
      </p:sp>
      <p:sp>
        <p:nvSpPr>
          <p:cNvPr id="51" name="Tekstfelt 15">
            <a:extLst>
              <a:ext uri="{FF2B5EF4-FFF2-40B4-BE49-F238E27FC236}">
                <a16:creationId xmlns:a16="http://schemas.microsoft.com/office/drawing/2014/main" id="{C284051E-F981-486E-818D-75234FDC236B}"/>
              </a:ext>
            </a:extLst>
          </p:cNvPr>
          <p:cNvSpPr txBox="1"/>
          <p:nvPr/>
        </p:nvSpPr>
        <p:spPr>
          <a:xfrm>
            <a:off x="3521786" y="9566042"/>
            <a:ext cx="3359674" cy="471219"/>
          </a:xfrm>
          <a:prstGeom prst="rect">
            <a:avLst/>
          </a:prstGeom>
          <a:noFill/>
        </p:spPr>
        <p:txBody>
          <a:bodyPr wrap="square">
            <a:spAutoFit/>
          </a:bodyPr>
          <a:lstStyle/>
          <a:p>
            <a:endParaRPr lang="en-GB" sz="2462" dirty="0">
              <a:solidFill>
                <a:srgbClr val="002060"/>
              </a:solidFill>
            </a:endParaRPr>
          </a:p>
        </p:txBody>
      </p:sp>
      <p:cxnSp>
        <p:nvCxnSpPr>
          <p:cNvPr id="6" name="Straight Arrow Connector 5">
            <a:extLst>
              <a:ext uri="{FF2B5EF4-FFF2-40B4-BE49-F238E27FC236}">
                <a16:creationId xmlns:a16="http://schemas.microsoft.com/office/drawing/2014/main" id="{3C94D0C2-EFDC-4ED4-BACA-B01177A190F5}"/>
              </a:ext>
            </a:extLst>
          </p:cNvPr>
          <p:cNvCxnSpPr>
            <a:cxnSpLocks/>
          </p:cNvCxnSpPr>
          <p:nvPr/>
        </p:nvCxnSpPr>
        <p:spPr>
          <a:xfrm>
            <a:off x="4984019" y="2932369"/>
            <a:ext cx="0" cy="624565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D16E09-174A-49AC-9BCA-B20DB5A54580}"/>
              </a:ext>
            </a:extLst>
          </p:cNvPr>
          <p:cNvCxnSpPr>
            <a:cxnSpLocks/>
          </p:cNvCxnSpPr>
          <p:nvPr/>
        </p:nvCxnSpPr>
        <p:spPr>
          <a:xfrm flipH="1">
            <a:off x="4365791" y="3166538"/>
            <a:ext cx="618228" cy="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6DC19B-9B5A-441B-89F2-9B936C19ABD3}"/>
              </a:ext>
            </a:extLst>
          </p:cNvPr>
          <p:cNvCxnSpPr>
            <a:cxnSpLocks/>
          </p:cNvCxnSpPr>
          <p:nvPr/>
        </p:nvCxnSpPr>
        <p:spPr>
          <a:xfrm>
            <a:off x="4969626" y="3804910"/>
            <a:ext cx="520091" cy="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D001CC-6223-4FBA-984E-B6BFD0A836FC}"/>
              </a:ext>
            </a:extLst>
          </p:cNvPr>
          <p:cNvCxnSpPr>
            <a:cxnSpLocks/>
          </p:cNvCxnSpPr>
          <p:nvPr/>
        </p:nvCxnSpPr>
        <p:spPr>
          <a:xfrm>
            <a:off x="4941611" y="6865979"/>
            <a:ext cx="548106" cy="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6" name="Rektangel 16">
            <a:extLst>
              <a:ext uri="{FF2B5EF4-FFF2-40B4-BE49-F238E27FC236}">
                <a16:creationId xmlns:a16="http://schemas.microsoft.com/office/drawing/2014/main" id="{F9452D2F-8882-41A3-A617-115D5FEE39DA}"/>
              </a:ext>
            </a:extLst>
          </p:cNvPr>
          <p:cNvSpPr/>
          <p:nvPr/>
        </p:nvSpPr>
        <p:spPr>
          <a:xfrm>
            <a:off x="4504706" y="9879633"/>
            <a:ext cx="3118514" cy="2031325"/>
          </a:xfrm>
          <a:prstGeom prst="rect">
            <a:avLst/>
          </a:prstGeom>
          <a:noFill/>
        </p:spPr>
        <p:txBody>
          <a:bodyPr wrap="square" lIns="0">
            <a:spAutoFit/>
          </a:bodyPr>
          <a:lstStyle/>
          <a:p>
            <a:r>
              <a:rPr lang="en-GB" sz="1400" dirty="0">
                <a:solidFill>
                  <a:schemeClr val="bg1"/>
                </a:solidFill>
                <a:latin typeface="Noto Sans" panose="020B0502040504020204" pitchFamily="34"/>
                <a:ea typeface="Noto Sans" panose="020B0502040504020204" pitchFamily="34"/>
                <a:cs typeface="Noto Sans" panose="020B0502040504020204" pitchFamily="34"/>
              </a:rPr>
              <a:t>On the basis of this program, you can become a part of the Embassy’s increasing activities in the dual-use space. From roundtables to Embassy Dialogues, you can meet the network the SBM+ will help you initiate, and get an even larger opportunity for first pilot-projects and clients in the market.</a:t>
            </a:r>
          </a:p>
        </p:txBody>
      </p:sp>
      <p:sp>
        <p:nvSpPr>
          <p:cNvPr id="5" name="TextBox 4">
            <a:extLst>
              <a:ext uri="{FF2B5EF4-FFF2-40B4-BE49-F238E27FC236}">
                <a16:creationId xmlns:a16="http://schemas.microsoft.com/office/drawing/2014/main" id="{51877374-8032-4EF7-8BCA-965623ECB0AA}"/>
              </a:ext>
            </a:extLst>
          </p:cNvPr>
          <p:cNvSpPr txBox="1"/>
          <p:nvPr/>
        </p:nvSpPr>
        <p:spPr>
          <a:xfrm>
            <a:off x="649094" y="1103059"/>
            <a:ext cx="7870015" cy="1190839"/>
          </a:xfrm>
          <a:prstGeom prst="rect">
            <a:avLst/>
          </a:prstGeom>
          <a:noFill/>
        </p:spPr>
        <p:txBody>
          <a:bodyPr wrap="square" rtlCol="0">
            <a:spAutoFit/>
          </a:bodyPr>
          <a:lstStyle/>
          <a:p>
            <a:r>
              <a:rPr lang="da-DK" sz="1969" dirty="0" err="1">
                <a:solidFill>
                  <a:schemeClr val="bg1"/>
                </a:solidFill>
                <a:latin typeface="+mj-lt"/>
              </a:rPr>
              <a:t>Use</a:t>
            </a:r>
            <a:r>
              <a:rPr lang="da-DK" sz="1969" dirty="0">
                <a:solidFill>
                  <a:schemeClr val="bg1"/>
                </a:solidFill>
                <a:latin typeface="+mj-lt"/>
              </a:rPr>
              <a:t> </a:t>
            </a:r>
            <a:r>
              <a:rPr lang="da-DK" sz="1969" dirty="0" err="1">
                <a:solidFill>
                  <a:schemeClr val="bg1"/>
                </a:solidFill>
                <a:latin typeface="+mj-lt"/>
              </a:rPr>
              <a:t>Sweden’s</a:t>
            </a:r>
            <a:r>
              <a:rPr lang="da-DK" sz="1969" dirty="0">
                <a:solidFill>
                  <a:schemeClr val="bg1"/>
                </a:solidFill>
                <a:latin typeface="+mj-lt"/>
              </a:rPr>
              <a:t> Strong Market Position</a:t>
            </a:r>
          </a:p>
          <a:p>
            <a:endParaRPr lang="da-DK" sz="1969" dirty="0">
              <a:solidFill>
                <a:srgbClr val="002060"/>
              </a:solidFill>
              <a:latin typeface="+mj-lt"/>
            </a:endParaRPr>
          </a:p>
          <a:p>
            <a:r>
              <a:rPr lang="da-DK" sz="1600" b="1" i="1" dirty="0" err="1">
                <a:solidFill>
                  <a:schemeClr val="bg1"/>
                </a:solidFill>
              </a:rPr>
              <a:t>Does</a:t>
            </a:r>
            <a:r>
              <a:rPr lang="da-DK" sz="1600" b="1" i="1" dirty="0">
                <a:solidFill>
                  <a:schemeClr val="bg1"/>
                </a:solidFill>
              </a:rPr>
              <a:t> </a:t>
            </a:r>
            <a:r>
              <a:rPr lang="da-DK" sz="1600" b="1" i="1" dirty="0" err="1">
                <a:solidFill>
                  <a:schemeClr val="bg1"/>
                </a:solidFill>
              </a:rPr>
              <a:t>your</a:t>
            </a:r>
            <a:r>
              <a:rPr lang="da-DK" sz="1600" b="1" i="1" dirty="0">
                <a:solidFill>
                  <a:schemeClr val="bg1"/>
                </a:solidFill>
              </a:rPr>
              <a:t> </a:t>
            </a:r>
            <a:r>
              <a:rPr lang="da-DK" sz="1600" b="1" i="1" dirty="0" err="1">
                <a:solidFill>
                  <a:schemeClr val="bg1"/>
                </a:solidFill>
              </a:rPr>
              <a:t>company</a:t>
            </a:r>
            <a:r>
              <a:rPr lang="da-DK" sz="1600" b="1" i="1" dirty="0">
                <a:solidFill>
                  <a:schemeClr val="bg1"/>
                </a:solidFill>
              </a:rPr>
              <a:t> deliver solutions </a:t>
            </a:r>
            <a:r>
              <a:rPr lang="da-DK" sz="1600" b="1" i="1" dirty="0" err="1">
                <a:solidFill>
                  <a:schemeClr val="bg1"/>
                </a:solidFill>
              </a:rPr>
              <a:t>within</a:t>
            </a:r>
            <a:r>
              <a:rPr lang="da-DK" sz="1600" b="1" i="1" dirty="0">
                <a:solidFill>
                  <a:schemeClr val="bg1"/>
                </a:solidFill>
              </a:rPr>
              <a:t> the digital maritime </a:t>
            </a:r>
            <a:r>
              <a:rPr lang="da-DK" sz="1600" b="1" i="1" dirty="0" err="1">
                <a:solidFill>
                  <a:schemeClr val="bg1"/>
                </a:solidFill>
              </a:rPr>
              <a:t>infrastructure</a:t>
            </a:r>
            <a:r>
              <a:rPr lang="da-DK" sz="1600" b="1" i="1" dirty="0">
                <a:solidFill>
                  <a:schemeClr val="bg1"/>
                </a:solidFill>
              </a:rPr>
              <a:t> and </a:t>
            </a:r>
            <a:r>
              <a:rPr lang="da-DK" sz="1600" b="1" i="1" dirty="0" err="1">
                <a:solidFill>
                  <a:schemeClr val="bg1"/>
                </a:solidFill>
              </a:rPr>
              <a:t>connectivity</a:t>
            </a:r>
            <a:r>
              <a:rPr lang="da-DK" sz="1600" b="1" i="1" dirty="0">
                <a:solidFill>
                  <a:schemeClr val="bg1"/>
                </a:solidFill>
              </a:rPr>
              <a:t> </a:t>
            </a:r>
            <a:r>
              <a:rPr lang="da-DK" sz="1600" b="1" i="1" dirty="0" err="1">
                <a:solidFill>
                  <a:schemeClr val="bg1"/>
                </a:solidFill>
              </a:rPr>
              <a:t>space</a:t>
            </a:r>
            <a:r>
              <a:rPr lang="da-DK" sz="1600" b="1" i="1" dirty="0">
                <a:solidFill>
                  <a:schemeClr val="bg1"/>
                </a:solidFill>
              </a:rPr>
              <a:t>? </a:t>
            </a:r>
            <a:r>
              <a:rPr lang="da-DK" sz="1600" b="1" i="1" dirty="0" err="1">
                <a:solidFill>
                  <a:schemeClr val="bg1"/>
                </a:solidFill>
              </a:rPr>
              <a:t>Then</a:t>
            </a:r>
            <a:r>
              <a:rPr lang="da-DK" sz="1600" b="1" i="1" dirty="0">
                <a:solidFill>
                  <a:schemeClr val="bg1"/>
                </a:solidFill>
              </a:rPr>
              <a:t> </a:t>
            </a:r>
            <a:r>
              <a:rPr lang="da-DK" sz="1600" b="1" i="1" dirty="0" err="1">
                <a:solidFill>
                  <a:schemeClr val="bg1"/>
                </a:solidFill>
              </a:rPr>
              <a:t>this</a:t>
            </a:r>
            <a:r>
              <a:rPr lang="da-DK" sz="1600" b="1" i="1" dirty="0">
                <a:solidFill>
                  <a:schemeClr val="bg1"/>
                </a:solidFill>
              </a:rPr>
              <a:t> program is for </a:t>
            </a:r>
            <a:r>
              <a:rPr lang="da-DK" sz="1600" b="1" i="1" dirty="0" err="1">
                <a:solidFill>
                  <a:schemeClr val="bg1"/>
                </a:solidFill>
              </a:rPr>
              <a:t>you</a:t>
            </a:r>
            <a:r>
              <a:rPr lang="da-DK" sz="1600" b="1" i="1" dirty="0">
                <a:solidFill>
                  <a:schemeClr val="bg1"/>
                </a:solidFill>
              </a:rPr>
              <a:t>.</a:t>
            </a:r>
          </a:p>
        </p:txBody>
      </p:sp>
      <p:sp>
        <p:nvSpPr>
          <p:cNvPr id="31" name="Tekstfelt 15">
            <a:extLst>
              <a:ext uri="{FF2B5EF4-FFF2-40B4-BE49-F238E27FC236}">
                <a16:creationId xmlns:a16="http://schemas.microsoft.com/office/drawing/2014/main" id="{F59E6793-CA1D-4B96-A39C-292CB6FFC67B}"/>
              </a:ext>
            </a:extLst>
          </p:cNvPr>
          <p:cNvSpPr txBox="1"/>
          <p:nvPr/>
        </p:nvSpPr>
        <p:spPr>
          <a:xfrm>
            <a:off x="4535800" y="9394884"/>
            <a:ext cx="3051465" cy="357470"/>
          </a:xfrm>
          <a:prstGeom prst="rect">
            <a:avLst/>
          </a:prstGeom>
          <a:noFill/>
        </p:spPr>
        <p:txBody>
          <a:bodyPr wrap="square" lIns="0">
            <a:spAutoFit/>
          </a:bodyPr>
          <a:lstStyle/>
          <a:p>
            <a:r>
              <a:rPr lang="da-DK" sz="1723" b="1" dirty="0" err="1">
                <a:solidFill>
                  <a:schemeClr val="bg1"/>
                </a:solidFill>
                <a:latin typeface="+mj-lt"/>
              </a:rPr>
              <a:t>Further</a:t>
            </a:r>
            <a:r>
              <a:rPr lang="da-DK" sz="1723" b="1" dirty="0">
                <a:solidFill>
                  <a:schemeClr val="bg1"/>
                </a:solidFill>
                <a:latin typeface="+mj-lt"/>
              </a:rPr>
              <a:t> Engagement</a:t>
            </a:r>
            <a:endParaRPr lang="en-GB" sz="1723" dirty="0">
              <a:solidFill>
                <a:schemeClr val="bg1"/>
              </a:solidFill>
            </a:endParaRPr>
          </a:p>
        </p:txBody>
      </p:sp>
      <p:pic>
        <p:nvPicPr>
          <p:cNvPr id="27" name="Picture 6">
            <a:extLst>
              <a:ext uri="{FF2B5EF4-FFF2-40B4-BE49-F238E27FC236}">
                <a16:creationId xmlns:a16="http://schemas.microsoft.com/office/drawing/2014/main" id="{BD3015F0-884F-43AD-9EC9-BD284AEAA3F2}"/>
              </a:ext>
            </a:extLst>
          </p:cNvPr>
          <p:cNvPicPr>
            <a:picLocks noChangeAspect="1"/>
          </p:cNvPicPr>
          <p:nvPr/>
        </p:nvPicPr>
        <p:blipFill>
          <a:blip r:embed="rId8"/>
          <a:stretch>
            <a:fillRect/>
          </a:stretch>
        </p:blipFill>
        <p:spPr>
          <a:xfrm>
            <a:off x="721931" y="246703"/>
            <a:ext cx="2328874" cy="609653"/>
          </a:xfrm>
          <a:prstGeom prst="rect">
            <a:avLst/>
          </a:prstGeom>
        </p:spPr>
      </p:pic>
    </p:spTree>
    <p:extLst>
      <p:ext uri="{BB962C8B-B14F-4D97-AF65-F5344CB8AC3E}">
        <p14:creationId xmlns:p14="http://schemas.microsoft.com/office/powerpoint/2010/main" val="343817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07037F76-0C32-44EE-B1F9-5665669D1125}"/>
              </a:ext>
            </a:extLst>
          </p:cNvPr>
          <p:cNvSpPr/>
          <p:nvPr/>
        </p:nvSpPr>
        <p:spPr>
          <a:xfrm>
            <a:off x="875060" y="988403"/>
            <a:ext cx="7345785" cy="546945"/>
          </a:xfrm>
          <a:prstGeom prst="rect">
            <a:avLst/>
          </a:prstGeom>
          <a:noFill/>
        </p:spPr>
        <p:txBody>
          <a:bodyPr wrap="square">
            <a:spAutoFit/>
          </a:bodyPr>
          <a:lstStyle/>
          <a:p>
            <a:r>
              <a:rPr lang="en-US" sz="2954" b="1" dirty="0">
                <a:solidFill>
                  <a:schemeClr val="bg1"/>
                </a:solidFill>
                <a:latin typeface="+mj-lt"/>
              </a:rPr>
              <a:t>Program Timeline</a:t>
            </a:r>
            <a:endParaRPr lang="en-US" sz="1723" dirty="0">
              <a:solidFill>
                <a:schemeClr val="bg1"/>
              </a:solidFill>
              <a:latin typeface="+mj-lt"/>
            </a:endParaRPr>
          </a:p>
        </p:txBody>
      </p:sp>
      <p:sp>
        <p:nvSpPr>
          <p:cNvPr id="40" name="Rektangel 39">
            <a:extLst>
              <a:ext uri="{FF2B5EF4-FFF2-40B4-BE49-F238E27FC236}">
                <a16:creationId xmlns:a16="http://schemas.microsoft.com/office/drawing/2014/main" id="{F24D9A05-A18B-4842-A498-E2C449A53697}"/>
              </a:ext>
            </a:extLst>
          </p:cNvPr>
          <p:cNvSpPr/>
          <p:nvPr/>
        </p:nvSpPr>
        <p:spPr>
          <a:xfrm>
            <a:off x="2207497" y="1661751"/>
            <a:ext cx="6512580" cy="376385"/>
          </a:xfrm>
          <a:prstGeom prst="rect">
            <a:avLst/>
          </a:prstGeom>
          <a:noFill/>
        </p:spPr>
        <p:txBody>
          <a:bodyPr wrap="square">
            <a:spAutoFit/>
          </a:bodyPr>
          <a:lstStyle/>
          <a:p>
            <a:r>
              <a:rPr lang="da-DK" sz="1846" b="1" dirty="0">
                <a:solidFill>
                  <a:schemeClr val="bg1"/>
                </a:solidFill>
                <a:latin typeface="+mj-lt"/>
              </a:rPr>
              <a:t>Workshop i: </a:t>
            </a:r>
            <a:r>
              <a:rPr lang="da-DK" sz="1846" b="1" dirty="0" err="1">
                <a:solidFill>
                  <a:schemeClr val="bg1"/>
                </a:solidFill>
                <a:latin typeface="+mj-lt"/>
              </a:rPr>
              <a:t>Targeted</a:t>
            </a:r>
            <a:r>
              <a:rPr lang="da-DK" sz="1846" b="1" dirty="0">
                <a:solidFill>
                  <a:schemeClr val="bg1"/>
                </a:solidFill>
                <a:latin typeface="+mj-lt"/>
              </a:rPr>
              <a:t> Market Knowledge</a:t>
            </a:r>
          </a:p>
        </p:txBody>
      </p:sp>
      <p:sp>
        <p:nvSpPr>
          <p:cNvPr id="17" name="Rektangel 16">
            <a:extLst>
              <a:ext uri="{FF2B5EF4-FFF2-40B4-BE49-F238E27FC236}">
                <a16:creationId xmlns:a16="http://schemas.microsoft.com/office/drawing/2014/main" id="{65E3E9DA-542C-413D-A50A-C45A25B38070}"/>
              </a:ext>
            </a:extLst>
          </p:cNvPr>
          <p:cNvSpPr/>
          <p:nvPr/>
        </p:nvSpPr>
        <p:spPr>
          <a:xfrm>
            <a:off x="795658" y="2613647"/>
            <a:ext cx="1267114" cy="1200329"/>
          </a:xfrm>
          <a:prstGeom prst="rect">
            <a:avLst/>
          </a:prstGeom>
          <a:noFill/>
        </p:spPr>
        <p:txBody>
          <a:bodyPr wrap="square" lIns="0">
            <a:spAutoFit/>
          </a:bodyPr>
          <a:lstStyle/>
          <a:p>
            <a:pPr algn="ctr"/>
            <a:r>
              <a:rPr lang="da-DK" sz="2400" b="1" dirty="0">
                <a:solidFill>
                  <a:schemeClr val="bg1"/>
                </a:solidFill>
                <a:latin typeface="+mj-lt"/>
              </a:rPr>
              <a:t>3  </a:t>
            </a:r>
          </a:p>
          <a:p>
            <a:pPr algn="ctr"/>
            <a:r>
              <a:rPr lang="da-DK" sz="2400" b="1" dirty="0">
                <a:solidFill>
                  <a:schemeClr val="bg1"/>
                </a:solidFill>
                <a:latin typeface="+mj-lt"/>
              </a:rPr>
              <a:t>march</a:t>
            </a:r>
          </a:p>
          <a:p>
            <a:pPr algn="ctr"/>
            <a:r>
              <a:rPr lang="da-DK" sz="2400" b="1" dirty="0">
                <a:solidFill>
                  <a:schemeClr val="bg1"/>
                </a:solidFill>
                <a:latin typeface="+mj-lt"/>
              </a:rPr>
              <a:t>2026</a:t>
            </a:r>
            <a:endParaRPr lang="en-US" sz="2400" dirty="0">
              <a:solidFill>
                <a:schemeClr val="bg1"/>
              </a:solidFill>
              <a:latin typeface="+mj-lt"/>
            </a:endParaRPr>
          </a:p>
        </p:txBody>
      </p:sp>
      <p:sp>
        <p:nvSpPr>
          <p:cNvPr id="20" name="Rektangel 19">
            <a:extLst>
              <a:ext uri="{FF2B5EF4-FFF2-40B4-BE49-F238E27FC236}">
                <a16:creationId xmlns:a16="http://schemas.microsoft.com/office/drawing/2014/main" id="{9678297D-056A-4308-BD39-AEBA0348735C}"/>
              </a:ext>
            </a:extLst>
          </p:cNvPr>
          <p:cNvSpPr/>
          <p:nvPr/>
        </p:nvSpPr>
        <p:spPr>
          <a:xfrm>
            <a:off x="2165768" y="5648994"/>
            <a:ext cx="6489295" cy="376385"/>
          </a:xfrm>
          <a:prstGeom prst="rect">
            <a:avLst/>
          </a:prstGeom>
          <a:noFill/>
        </p:spPr>
        <p:txBody>
          <a:bodyPr wrap="square">
            <a:spAutoFit/>
          </a:bodyPr>
          <a:lstStyle/>
          <a:p>
            <a:r>
              <a:rPr lang="en-US" sz="1846" b="1" dirty="0">
                <a:solidFill>
                  <a:schemeClr val="bg1"/>
                </a:solidFill>
                <a:latin typeface="+mj-lt"/>
              </a:rPr>
              <a:t>Workshop II: MARKET VISIT</a:t>
            </a:r>
          </a:p>
        </p:txBody>
      </p:sp>
      <p:sp>
        <p:nvSpPr>
          <p:cNvPr id="22" name="Rektangel 21">
            <a:extLst>
              <a:ext uri="{FF2B5EF4-FFF2-40B4-BE49-F238E27FC236}">
                <a16:creationId xmlns:a16="http://schemas.microsoft.com/office/drawing/2014/main" id="{472CD227-4DC7-4079-A054-C28CEC027388}"/>
              </a:ext>
            </a:extLst>
          </p:cNvPr>
          <p:cNvSpPr/>
          <p:nvPr/>
        </p:nvSpPr>
        <p:spPr>
          <a:xfrm>
            <a:off x="2150385" y="5930564"/>
            <a:ext cx="6435995" cy="1967846"/>
          </a:xfrm>
          <a:prstGeom prst="rect">
            <a:avLst/>
          </a:prstGeom>
          <a:noFill/>
        </p:spPr>
        <p:txBody>
          <a:bodyPr wrap="square">
            <a:spAutoFit/>
          </a:bodyPr>
          <a:lstStyle/>
          <a:p>
            <a:pPr>
              <a:defRPr/>
            </a:pPr>
            <a:endParaRPr lang="en-GB" sz="1354" b="1" dirty="0">
              <a:solidFill>
                <a:schemeClr val="bg1"/>
              </a:solidFill>
            </a:endParaRPr>
          </a:p>
          <a:p>
            <a:pPr>
              <a:defRPr/>
            </a:pPr>
            <a:r>
              <a:rPr lang="en-GB" sz="1354" b="1" dirty="0">
                <a:solidFill>
                  <a:schemeClr val="bg1"/>
                </a:solidFill>
              </a:rPr>
              <a:t>Sparring session with a specialised Advisory Board</a:t>
            </a:r>
            <a:r>
              <a:rPr lang="en-GB" sz="1354" dirty="0">
                <a:solidFill>
                  <a:schemeClr val="bg1"/>
                </a:solidFill>
              </a:rPr>
              <a:t>, where you get further insight into your go-to-market strategy and address your solution-related questions in dialogue with key Swedish stakeholders.  </a:t>
            </a:r>
          </a:p>
          <a:p>
            <a:pPr>
              <a:defRPr/>
            </a:pPr>
            <a:endParaRPr lang="en-GB" sz="1354" b="1" dirty="0">
              <a:solidFill>
                <a:schemeClr val="bg1"/>
              </a:solidFill>
            </a:endParaRPr>
          </a:p>
          <a:p>
            <a:pPr>
              <a:defRPr/>
            </a:pPr>
            <a:r>
              <a:rPr lang="en-GB" sz="1354" b="1" dirty="0">
                <a:solidFill>
                  <a:schemeClr val="bg1"/>
                </a:solidFill>
              </a:rPr>
              <a:t>Insights</a:t>
            </a:r>
            <a:r>
              <a:rPr lang="en-GB" sz="1354" dirty="0">
                <a:solidFill>
                  <a:schemeClr val="bg1"/>
                </a:solidFill>
              </a:rPr>
              <a:t> into how to navigate Sweden's public procurement landscape, become a supplier and build strategic partnerships within defence and security, provided by the Danish Embassy in Sweden and program partners.</a:t>
            </a:r>
          </a:p>
          <a:p>
            <a:pPr>
              <a:defRPr/>
            </a:pPr>
            <a:endParaRPr lang="en-GB" sz="1354" dirty="0">
              <a:solidFill>
                <a:schemeClr val="bg1"/>
              </a:solidFill>
            </a:endParaRPr>
          </a:p>
        </p:txBody>
      </p:sp>
      <p:sp>
        <p:nvSpPr>
          <p:cNvPr id="23" name="Rektangel 22">
            <a:extLst>
              <a:ext uri="{FF2B5EF4-FFF2-40B4-BE49-F238E27FC236}">
                <a16:creationId xmlns:a16="http://schemas.microsoft.com/office/drawing/2014/main" id="{B11A7448-339C-413A-AA3E-960D42E5D72D}"/>
              </a:ext>
            </a:extLst>
          </p:cNvPr>
          <p:cNvSpPr/>
          <p:nvPr/>
        </p:nvSpPr>
        <p:spPr>
          <a:xfrm>
            <a:off x="2092064" y="2120270"/>
            <a:ext cx="6344666" cy="3108543"/>
          </a:xfrm>
          <a:prstGeom prst="rect">
            <a:avLst/>
          </a:prstGeom>
          <a:noFill/>
        </p:spPr>
        <p:txBody>
          <a:bodyPr wrap="square">
            <a:spAutoFit/>
          </a:bodyPr>
          <a:lstStyle/>
          <a:p>
            <a:pPr marL="171450" indent="-171450">
              <a:buFont typeface="Arial" panose="020B0604020202020204" pitchFamily="34" charset="0"/>
              <a:buChar char="•"/>
            </a:pPr>
            <a:r>
              <a:rPr lang="da-DK" sz="1400" dirty="0">
                <a:solidFill>
                  <a:schemeClr val="bg1"/>
                </a:solidFill>
              </a:rPr>
              <a:t>At </a:t>
            </a:r>
            <a:r>
              <a:rPr lang="da-DK" sz="1400" dirty="0" err="1">
                <a:solidFill>
                  <a:schemeClr val="bg1"/>
                </a:solidFill>
              </a:rPr>
              <a:t>this</a:t>
            </a:r>
            <a:r>
              <a:rPr lang="da-DK" sz="1400" dirty="0">
                <a:solidFill>
                  <a:schemeClr val="bg1"/>
                </a:solidFill>
              </a:rPr>
              <a:t> Workshop, </a:t>
            </a:r>
            <a:r>
              <a:rPr lang="da-DK" sz="1400" dirty="0" err="1">
                <a:solidFill>
                  <a:schemeClr val="bg1"/>
                </a:solidFill>
              </a:rPr>
              <a:t>we</a:t>
            </a:r>
            <a:r>
              <a:rPr lang="da-DK" sz="1400" dirty="0">
                <a:solidFill>
                  <a:schemeClr val="bg1"/>
                </a:solidFill>
              </a:rPr>
              <a:t> </a:t>
            </a:r>
            <a:r>
              <a:rPr lang="da-DK" sz="1400" dirty="0" err="1">
                <a:solidFill>
                  <a:schemeClr val="bg1"/>
                </a:solidFill>
              </a:rPr>
              <a:t>will</a:t>
            </a:r>
            <a:r>
              <a:rPr lang="da-DK" sz="1400" dirty="0">
                <a:solidFill>
                  <a:schemeClr val="bg1"/>
                </a:solidFill>
              </a:rPr>
              <a:t> </a:t>
            </a:r>
            <a:r>
              <a:rPr lang="da-DK" sz="1400" dirty="0" err="1">
                <a:solidFill>
                  <a:schemeClr val="bg1"/>
                </a:solidFill>
              </a:rPr>
              <a:t>tailor</a:t>
            </a:r>
            <a:r>
              <a:rPr lang="da-DK" sz="1400" dirty="0">
                <a:solidFill>
                  <a:schemeClr val="bg1"/>
                </a:solidFill>
              </a:rPr>
              <a:t> </a:t>
            </a:r>
            <a:r>
              <a:rPr lang="da-DK" sz="1400" dirty="0" err="1">
                <a:solidFill>
                  <a:schemeClr val="bg1"/>
                </a:solidFill>
              </a:rPr>
              <a:t>your</a:t>
            </a:r>
            <a:r>
              <a:rPr lang="da-DK" sz="1400" dirty="0">
                <a:solidFill>
                  <a:schemeClr val="bg1"/>
                </a:solidFill>
              </a:rPr>
              <a:t> business model via the Business Model </a:t>
            </a:r>
            <a:r>
              <a:rPr lang="da-DK" sz="1400" dirty="0" err="1">
                <a:solidFill>
                  <a:schemeClr val="bg1"/>
                </a:solidFill>
              </a:rPr>
              <a:t>Canvas</a:t>
            </a:r>
            <a:r>
              <a:rPr lang="da-DK" sz="1400" dirty="0">
                <a:solidFill>
                  <a:schemeClr val="bg1"/>
                </a:solidFill>
              </a:rPr>
              <a:t> </a:t>
            </a:r>
            <a:r>
              <a:rPr lang="da-DK" sz="1400" dirty="0" err="1">
                <a:solidFill>
                  <a:schemeClr val="bg1"/>
                </a:solidFill>
              </a:rPr>
              <a:t>methodology</a:t>
            </a:r>
            <a:r>
              <a:rPr lang="da-DK" sz="1400" dirty="0">
                <a:solidFill>
                  <a:schemeClr val="bg1"/>
                </a:solidFill>
              </a:rPr>
              <a:t> and </a:t>
            </a:r>
            <a:r>
              <a:rPr lang="da-DK" sz="1400" dirty="0" err="1">
                <a:solidFill>
                  <a:schemeClr val="bg1"/>
                </a:solidFill>
              </a:rPr>
              <a:t>help</a:t>
            </a:r>
            <a:r>
              <a:rPr lang="da-DK" sz="1400" dirty="0">
                <a:solidFill>
                  <a:schemeClr val="bg1"/>
                </a:solidFill>
              </a:rPr>
              <a:t> </a:t>
            </a:r>
            <a:r>
              <a:rPr lang="da-DK" sz="1400" dirty="0" err="1">
                <a:solidFill>
                  <a:schemeClr val="bg1"/>
                </a:solidFill>
              </a:rPr>
              <a:t>tailor</a:t>
            </a:r>
            <a:r>
              <a:rPr lang="da-DK" sz="1400" dirty="0">
                <a:solidFill>
                  <a:schemeClr val="bg1"/>
                </a:solidFill>
              </a:rPr>
              <a:t> </a:t>
            </a:r>
            <a:r>
              <a:rPr lang="da-DK" sz="1400" dirty="0" err="1">
                <a:solidFill>
                  <a:schemeClr val="bg1"/>
                </a:solidFill>
              </a:rPr>
              <a:t>your</a:t>
            </a:r>
            <a:r>
              <a:rPr lang="da-DK" sz="1400" dirty="0">
                <a:solidFill>
                  <a:schemeClr val="bg1"/>
                </a:solidFill>
              </a:rPr>
              <a:t> </a:t>
            </a:r>
            <a:r>
              <a:rPr lang="da-DK" sz="1400" dirty="0" err="1">
                <a:solidFill>
                  <a:schemeClr val="bg1"/>
                </a:solidFill>
              </a:rPr>
              <a:t>offering</a:t>
            </a:r>
            <a:r>
              <a:rPr lang="da-DK" sz="1400" dirty="0">
                <a:solidFill>
                  <a:schemeClr val="bg1"/>
                </a:solidFill>
              </a:rPr>
              <a:t> and pitch to the </a:t>
            </a:r>
            <a:r>
              <a:rPr lang="da-DK" sz="1400" dirty="0" err="1">
                <a:solidFill>
                  <a:schemeClr val="bg1"/>
                </a:solidFill>
              </a:rPr>
              <a:t>specific</a:t>
            </a:r>
            <a:r>
              <a:rPr lang="da-DK" sz="1400" dirty="0">
                <a:solidFill>
                  <a:schemeClr val="bg1"/>
                </a:solidFill>
              </a:rPr>
              <a:t> </a:t>
            </a:r>
            <a:r>
              <a:rPr lang="da-DK" sz="1400" dirty="0" err="1">
                <a:solidFill>
                  <a:schemeClr val="bg1"/>
                </a:solidFill>
              </a:rPr>
              <a:t>conditions</a:t>
            </a:r>
            <a:r>
              <a:rPr lang="da-DK" sz="1400" dirty="0">
                <a:solidFill>
                  <a:schemeClr val="bg1"/>
                </a:solidFill>
              </a:rPr>
              <a:t> of the </a:t>
            </a:r>
            <a:r>
              <a:rPr lang="da-DK" sz="1400" dirty="0" err="1">
                <a:solidFill>
                  <a:schemeClr val="bg1"/>
                </a:solidFill>
              </a:rPr>
              <a:t>Swedish</a:t>
            </a:r>
            <a:r>
              <a:rPr lang="da-DK" sz="1400" dirty="0">
                <a:solidFill>
                  <a:schemeClr val="bg1"/>
                </a:solidFill>
              </a:rPr>
              <a:t> </a:t>
            </a:r>
            <a:r>
              <a:rPr lang="da-DK" sz="1400" dirty="0" err="1">
                <a:solidFill>
                  <a:schemeClr val="bg1"/>
                </a:solidFill>
              </a:rPr>
              <a:t>market</a:t>
            </a:r>
            <a:r>
              <a:rPr lang="da-DK" sz="1400" dirty="0">
                <a:solidFill>
                  <a:schemeClr val="bg1"/>
                </a:solidFill>
              </a:rPr>
              <a:t> .This </a:t>
            </a:r>
            <a:r>
              <a:rPr lang="da-DK" sz="1400" dirty="0" err="1">
                <a:solidFill>
                  <a:schemeClr val="bg1"/>
                </a:solidFill>
              </a:rPr>
              <a:t>includes</a:t>
            </a:r>
            <a:r>
              <a:rPr lang="da-DK" sz="1400" dirty="0">
                <a:solidFill>
                  <a:schemeClr val="bg1"/>
                </a:solidFill>
              </a:rPr>
              <a:t> </a:t>
            </a:r>
            <a:r>
              <a:rPr lang="da-DK" sz="1400" dirty="0" err="1">
                <a:solidFill>
                  <a:schemeClr val="bg1"/>
                </a:solidFill>
              </a:rPr>
              <a:t>reviewing</a:t>
            </a:r>
            <a:r>
              <a:rPr lang="da-DK" sz="1400" dirty="0">
                <a:solidFill>
                  <a:schemeClr val="bg1"/>
                </a:solidFill>
              </a:rPr>
              <a:t> </a:t>
            </a:r>
            <a:r>
              <a:rPr lang="da-DK" sz="1400" dirty="0" err="1">
                <a:solidFill>
                  <a:schemeClr val="bg1"/>
                </a:solidFill>
              </a:rPr>
              <a:t>your</a:t>
            </a:r>
            <a:r>
              <a:rPr lang="da-DK" sz="1400" dirty="0">
                <a:solidFill>
                  <a:schemeClr val="bg1"/>
                </a:solidFill>
              </a:rPr>
              <a:t> </a:t>
            </a:r>
            <a:r>
              <a:rPr lang="da-DK" sz="1400" dirty="0" err="1">
                <a:solidFill>
                  <a:schemeClr val="bg1"/>
                </a:solidFill>
              </a:rPr>
              <a:t>current</a:t>
            </a:r>
            <a:r>
              <a:rPr lang="da-DK" sz="1400" dirty="0">
                <a:solidFill>
                  <a:schemeClr val="bg1"/>
                </a:solidFill>
              </a:rPr>
              <a:t> </a:t>
            </a:r>
            <a:r>
              <a:rPr lang="da-DK" sz="1400" dirty="0" err="1">
                <a:solidFill>
                  <a:schemeClr val="bg1"/>
                </a:solidFill>
              </a:rPr>
              <a:t>offering</a:t>
            </a:r>
            <a:r>
              <a:rPr lang="da-DK" sz="1400" dirty="0">
                <a:solidFill>
                  <a:schemeClr val="bg1"/>
                </a:solidFill>
              </a:rPr>
              <a:t> and </a:t>
            </a:r>
            <a:r>
              <a:rPr lang="da-DK" sz="1400" dirty="0" err="1">
                <a:solidFill>
                  <a:schemeClr val="bg1"/>
                </a:solidFill>
              </a:rPr>
              <a:t>identifying</a:t>
            </a:r>
            <a:r>
              <a:rPr lang="da-DK" sz="1400" dirty="0">
                <a:solidFill>
                  <a:schemeClr val="bg1"/>
                </a:solidFill>
              </a:rPr>
              <a:t> </a:t>
            </a:r>
            <a:r>
              <a:rPr lang="da-DK" sz="1400" dirty="0" err="1">
                <a:solidFill>
                  <a:schemeClr val="bg1"/>
                </a:solidFill>
              </a:rPr>
              <a:t>where</a:t>
            </a:r>
            <a:r>
              <a:rPr lang="da-DK" sz="1400" dirty="0">
                <a:solidFill>
                  <a:schemeClr val="bg1"/>
                </a:solidFill>
              </a:rPr>
              <a:t> </a:t>
            </a:r>
            <a:r>
              <a:rPr lang="da-DK" sz="1400" dirty="0" err="1">
                <a:solidFill>
                  <a:schemeClr val="bg1"/>
                </a:solidFill>
              </a:rPr>
              <a:t>strategic</a:t>
            </a:r>
            <a:r>
              <a:rPr lang="da-DK" sz="1400" dirty="0">
                <a:solidFill>
                  <a:schemeClr val="bg1"/>
                </a:solidFill>
              </a:rPr>
              <a:t> </a:t>
            </a:r>
            <a:r>
              <a:rPr lang="da-DK" sz="1400" dirty="0" err="1">
                <a:solidFill>
                  <a:schemeClr val="bg1"/>
                </a:solidFill>
              </a:rPr>
              <a:t>adjustments</a:t>
            </a:r>
            <a:r>
              <a:rPr lang="da-DK" sz="1400" dirty="0">
                <a:solidFill>
                  <a:schemeClr val="bg1"/>
                </a:solidFill>
              </a:rPr>
              <a:t> </a:t>
            </a:r>
            <a:r>
              <a:rPr lang="da-DK" sz="1400" dirty="0" err="1">
                <a:solidFill>
                  <a:schemeClr val="bg1"/>
                </a:solidFill>
              </a:rPr>
              <a:t>are</a:t>
            </a:r>
            <a:r>
              <a:rPr lang="da-DK" sz="1400" dirty="0">
                <a:solidFill>
                  <a:schemeClr val="bg1"/>
                </a:solidFill>
              </a:rPr>
              <a:t> </a:t>
            </a:r>
            <a:r>
              <a:rPr lang="da-DK" sz="1400" dirty="0" err="1">
                <a:solidFill>
                  <a:schemeClr val="bg1"/>
                </a:solidFill>
              </a:rPr>
              <a:t>needed</a:t>
            </a:r>
            <a:r>
              <a:rPr lang="da-DK" sz="1400" dirty="0">
                <a:solidFill>
                  <a:schemeClr val="bg1"/>
                </a:solidFill>
              </a:rPr>
              <a:t> to </a:t>
            </a:r>
            <a:r>
              <a:rPr lang="da-DK" sz="1400" dirty="0" err="1">
                <a:solidFill>
                  <a:schemeClr val="bg1"/>
                </a:solidFill>
              </a:rPr>
              <a:t>align</a:t>
            </a:r>
            <a:r>
              <a:rPr lang="da-DK" sz="1400" dirty="0">
                <a:solidFill>
                  <a:schemeClr val="bg1"/>
                </a:solidFill>
              </a:rPr>
              <a:t> with </a:t>
            </a:r>
            <a:r>
              <a:rPr lang="da-DK" sz="1400" dirty="0" err="1">
                <a:solidFill>
                  <a:schemeClr val="bg1"/>
                </a:solidFill>
              </a:rPr>
              <a:t>local</a:t>
            </a:r>
            <a:r>
              <a:rPr lang="da-DK" sz="1400" dirty="0">
                <a:solidFill>
                  <a:schemeClr val="bg1"/>
                </a:solidFill>
              </a:rPr>
              <a:t> </a:t>
            </a:r>
            <a:r>
              <a:rPr lang="da-DK" sz="1400" dirty="0" err="1">
                <a:solidFill>
                  <a:schemeClr val="bg1"/>
                </a:solidFill>
              </a:rPr>
              <a:t>expectations</a:t>
            </a:r>
            <a:r>
              <a:rPr lang="da-DK" sz="1400" dirty="0">
                <a:solidFill>
                  <a:schemeClr val="bg1"/>
                </a:solidFill>
              </a:rPr>
              <a:t> and </a:t>
            </a:r>
            <a:r>
              <a:rPr lang="da-DK" sz="1400" dirty="0" err="1">
                <a:solidFill>
                  <a:schemeClr val="bg1"/>
                </a:solidFill>
              </a:rPr>
              <a:t>regulations</a:t>
            </a:r>
            <a:r>
              <a:rPr lang="da-DK" sz="1400" dirty="0">
                <a:solidFill>
                  <a:schemeClr val="bg1"/>
                </a:solidFill>
              </a:rPr>
              <a:t>, </a:t>
            </a:r>
            <a:r>
              <a:rPr lang="da-DK" sz="1400" dirty="0" err="1">
                <a:solidFill>
                  <a:schemeClr val="bg1"/>
                </a:solidFill>
              </a:rPr>
              <a:t>including</a:t>
            </a:r>
            <a:r>
              <a:rPr lang="da-DK" sz="1400" dirty="0">
                <a:solidFill>
                  <a:schemeClr val="bg1"/>
                </a:solidFill>
              </a:rPr>
              <a:t> standards and more.</a:t>
            </a:r>
          </a:p>
          <a:p>
            <a:pPr marL="171450" indent="-171450">
              <a:buFont typeface="Arial" panose="020B0604020202020204" pitchFamily="34" charset="0"/>
              <a:buChar char="•"/>
            </a:pPr>
            <a:endParaRPr lang="da-DK" sz="1400" dirty="0">
              <a:solidFill>
                <a:schemeClr val="bg1"/>
              </a:solidFill>
            </a:endParaRPr>
          </a:p>
          <a:p>
            <a:pPr marL="171450" indent="-171450">
              <a:buFont typeface="Arial" panose="020B0604020202020204" pitchFamily="34" charset="0"/>
              <a:buChar char="•"/>
            </a:pPr>
            <a:r>
              <a:rPr lang="da-DK" sz="1400" dirty="0">
                <a:solidFill>
                  <a:schemeClr val="bg1"/>
                </a:solidFill>
              </a:rPr>
              <a:t>In addition, </a:t>
            </a:r>
            <a:r>
              <a:rPr lang="da-DK" sz="1400" dirty="0" err="1">
                <a:solidFill>
                  <a:schemeClr val="bg1"/>
                </a:solidFill>
              </a:rPr>
              <a:t>you</a:t>
            </a:r>
            <a:r>
              <a:rPr lang="da-DK" sz="1400" dirty="0">
                <a:solidFill>
                  <a:schemeClr val="bg1"/>
                </a:solidFill>
              </a:rPr>
              <a:t> </a:t>
            </a:r>
            <a:r>
              <a:rPr lang="da-DK" sz="1400" dirty="0" err="1">
                <a:solidFill>
                  <a:schemeClr val="bg1"/>
                </a:solidFill>
              </a:rPr>
              <a:t>will</a:t>
            </a:r>
            <a:r>
              <a:rPr lang="da-DK" sz="1400" dirty="0">
                <a:solidFill>
                  <a:schemeClr val="bg1"/>
                </a:solidFill>
              </a:rPr>
              <a:t> </a:t>
            </a:r>
            <a:r>
              <a:rPr lang="da-DK" sz="1400" dirty="0" err="1">
                <a:solidFill>
                  <a:schemeClr val="bg1"/>
                </a:solidFill>
              </a:rPr>
              <a:t>gain</a:t>
            </a:r>
            <a:r>
              <a:rPr lang="da-DK" sz="1400" dirty="0">
                <a:solidFill>
                  <a:schemeClr val="bg1"/>
                </a:solidFill>
              </a:rPr>
              <a:t> a </a:t>
            </a:r>
            <a:r>
              <a:rPr lang="da-DK" sz="1400" dirty="0" err="1">
                <a:solidFill>
                  <a:schemeClr val="bg1"/>
                </a:solidFill>
              </a:rPr>
              <a:t>comprehensive</a:t>
            </a:r>
            <a:r>
              <a:rPr lang="da-DK" sz="1400" dirty="0">
                <a:solidFill>
                  <a:schemeClr val="bg1"/>
                </a:solidFill>
              </a:rPr>
              <a:t> overview of the </a:t>
            </a:r>
            <a:r>
              <a:rPr lang="da-DK" sz="1400" dirty="0" err="1">
                <a:solidFill>
                  <a:schemeClr val="bg1"/>
                </a:solidFill>
              </a:rPr>
              <a:t>defense-sector</a:t>
            </a:r>
            <a:r>
              <a:rPr lang="da-DK" sz="1400" dirty="0">
                <a:solidFill>
                  <a:schemeClr val="bg1"/>
                </a:solidFill>
              </a:rPr>
              <a:t> in </a:t>
            </a:r>
            <a:r>
              <a:rPr lang="da-DK" sz="1400" dirty="0" err="1">
                <a:solidFill>
                  <a:schemeClr val="bg1"/>
                </a:solidFill>
              </a:rPr>
              <a:t>Sweden</a:t>
            </a:r>
            <a:r>
              <a:rPr lang="da-DK" sz="1400" dirty="0">
                <a:solidFill>
                  <a:schemeClr val="bg1"/>
                </a:solidFill>
              </a:rPr>
              <a:t>, </a:t>
            </a:r>
            <a:r>
              <a:rPr lang="da-DK" sz="1400" dirty="0" err="1">
                <a:solidFill>
                  <a:schemeClr val="bg1"/>
                </a:solidFill>
              </a:rPr>
              <a:t>including</a:t>
            </a:r>
            <a:r>
              <a:rPr lang="da-DK" sz="1400" dirty="0">
                <a:solidFill>
                  <a:schemeClr val="bg1"/>
                </a:solidFill>
              </a:rPr>
              <a:t> </a:t>
            </a:r>
            <a:r>
              <a:rPr lang="da-DK" sz="1400" dirty="0" err="1">
                <a:solidFill>
                  <a:schemeClr val="bg1"/>
                </a:solidFill>
              </a:rPr>
              <a:t>its</a:t>
            </a:r>
            <a:r>
              <a:rPr lang="da-DK" sz="1400" dirty="0">
                <a:solidFill>
                  <a:schemeClr val="bg1"/>
                </a:solidFill>
              </a:rPr>
              <a:t> </a:t>
            </a:r>
            <a:r>
              <a:rPr lang="da-DK" sz="1400" dirty="0" err="1">
                <a:solidFill>
                  <a:schemeClr val="bg1"/>
                </a:solidFill>
              </a:rPr>
              <a:t>regulatory</a:t>
            </a:r>
            <a:r>
              <a:rPr lang="da-DK" sz="1400" dirty="0">
                <a:solidFill>
                  <a:schemeClr val="bg1"/>
                </a:solidFill>
              </a:rPr>
              <a:t> </a:t>
            </a:r>
            <a:r>
              <a:rPr lang="da-DK" sz="1400" dirty="0" err="1">
                <a:solidFill>
                  <a:schemeClr val="bg1"/>
                </a:solidFill>
              </a:rPr>
              <a:t>environment</a:t>
            </a:r>
            <a:r>
              <a:rPr lang="da-DK" sz="1400" dirty="0">
                <a:solidFill>
                  <a:schemeClr val="bg1"/>
                </a:solidFill>
              </a:rPr>
              <a:t>, </a:t>
            </a:r>
            <a:r>
              <a:rPr lang="da-DK" sz="1400" dirty="0" err="1">
                <a:solidFill>
                  <a:schemeClr val="bg1"/>
                </a:solidFill>
              </a:rPr>
              <a:t>key</a:t>
            </a:r>
            <a:r>
              <a:rPr lang="da-DK" sz="1400" dirty="0">
                <a:solidFill>
                  <a:schemeClr val="bg1"/>
                </a:solidFill>
              </a:rPr>
              <a:t> stakeholders, </a:t>
            </a:r>
            <a:r>
              <a:rPr lang="da-DK" sz="1400" dirty="0" err="1">
                <a:solidFill>
                  <a:schemeClr val="bg1"/>
                </a:solidFill>
              </a:rPr>
              <a:t>current</a:t>
            </a:r>
            <a:r>
              <a:rPr lang="da-DK" sz="1400" dirty="0">
                <a:solidFill>
                  <a:schemeClr val="bg1"/>
                </a:solidFill>
              </a:rPr>
              <a:t> </a:t>
            </a:r>
            <a:r>
              <a:rPr lang="da-DK" sz="1400" dirty="0" err="1">
                <a:solidFill>
                  <a:schemeClr val="bg1"/>
                </a:solidFill>
              </a:rPr>
              <a:t>infrastructure</a:t>
            </a:r>
            <a:r>
              <a:rPr lang="da-DK" sz="1400" dirty="0">
                <a:solidFill>
                  <a:schemeClr val="bg1"/>
                </a:solidFill>
              </a:rPr>
              <a:t> </a:t>
            </a:r>
            <a:r>
              <a:rPr lang="da-DK" sz="1400" dirty="0" err="1">
                <a:solidFill>
                  <a:schemeClr val="bg1"/>
                </a:solidFill>
              </a:rPr>
              <a:t>challenges</a:t>
            </a:r>
            <a:r>
              <a:rPr lang="da-DK" sz="1400" dirty="0">
                <a:solidFill>
                  <a:schemeClr val="bg1"/>
                </a:solidFill>
              </a:rPr>
              <a:t> and </a:t>
            </a:r>
            <a:r>
              <a:rPr lang="da-DK" sz="1400" dirty="0" err="1">
                <a:solidFill>
                  <a:schemeClr val="bg1"/>
                </a:solidFill>
              </a:rPr>
              <a:t>opportunities</a:t>
            </a:r>
            <a:r>
              <a:rPr lang="da-DK" sz="1400" dirty="0">
                <a:solidFill>
                  <a:schemeClr val="bg1"/>
                </a:solidFill>
              </a:rPr>
              <a:t> driven by new </a:t>
            </a:r>
            <a:r>
              <a:rPr lang="da-DK" sz="1400" dirty="0" err="1">
                <a:solidFill>
                  <a:schemeClr val="bg1"/>
                </a:solidFill>
              </a:rPr>
              <a:t>targets</a:t>
            </a:r>
            <a:r>
              <a:rPr lang="da-DK" sz="1400" dirty="0">
                <a:solidFill>
                  <a:schemeClr val="bg1"/>
                </a:solidFill>
              </a:rPr>
              <a:t>.</a:t>
            </a:r>
          </a:p>
          <a:p>
            <a:pPr marL="171450" indent="-171450">
              <a:buFont typeface="Arial" panose="020B0604020202020204" pitchFamily="34" charset="0"/>
              <a:buChar char="•"/>
            </a:pPr>
            <a:endParaRPr lang="da-DK" sz="1400" dirty="0">
              <a:solidFill>
                <a:schemeClr val="bg1"/>
              </a:solidFill>
            </a:endParaRPr>
          </a:p>
          <a:p>
            <a:pPr marL="171450" indent="-171450">
              <a:buFont typeface="Arial" panose="020B0604020202020204" pitchFamily="34" charset="0"/>
              <a:buChar char="•"/>
            </a:pPr>
            <a:r>
              <a:rPr lang="da-DK" sz="1400" dirty="0" err="1">
                <a:solidFill>
                  <a:schemeClr val="bg1"/>
                </a:solidFill>
              </a:rPr>
              <a:t>We</a:t>
            </a:r>
            <a:r>
              <a:rPr lang="da-DK" sz="1400" dirty="0">
                <a:solidFill>
                  <a:schemeClr val="bg1"/>
                </a:solidFill>
              </a:rPr>
              <a:t> </a:t>
            </a:r>
            <a:r>
              <a:rPr lang="da-DK" sz="1400" dirty="0" err="1">
                <a:solidFill>
                  <a:schemeClr val="bg1"/>
                </a:solidFill>
              </a:rPr>
              <a:t>will</a:t>
            </a:r>
            <a:r>
              <a:rPr lang="da-DK" sz="1400" dirty="0">
                <a:solidFill>
                  <a:schemeClr val="bg1"/>
                </a:solidFill>
              </a:rPr>
              <a:t> </a:t>
            </a:r>
            <a:r>
              <a:rPr lang="da-DK" sz="1400" dirty="0" err="1">
                <a:solidFill>
                  <a:schemeClr val="bg1"/>
                </a:solidFill>
              </a:rPr>
              <a:t>explore</a:t>
            </a:r>
            <a:r>
              <a:rPr lang="da-DK" sz="1400" dirty="0">
                <a:solidFill>
                  <a:schemeClr val="bg1"/>
                </a:solidFill>
              </a:rPr>
              <a:t> the </a:t>
            </a:r>
            <a:r>
              <a:rPr lang="da-DK" sz="1400" dirty="0" err="1">
                <a:solidFill>
                  <a:schemeClr val="bg1"/>
                </a:solidFill>
              </a:rPr>
              <a:t>subtle</a:t>
            </a:r>
            <a:r>
              <a:rPr lang="da-DK" sz="1400" dirty="0">
                <a:solidFill>
                  <a:schemeClr val="bg1"/>
                </a:solidFill>
              </a:rPr>
              <a:t> </a:t>
            </a:r>
            <a:r>
              <a:rPr lang="da-DK" sz="1400" dirty="0" err="1">
                <a:solidFill>
                  <a:schemeClr val="bg1"/>
                </a:solidFill>
              </a:rPr>
              <a:t>cultural</a:t>
            </a:r>
            <a:r>
              <a:rPr lang="da-DK" sz="1400" dirty="0">
                <a:solidFill>
                  <a:schemeClr val="bg1"/>
                </a:solidFill>
              </a:rPr>
              <a:t> and </a:t>
            </a:r>
            <a:r>
              <a:rPr lang="da-DK" sz="1400" dirty="0" err="1">
                <a:solidFill>
                  <a:schemeClr val="bg1"/>
                </a:solidFill>
              </a:rPr>
              <a:t>market-specific</a:t>
            </a:r>
            <a:r>
              <a:rPr lang="da-DK" sz="1400" dirty="0">
                <a:solidFill>
                  <a:schemeClr val="bg1"/>
                </a:solidFill>
              </a:rPr>
              <a:t> differences </a:t>
            </a:r>
            <a:r>
              <a:rPr lang="da-DK" sz="1400" dirty="0" err="1">
                <a:solidFill>
                  <a:schemeClr val="bg1"/>
                </a:solidFill>
              </a:rPr>
              <a:t>that</a:t>
            </a:r>
            <a:r>
              <a:rPr lang="da-DK" sz="1400" dirty="0">
                <a:solidFill>
                  <a:schemeClr val="bg1"/>
                </a:solidFill>
              </a:rPr>
              <a:t> </a:t>
            </a:r>
            <a:r>
              <a:rPr lang="da-DK" sz="1400" dirty="0" err="1">
                <a:solidFill>
                  <a:schemeClr val="bg1"/>
                </a:solidFill>
              </a:rPr>
              <a:t>distinguish</a:t>
            </a:r>
            <a:r>
              <a:rPr lang="da-DK" sz="1400" dirty="0">
                <a:solidFill>
                  <a:schemeClr val="bg1"/>
                </a:solidFill>
              </a:rPr>
              <a:t> the Danish landscape from the </a:t>
            </a:r>
            <a:r>
              <a:rPr lang="da-DK" sz="1400" dirty="0" err="1">
                <a:solidFill>
                  <a:schemeClr val="bg1"/>
                </a:solidFill>
              </a:rPr>
              <a:t>Swedish</a:t>
            </a:r>
            <a:r>
              <a:rPr lang="da-DK" sz="1400" dirty="0">
                <a:solidFill>
                  <a:schemeClr val="bg1"/>
                </a:solidFill>
              </a:rPr>
              <a:t> </a:t>
            </a:r>
            <a:r>
              <a:rPr lang="da-DK" sz="1400" dirty="0" err="1">
                <a:solidFill>
                  <a:schemeClr val="bg1"/>
                </a:solidFill>
              </a:rPr>
              <a:t>one</a:t>
            </a:r>
            <a:r>
              <a:rPr lang="da-DK" sz="1400" dirty="0">
                <a:solidFill>
                  <a:schemeClr val="bg1"/>
                </a:solidFill>
              </a:rPr>
              <a:t>.</a:t>
            </a:r>
          </a:p>
        </p:txBody>
      </p:sp>
      <p:cxnSp>
        <p:nvCxnSpPr>
          <p:cNvPr id="29" name="Lige forbindelse 28">
            <a:extLst>
              <a:ext uri="{FF2B5EF4-FFF2-40B4-BE49-F238E27FC236}">
                <a16:creationId xmlns:a16="http://schemas.microsoft.com/office/drawing/2014/main" id="{CC0067AF-6D88-4477-8A5C-2A627588A39D}"/>
              </a:ext>
            </a:extLst>
          </p:cNvPr>
          <p:cNvCxnSpPr>
            <a:cxnSpLocks/>
          </p:cNvCxnSpPr>
          <p:nvPr/>
        </p:nvCxnSpPr>
        <p:spPr>
          <a:xfrm>
            <a:off x="871100" y="5483985"/>
            <a:ext cx="74935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B47335C9-53D7-42BA-AE52-8BE353C9437D}"/>
              </a:ext>
            </a:extLst>
          </p:cNvPr>
          <p:cNvCxnSpPr>
            <a:cxnSpLocks/>
          </p:cNvCxnSpPr>
          <p:nvPr/>
        </p:nvCxnSpPr>
        <p:spPr>
          <a:xfrm flipH="1">
            <a:off x="2028021" y="1691381"/>
            <a:ext cx="5332" cy="352460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ktangel 45">
            <a:extLst>
              <a:ext uri="{FF2B5EF4-FFF2-40B4-BE49-F238E27FC236}">
                <a16:creationId xmlns:a16="http://schemas.microsoft.com/office/drawing/2014/main" id="{1B785384-F955-44DA-8B73-633C4A0D0E5D}"/>
              </a:ext>
            </a:extLst>
          </p:cNvPr>
          <p:cNvSpPr/>
          <p:nvPr/>
        </p:nvSpPr>
        <p:spPr>
          <a:xfrm>
            <a:off x="776727" y="5953117"/>
            <a:ext cx="1304975" cy="1213153"/>
          </a:xfrm>
          <a:prstGeom prst="rect">
            <a:avLst/>
          </a:prstGeom>
          <a:noFill/>
        </p:spPr>
        <p:txBody>
          <a:bodyPr wrap="square" lIns="0">
            <a:spAutoFit/>
          </a:bodyPr>
          <a:lstStyle/>
          <a:p>
            <a:pPr algn="ctr">
              <a:spcAft>
                <a:spcPts val="123"/>
              </a:spcAft>
            </a:pPr>
            <a:r>
              <a:rPr lang="da-DK" sz="2400" b="1" dirty="0">
                <a:solidFill>
                  <a:schemeClr val="bg1"/>
                </a:solidFill>
                <a:latin typeface="+mj-lt"/>
              </a:rPr>
              <a:t>23-24</a:t>
            </a:r>
          </a:p>
          <a:p>
            <a:pPr algn="ctr">
              <a:spcAft>
                <a:spcPts val="123"/>
              </a:spcAft>
            </a:pPr>
            <a:r>
              <a:rPr lang="da-DK" sz="2400" b="1" dirty="0">
                <a:solidFill>
                  <a:schemeClr val="bg1"/>
                </a:solidFill>
                <a:latin typeface="+mj-lt"/>
              </a:rPr>
              <a:t>march 2026</a:t>
            </a:r>
          </a:p>
        </p:txBody>
      </p:sp>
      <p:sp>
        <p:nvSpPr>
          <p:cNvPr id="34" name="Rektangel 33">
            <a:extLst>
              <a:ext uri="{FF2B5EF4-FFF2-40B4-BE49-F238E27FC236}">
                <a16:creationId xmlns:a16="http://schemas.microsoft.com/office/drawing/2014/main" id="{A8D6C26E-80B9-4095-ADD1-1CECFB707657}"/>
              </a:ext>
            </a:extLst>
          </p:cNvPr>
          <p:cNvSpPr/>
          <p:nvPr/>
        </p:nvSpPr>
        <p:spPr>
          <a:xfrm>
            <a:off x="2207497" y="8322549"/>
            <a:ext cx="4862848" cy="660437"/>
          </a:xfrm>
          <a:prstGeom prst="rect">
            <a:avLst/>
          </a:prstGeom>
          <a:noFill/>
        </p:spPr>
        <p:txBody>
          <a:bodyPr wrap="square">
            <a:spAutoFit/>
          </a:bodyPr>
          <a:lstStyle/>
          <a:p>
            <a:r>
              <a:rPr lang="en-US" sz="1846" b="1" dirty="0" err="1">
                <a:solidFill>
                  <a:schemeClr val="bg1"/>
                </a:solidFill>
                <a:latin typeface="+mj-lt"/>
              </a:rPr>
              <a:t>REporting</a:t>
            </a:r>
            <a:endParaRPr lang="en-US" sz="1846" b="1" dirty="0">
              <a:solidFill>
                <a:schemeClr val="bg1"/>
              </a:solidFill>
              <a:latin typeface="+mj-lt"/>
            </a:endParaRPr>
          </a:p>
          <a:p>
            <a:endParaRPr lang="en-US" sz="1846" b="1" dirty="0">
              <a:solidFill>
                <a:schemeClr val="bg1"/>
              </a:solidFill>
              <a:latin typeface="+mj-lt"/>
            </a:endParaRPr>
          </a:p>
        </p:txBody>
      </p:sp>
      <p:sp>
        <p:nvSpPr>
          <p:cNvPr id="38" name="Rektangel 37">
            <a:extLst>
              <a:ext uri="{FF2B5EF4-FFF2-40B4-BE49-F238E27FC236}">
                <a16:creationId xmlns:a16="http://schemas.microsoft.com/office/drawing/2014/main" id="{D8CF0ECE-6694-40BE-BF46-64533BF762BC}"/>
              </a:ext>
            </a:extLst>
          </p:cNvPr>
          <p:cNvSpPr/>
          <p:nvPr/>
        </p:nvSpPr>
        <p:spPr>
          <a:xfrm>
            <a:off x="2025045" y="8708064"/>
            <a:ext cx="5896332" cy="717504"/>
          </a:xfrm>
          <a:prstGeom prst="rect">
            <a:avLst/>
          </a:prstGeom>
          <a:noFill/>
        </p:spPr>
        <p:txBody>
          <a:bodyPr wrap="square">
            <a:spAutoFit/>
          </a:bodyPr>
          <a:lstStyle/>
          <a:p>
            <a:pPr marL="211021" indent="-211021" defTabSz="1125444">
              <a:buFont typeface="Arial" panose="020B0604020202020204" pitchFamily="34" charset="0"/>
              <a:buChar char="•"/>
              <a:defRPr/>
            </a:pPr>
            <a:r>
              <a:rPr lang="da-DK" sz="1354" dirty="0" err="1">
                <a:solidFill>
                  <a:schemeClr val="bg1"/>
                </a:solidFill>
                <a:latin typeface="Noto Sans"/>
              </a:rPr>
              <a:t>Based</a:t>
            </a:r>
            <a:r>
              <a:rPr lang="da-DK" sz="1354" dirty="0">
                <a:solidFill>
                  <a:schemeClr val="bg1"/>
                </a:solidFill>
                <a:latin typeface="Noto Sans"/>
              </a:rPr>
              <a:t> on feedback from the </a:t>
            </a:r>
            <a:r>
              <a:rPr lang="da-DK" sz="1354" dirty="0" err="1">
                <a:solidFill>
                  <a:schemeClr val="bg1"/>
                </a:solidFill>
                <a:latin typeface="Noto Sans"/>
              </a:rPr>
              <a:t>Advisory</a:t>
            </a:r>
            <a:r>
              <a:rPr lang="da-DK" sz="1354" dirty="0">
                <a:solidFill>
                  <a:schemeClr val="bg1"/>
                </a:solidFill>
                <a:latin typeface="Noto Sans"/>
              </a:rPr>
              <a:t> Board, the </a:t>
            </a:r>
            <a:r>
              <a:rPr lang="da-DK" sz="1354" dirty="0" err="1">
                <a:solidFill>
                  <a:schemeClr val="bg1"/>
                </a:solidFill>
                <a:latin typeface="Noto Sans"/>
              </a:rPr>
              <a:t>Embassy</a:t>
            </a:r>
            <a:r>
              <a:rPr lang="da-DK" sz="1354" dirty="0">
                <a:solidFill>
                  <a:schemeClr val="bg1"/>
                </a:solidFill>
                <a:latin typeface="Noto Sans"/>
              </a:rPr>
              <a:t> </a:t>
            </a:r>
            <a:r>
              <a:rPr lang="da-DK" sz="1354" dirty="0" err="1">
                <a:solidFill>
                  <a:schemeClr val="bg1"/>
                </a:solidFill>
                <a:latin typeface="Noto Sans"/>
              </a:rPr>
              <a:t>will</a:t>
            </a:r>
            <a:r>
              <a:rPr lang="da-DK" sz="1354" dirty="0">
                <a:solidFill>
                  <a:schemeClr val="bg1"/>
                </a:solidFill>
                <a:latin typeface="Noto Sans"/>
              </a:rPr>
              <a:t> </a:t>
            </a:r>
            <a:r>
              <a:rPr lang="da-DK" sz="1354" dirty="0" err="1">
                <a:solidFill>
                  <a:schemeClr val="bg1"/>
                </a:solidFill>
                <a:latin typeface="Noto Sans"/>
              </a:rPr>
              <a:t>produce</a:t>
            </a:r>
            <a:r>
              <a:rPr lang="da-DK" sz="1354" dirty="0">
                <a:solidFill>
                  <a:schemeClr val="bg1"/>
                </a:solidFill>
                <a:latin typeface="Noto Sans"/>
              </a:rPr>
              <a:t> a go-to-</a:t>
            </a:r>
            <a:r>
              <a:rPr lang="da-DK" sz="1354" dirty="0" err="1">
                <a:solidFill>
                  <a:schemeClr val="bg1"/>
                </a:solidFill>
                <a:latin typeface="Noto Sans"/>
              </a:rPr>
              <a:t>market</a:t>
            </a:r>
            <a:r>
              <a:rPr lang="da-DK" sz="1354" dirty="0">
                <a:solidFill>
                  <a:schemeClr val="bg1"/>
                </a:solidFill>
                <a:latin typeface="Noto Sans"/>
              </a:rPr>
              <a:t> plan for </a:t>
            </a:r>
            <a:r>
              <a:rPr lang="da-DK" sz="1354" dirty="0" err="1">
                <a:solidFill>
                  <a:schemeClr val="bg1"/>
                </a:solidFill>
                <a:latin typeface="Noto Sans"/>
              </a:rPr>
              <a:t>your</a:t>
            </a:r>
            <a:r>
              <a:rPr lang="da-DK" sz="1354" dirty="0">
                <a:solidFill>
                  <a:schemeClr val="bg1"/>
                </a:solidFill>
                <a:latin typeface="Noto Sans"/>
              </a:rPr>
              <a:t> </a:t>
            </a:r>
            <a:r>
              <a:rPr lang="da-DK" sz="1354" dirty="0" err="1">
                <a:solidFill>
                  <a:schemeClr val="bg1"/>
                </a:solidFill>
                <a:latin typeface="Noto Sans"/>
              </a:rPr>
              <a:t>company</a:t>
            </a:r>
            <a:r>
              <a:rPr lang="da-DK" sz="1354" dirty="0">
                <a:solidFill>
                  <a:schemeClr val="bg1"/>
                </a:solidFill>
                <a:latin typeface="Noto Sans"/>
              </a:rPr>
              <a:t>, and detail the </a:t>
            </a:r>
            <a:r>
              <a:rPr lang="da-DK" sz="1354" dirty="0" err="1">
                <a:solidFill>
                  <a:schemeClr val="bg1"/>
                </a:solidFill>
                <a:latin typeface="Noto Sans"/>
              </a:rPr>
              <a:t>best</a:t>
            </a:r>
            <a:r>
              <a:rPr lang="da-DK" sz="1354" dirty="0">
                <a:solidFill>
                  <a:schemeClr val="bg1"/>
                </a:solidFill>
                <a:latin typeface="Noto Sans"/>
              </a:rPr>
              <a:t> </a:t>
            </a:r>
            <a:r>
              <a:rPr lang="da-DK" sz="1354" dirty="0" err="1">
                <a:solidFill>
                  <a:schemeClr val="bg1"/>
                </a:solidFill>
                <a:latin typeface="Noto Sans"/>
              </a:rPr>
              <a:t>strategy</a:t>
            </a:r>
            <a:r>
              <a:rPr lang="da-DK" sz="1354" dirty="0">
                <a:solidFill>
                  <a:schemeClr val="bg1"/>
                </a:solidFill>
                <a:latin typeface="Noto Sans"/>
              </a:rPr>
              <a:t> to enter the </a:t>
            </a:r>
            <a:r>
              <a:rPr lang="da-DK" sz="1354" dirty="0" err="1">
                <a:solidFill>
                  <a:schemeClr val="bg1"/>
                </a:solidFill>
                <a:latin typeface="Noto Sans"/>
              </a:rPr>
              <a:t>Swedish</a:t>
            </a:r>
            <a:r>
              <a:rPr lang="da-DK" sz="1354" dirty="0">
                <a:solidFill>
                  <a:schemeClr val="bg1"/>
                </a:solidFill>
                <a:latin typeface="Noto Sans"/>
              </a:rPr>
              <a:t> </a:t>
            </a:r>
            <a:r>
              <a:rPr lang="da-DK" sz="1354" dirty="0" err="1">
                <a:solidFill>
                  <a:schemeClr val="bg1"/>
                </a:solidFill>
                <a:latin typeface="Noto Sans"/>
              </a:rPr>
              <a:t>market</a:t>
            </a:r>
            <a:r>
              <a:rPr lang="da-DK" sz="1354" dirty="0">
                <a:solidFill>
                  <a:schemeClr val="bg1"/>
                </a:solidFill>
                <a:latin typeface="Noto Sans"/>
              </a:rPr>
              <a:t>.</a:t>
            </a:r>
            <a:endParaRPr lang="da-DK" sz="1477" dirty="0">
              <a:solidFill>
                <a:schemeClr val="bg1"/>
              </a:solidFill>
              <a:latin typeface="Noto Sans"/>
            </a:endParaRPr>
          </a:p>
        </p:txBody>
      </p:sp>
      <p:cxnSp>
        <p:nvCxnSpPr>
          <p:cNvPr id="47" name="Lige forbindelse 46">
            <a:extLst>
              <a:ext uri="{FF2B5EF4-FFF2-40B4-BE49-F238E27FC236}">
                <a16:creationId xmlns:a16="http://schemas.microsoft.com/office/drawing/2014/main" id="{A078CF60-91E5-406F-B4F7-AA7AC8427152}"/>
              </a:ext>
            </a:extLst>
          </p:cNvPr>
          <p:cNvCxnSpPr>
            <a:cxnSpLocks/>
          </p:cNvCxnSpPr>
          <p:nvPr/>
        </p:nvCxnSpPr>
        <p:spPr>
          <a:xfrm flipH="1">
            <a:off x="2028021" y="5682844"/>
            <a:ext cx="5332" cy="218571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Lige forbindelse 46">
            <a:extLst>
              <a:ext uri="{FF2B5EF4-FFF2-40B4-BE49-F238E27FC236}">
                <a16:creationId xmlns:a16="http://schemas.microsoft.com/office/drawing/2014/main" id="{6AF60E0E-B819-475B-8934-866E886DB53C}"/>
              </a:ext>
            </a:extLst>
          </p:cNvPr>
          <p:cNvCxnSpPr>
            <a:cxnSpLocks/>
          </p:cNvCxnSpPr>
          <p:nvPr/>
        </p:nvCxnSpPr>
        <p:spPr>
          <a:xfrm>
            <a:off x="2025045" y="8429461"/>
            <a:ext cx="2976" cy="10259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Lige forbindelse 28">
            <a:extLst>
              <a:ext uri="{FF2B5EF4-FFF2-40B4-BE49-F238E27FC236}">
                <a16:creationId xmlns:a16="http://schemas.microsoft.com/office/drawing/2014/main" id="{53AFDD4B-6EB1-42F0-B0C8-F0871C3A94B3}"/>
              </a:ext>
            </a:extLst>
          </p:cNvPr>
          <p:cNvCxnSpPr>
            <a:cxnSpLocks/>
          </p:cNvCxnSpPr>
          <p:nvPr/>
        </p:nvCxnSpPr>
        <p:spPr>
          <a:xfrm>
            <a:off x="941162" y="8136433"/>
            <a:ext cx="74935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6">
            <a:extLst>
              <a:ext uri="{FF2B5EF4-FFF2-40B4-BE49-F238E27FC236}">
                <a16:creationId xmlns:a16="http://schemas.microsoft.com/office/drawing/2014/main" id="{28A758A9-1E36-4385-8001-36E36422A720}"/>
              </a:ext>
            </a:extLst>
          </p:cNvPr>
          <p:cNvPicPr>
            <a:picLocks noChangeAspect="1"/>
          </p:cNvPicPr>
          <p:nvPr/>
        </p:nvPicPr>
        <p:blipFill>
          <a:blip r:embed="rId3"/>
          <a:stretch>
            <a:fillRect/>
          </a:stretch>
        </p:blipFill>
        <p:spPr>
          <a:xfrm>
            <a:off x="941162" y="209125"/>
            <a:ext cx="2328874" cy="609653"/>
          </a:xfrm>
          <a:prstGeom prst="rect">
            <a:avLst/>
          </a:prstGeom>
        </p:spPr>
      </p:pic>
      <p:cxnSp>
        <p:nvCxnSpPr>
          <p:cNvPr id="32" name="Lige forbindelse 28">
            <a:extLst>
              <a:ext uri="{FF2B5EF4-FFF2-40B4-BE49-F238E27FC236}">
                <a16:creationId xmlns:a16="http://schemas.microsoft.com/office/drawing/2014/main" id="{7BCE1B22-B594-434A-AC9C-A3A445513E6B}"/>
              </a:ext>
            </a:extLst>
          </p:cNvPr>
          <p:cNvCxnSpPr>
            <a:cxnSpLocks/>
          </p:cNvCxnSpPr>
          <p:nvPr/>
        </p:nvCxnSpPr>
        <p:spPr>
          <a:xfrm>
            <a:off x="943174" y="9749911"/>
            <a:ext cx="74935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Arrow: Pentagon 32">
            <a:extLst>
              <a:ext uri="{FF2B5EF4-FFF2-40B4-BE49-F238E27FC236}">
                <a16:creationId xmlns:a16="http://schemas.microsoft.com/office/drawing/2014/main" id="{37BEC0B3-4F4A-4E45-AC1D-0E155975AB00}"/>
              </a:ext>
            </a:extLst>
          </p:cNvPr>
          <p:cNvSpPr/>
          <p:nvPr/>
        </p:nvSpPr>
        <p:spPr>
          <a:xfrm>
            <a:off x="84344" y="9916478"/>
            <a:ext cx="8830849" cy="1684933"/>
          </a:xfrm>
          <a:prstGeom prst="homePlate">
            <a:avLst/>
          </a:prstGeom>
          <a:solidFill>
            <a:schemeClr val="accent6">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ktangel 19">
            <a:extLst>
              <a:ext uri="{FF2B5EF4-FFF2-40B4-BE49-F238E27FC236}">
                <a16:creationId xmlns:a16="http://schemas.microsoft.com/office/drawing/2014/main" id="{FD885435-387C-4645-ADF5-5561033DD9A1}"/>
              </a:ext>
            </a:extLst>
          </p:cNvPr>
          <p:cNvSpPr/>
          <p:nvPr/>
        </p:nvSpPr>
        <p:spPr>
          <a:xfrm>
            <a:off x="2081702" y="10220335"/>
            <a:ext cx="6489295" cy="1077218"/>
          </a:xfrm>
          <a:prstGeom prst="rect">
            <a:avLst/>
          </a:prstGeom>
          <a:noFill/>
        </p:spPr>
        <p:txBody>
          <a:bodyPr wrap="square">
            <a:spAutoFit/>
          </a:bodyPr>
          <a:lstStyle/>
          <a:p>
            <a:r>
              <a:rPr lang="en-US" sz="1600" b="1" dirty="0">
                <a:solidFill>
                  <a:schemeClr val="bg1"/>
                </a:solidFill>
                <a:latin typeface="+mj-lt"/>
              </a:rPr>
              <a:t>Opportunity to showcase your solution at Kongsberg’s Critical Maritime Infrastructure (CMI) Protection Test Bed and explore pilot opportunities with key market stakeholders </a:t>
            </a:r>
          </a:p>
        </p:txBody>
      </p:sp>
      <p:sp>
        <p:nvSpPr>
          <p:cNvPr id="41" name="Rektangel 45">
            <a:extLst>
              <a:ext uri="{FF2B5EF4-FFF2-40B4-BE49-F238E27FC236}">
                <a16:creationId xmlns:a16="http://schemas.microsoft.com/office/drawing/2014/main" id="{F0A750CE-1960-4E5A-A248-FC39C8475723}"/>
              </a:ext>
            </a:extLst>
          </p:cNvPr>
          <p:cNvSpPr/>
          <p:nvPr/>
        </p:nvSpPr>
        <p:spPr>
          <a:xfrm>
            <a:off x="331626" y="10337033"/>
            <a:ext cx="1304975" cy="843821"/>
          </a:xfrm>
          <a:prstGeom prst="rect">
            <a:avLst/>
          </a:prstGeom>
          <a:noFill/>
        </p:spPr>
        <p:txBody>
          <a:bodyPr wrap="square" lIns="0">
            <a:spAutoFit/>
          </a:bodyPr>
          <a:lstStyle/>
          <a:p>
            <a:pPr algn="ctr">
              <a:spcAft>
                <a:spcPts val="123"/>
              </a:spcAft>
            </a:pPr>
            <a:r>
              <a:rPr lang="da-DK" sz="2400" b="1" dirty="0" err="1">
                <a:solidFill>
                  <a:schemeClr val="bg1"/>
                </a:solidFill>
                <a:latin typeface="+mj-lt"/>
              </a:rPr>
              <a:t>Next</a:t>
            </a:r>
            <a:r>
              <a:rPr lang="da-DK" sz="2400" b="1" dirty="0">
                <a:solidFill>
                  <a:schemeClr val="bg1"/>
                </a:solidFill>
                <a:latin typeface="+mj-lt"/>
              </a:rPr>
              <a:t> </a:t>
            </a:r>
          </a:p>
          <a:p>
            <a:pPr algn="ctr">
              <a:spcAft>
                <a:spcPts val="123"/>
              </a:spcAft>
            </a:pPr>
            <a:r>
              <a:rPr lang="da-DK" sz="2400" b="1" dirty="0">
                <a:solidFill>
                  <a:schemeClr val="bg1"/>
                </a:solidFill>
                <a:latin typeface="+mj-lt"/>
              </a:rPr>
              <a:t>step</a:t>
            </a:r>
          </a:p>
        </p:txBody>
      </p:sp>
      <p:pic>
        <p:nvPicPr>
          <p:cNvPr id="1034" name="Picture 10" descr="Flag of Denmark - Original">
            <a:extLst>
              <a:ext uri="{FF2B5EF4-FFF2-40B4-BE49-F238E27FC236}">
                <a16:creationId xmlns:a16="http://schemas.microsoft.com/office/drawing/2014/main" id="{5CB99C66-5796-4F16-A873-F9895B198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479" y="3886404"/>
            <a:ext cx="543122" cy="4086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weden flag icon - Country flags">
            <a:extLst>
              <a:ext uri="{FF2B5EF4-FFF2-40B4-BE49-F238E27FC236}">
                <a16:creationId xmlns:a16="http://schemas.microsoft.com/office/drawing/2014/main" id="{06250488-685E-4EF7-99C9-D1608D474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17" y="7242652"/>
            <a:ext cx="651314" cy="40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86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67C09-BC07-4272-B7A3-80EC6C87C38F}"/>
              </a:ext>
            </a:extLst>
          </p:cNvPr>
          <p:cNvPicPr>
            <a:picLocks noChangeAspect="1"/>
          </p:cNvPicPr>
          <p:nvPr/>
        </p:nvPicPr>
        <p:blipFill>
          <a:blip r:embed="rId3"/>
          <a:stretch>
            <a:fillRect/>
          </a:stretch>
        </p:blipFill>
        <p:spPr>
          <a:xfrm>
            <a:off x="-7207667" y="-53538"/>
            <a:ext cx="18417883" cy="12245538"/>
          </a:xfrm>
          <a:prstGeom prst="rect">
            <a:avLst/>
          </a:prstGeom>
        </p:spPr>
      </p:pic>
      <p:pic>
        <p:nvPicPr>
          <p:cNvPr id="7" name="Picture 6">
            <a:extLst>
              <a:ext uri="{FF2B5EF4-FFF2-40B4-BE49-F238E27FC236}">
                <a16:creationId xmlns:a16="http://schemas.microsoft.com/office/drawing/2014/main" id="{9781BB4F-B57F-4645-809C-925AF67F3375}"/>
              </a:ext>
            </a:extLst>
          </p:cNvPr>
          <p:cNvPicPr>
            <a:picLocks noChangeAspect="1"/>
          </p:cNvPicPr>
          <p:nvPr/>
        </p:nvPicPr>
        <p:blipFill>
          <a:blip r:embed="rId4"/>
          <a:stretch>
            <a:fillRect/>
          </a:stretch>
        </p:blipFill>
        <p:spPr>
          <a:xfrm>
            <a:off x="4552227" y="2051298"/>
            <a:ext cx="3688066" cy="4896719"/>
          </a:xfrm>
          <a:prstGeom prst="rect">
            <a:avLst/>
          </a:prstGeom>
        </p:spPr>
      </p:pic>
      <p:pic>
        <p:nvPicPr>
          <p:cNvPr id="6" name="Picture 5">
            <a:extLst>
              <a:ext uri="{FF2B5EF4-FFF2-40B4-BE49-F238E27FC236}">
                <a16:creationId xmlns:a16="http://schemas.microsoft.com/office/drawing/2014/main" id="{D52CF47B-23FC-43D3-9359-96AB6BB2E278}"/>
              </a:ext>
            </a:extLst>
          </p:cNvPr>
          <p:cNvPicPr>
            <a:picLocks noChangeAspect="1"/>
          </p:cNvPicPr>
          <p:nvPr/>
        </p:nvPicPr>
        <p:blipFill>
          <a:blip r:embed="rId5"/>
          <a:stretch>
            <a:fillRect/>
          </a:stretch>
        </p:blipFill>
        <p:spPr>
          <a:xfrm>
            <a:off x="640665" y="2051299"/>
            <a:ext cx="3688066" cy="4896720"/>
          </a:xfrm>
          <a:prstGeom prst="rect">
            <a:avLst/>
          </a:prstGeom>
        </p:spPr>
      </p:pic>
      <p:sp>
        <p:nvSpPr>
          <p:cNvPr id="49" name="Tekstfelt 48">
            <a:extLst>
              <a:ext uri="{FF2B5EF4-FFF2-40B4-BE49-F238E27FC236}">
                <a16:creationId xmlns:a16="http://schemas.microsoft.com/office/drawing/2014/main" id="{7C508633-4FAD-4D64-AB07-7C569C52B789}"/>
              </a:ext>
            </a:extLst>
          </p:cNvPr>
          <p:cNvSpPr txBox="1"/>
          <p:nvPr/>
        </p:nvSpPr>
        <p:spPr>
          <a:xfrm>
            <a:off x="698868" y="1266275"/>
            <a:ext cx="6451750" cy="1078757"/>
          </a:xfrm>
          <a:prstGeom prst="rect">
            <a:avLst/>
          </a:prstGeom>
          <a:noFill/>
        </p:spPr>
        <p:txBody>
          <a:bodyPr wrap="square" lIns="0" rIns="0">
            <a:spAutoFit/>
          </a:bodyPr>
          <a:lstStyle/>
          <a:p>
            <a:pPr>
              <a:lnSpc>
                <a:spcPct val="110000"/>
              </a:lnSpc>
            </a:pPr>
            <a:r>
              <a:rPr lang="da-DK" sz="2215" b="1" dirty="0" err="1">
                <a:solidFill>
                  <a:schemeClr val="bg1"/>
                </a:solidFill>
                <a:latin typeface="+mj-lt"/>
              </a:rPr>
              <a:t>Four</a:t>
            </a:r>
            <a:r>
              <a:rPr lang="da-DK" sz="2215" b="1" dirty="0">
                <a:solidFill>
                  <a:schemeClr val="bg1"/>
                </a:solidFill>
                <a:latin typeface="+mj-lt"/>
              </a:rPr>
              <a:t> solution domains of </a:t>
            </a:r>
            <a:r>
              <a:rPr lang="da-DK" sz="2215" b="1" dirty="0" err="1">
                <a:solidFill>
                  <a:schemeClr val="bg1"/>
                </a:solidFill>
                <a:latin typeface="+mj-lt"/>
              </a:rPr>
              <a:t>interest</a:t>
            </a:r>
            <a:r>
              <a:rPr lang="da-DK" sz="2215" b="1" dirty="0">
                <a:solidFill>
                  <a:schemeClr val="bg1"/>
                </a:solidFill>
                <a:latin typeface="+mj-lt"/>
              </a:rPr>
              <a:t>   </a:t>
            </a:r>
          </a:p>
          <a:p>
            <a:pPr>
              <a:lnSpc>
                <a:spcPct val="110000"/>
              </a:lnSpc>
            </a:pPr>
            <a:br>
              <a:rPr lang="da-DK" sz="2215" b="1" dirty="0">
                <a:solidFill>
                  <a:schemeClr val="accent5">
                    <a:lumMod val="50000"/>
                  </a:schemeClr>
                </a:solidFill>
                <a:latin typeface="+mj-lt"/>
              </a:rPr>
            </a:br>
            <a:endParaRPr lang="da-DK" sz="1477" dirty="0">
              <a:solidFill>
                <a:schemeClr val="bg1"/>
              </a:solidFill>
            </a:endParaRPr>
          </a:p>
        </p:txBody>
      </p:sp>
      <p:sp>
        <p:nvSpPr>
          <p:cNvPr id="4" name="TextBox 3">
            <a:extLst>
              <a:ext uri="{FF2B5EF4-FFF2-40B4-BE49-F238E27FC236}">
                <a16:creationId xmlns:a16="http://schemas.microsoft.com/office/drawing/2014/main" id="{E07A36B0-9A1A-4895-BC1C-85420F8DFF6A}"/>
              </a:ext>
            </a:extLst>
          </p:cNvPr>
          <p:cNvSpPr txBox="1"/>
          <p:nvPr/>
        </p:nvSpPr>
        <p:spPr>
          <a:xfrm>
            <a:off x="1276592" y="2200877"/>
            <a:ext cx="2858163" cy="509114"/>
          </a:xfrm>
          <a:prstGeom prst="rect">
            <a:avLst/>
          </a:prstGeom>
          <a:noFill/>
        </p:spPr>
        <p:txBody>
          <a:bodyPr wrap="square" rtlCol="0">
            <a:spAutoFit/>
          </a:bodyPr>
          <a:lstStyle/>
          <a:p>
            <a:r>
              <a:rPr lang="sv-SE" sz="1354" dirty="0" err="1">
                <a:solidFill>
                  <a:schemeClr val="bg1"/>
                </a:solidFill>
                <a:latin typeface="+mj-lt"/>
              </a:rPr>
              <a:t>Undersea</a:t>
            </a:r>
            <a:r>
              <a:rPr lang="sv-SE" sz="1354" dirty="0">
                <a:solidFill>
                  <a:schemeClr val="bg1"/>
                </a:solidFill>
                <a:latin typeface="+mj-lt"/>
              </a:rPr>
              <a:t> </a:t>
            </a:r>
            <a:r>
              <a:rPr lang="sv-SE" sz="1354" dirty="0" err="1">
                <a:solidFill>
                  <a:schemeClr val="bg1"/>
                </a:solidFill>
                <a:latin typeface="+mj-lt"/>
              </a:rPr>
              <a:t>resilience</a:t>
            </a:r>
            <a:r>
              <a:rPr lang="sv-SE" sz="1354" dirty="0">
                <a:solidFill>
                  <a:schemeClr val="bg1"/>
                </a:solidFill>
                <a:latin typeface="+mj-lt"/>
              </a:rPr>
              <a:t> and </a:t>
            </a:r>
            <a:r>
              <a:rPr lang="sv-SE" sz="1354" dirty="0" err="1">
                <a:solidFill>
                  <a:schemeClr val="bg1"/>
                </a:solidFill>
                <a:latin typeface="+mj-lt"/>
              </a:rPr>
              <a:t>cable</a:t>
            </a:r>
            <a:r>
              <a:rPr lang="sv-SE" sz="1354" dirty="0">
                <a:solidFill>
                  <a:schemeClr val="bg1"/>
                </a:solidFill>
                <a:latin typeface="+mj-lt"/>
              </a:rPr>
              <a:t> </a:t>
            </a:r>
            <a:r>
              <a:rPr lang="sv-SE" sz="1354" dirty="0" err="1">
                <a:solidFill>
                  <a:schemeClr val="bg1"/>
                </a:solidFill>
                <a:latin typeface="+mj-lt"/>
              </a:rPr>
              <a:t>protection</a:t>
            </a:r>
            <a:endParaRPr lang="sv-SE" sz="1354" dirty="0">
              <a:solidFill>
                <a:schemeClr val="bg1"/>
              </a:solidFill>
              <a:latin typeface="+mj-lt"/>
            </a:endParaRPr>
          </a:p>
        </p:txBody>
      </p:sp>
      <p:sp>
        <p:nvSpPr>
          <p:cNvPr id="5" name="Oval 4">
            <a:extLst>
              <a:ext uri="{FF2B5EF4-FFF2-40B4-BE49-F238E27FC236}">
                <a16:creationId xmlns:a16="http://schemas.microsoft.com/office/drawing/2014/main" id="{7974395F-5A8E-4AD3-98F3-FCF29FBF5FE8}"/>
              </a:ext>
            </a:extLst>
          </p:cNvPr>
          <p:cNvSpPr/>
          <p:nvPr/>
        </p:nvSpPr>
        <p:spPr>
          <a:xfrm>
            <a:off x="297619" y="1727117"/>
            <a:ext cx="834943" cy="855018"/>
          </a:xfrm>
          <a:prstGeom prst="ellipse">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a:p>
        </p:txBody>
      </p:sp>
      <p:sp>
        <p:nvSpPr>
          <p:cNvPr id="8" name="TextBox 7">
            <a:extLst>
              <a:ext uri="{FF2B5EF4-FFF2-40B4-BE49-F238E27FC236}">
                <a16:creationId xmlns:a16="http://schemas.microsoft.com/office/drawing/2014/main" id="{C1A3129A-049A-4F44-ABA0-8782A9AD52C5}"/>
              </a:ext>
            </a:extLst>
          </p:cNvPr>
          <p:cNvSpPr txBox="1"/>
          <p:nvPr/>
        </p:nvSpPr>
        <p:spPr>
          <a:xfrm>
            <a:off x="802725" y="2554955"/>
            <a:ext cx="3508921" cy="4338111"/>
          </a:xfrm>
          <a:prstGeom prst="rect">
            <a:avLst/>
          </a:prstGeom>
          <a:noFill/>
        </p:spPr>
        <p:txBody>
          <a:bodyPr wrap="square" rtlCol="0">
            <a:spAutoFit/>
          </a:bodyPr>
          <a:lstStyle/>
          <a:p>
            <a:endParaRPr lang="sv-SE" sz="1354" dirty="0">
              <a:solidFill>
                <a:schemeClr val="bg1"/>
              </a:solidFill>
              <a:latin typeface="+mj-lt"/>
            </a:endParaRPr>
          </a:p>
          <a:p>
            <a:endParaRPr lang="sv-SE" sz="1354" dirty="0">
              <a:solidFill>
                <a:schemeClr val="bg1"/>
              </a:solidFill>
            </a:endParaRPr>
          </a:p>
          <a:p>
            <a:endParaRPr lang="sv-SE" sz="1000" dirty="0">
              <a:solidFill>
                <a:schemeClr val="bg1"/>
              </a:solidFill>
            </a:endParaRPr>
          </a:p>
          <a:p>
            <a:r>
              <a:rPr lang="sv-SE" sz="1354" dirty="0" err="1">
                <a:solidFill>
                  <a:schemeClr val="bg1"/>
                </a:solidFill>
              </a:rPr>
              <a:t>Protect</a:t>
            </a:r>
            <a:r>
              <a:rPr lang="sv-SE" sz="1354" dirty="0">
                <a:solidFill>
                  <a:schemeClr val="bg1"/>
                </a:solidFill>
              </a:rPr>
              <a:t> and </a:t>
            </a:r>
            <a:r>
              <a:rPr lang="sv-SE" sz="1354" dirty="0" err="1">
                <a:solidFill>
                  <a:schemeClr val="bg1"/>
                </a:solidFill>
              </a:rPr>
              <a:t>continuously</a:t>
            </a:r>
            <a:r>
              <a:rPr lang="sv-SE" sz="1354" dirty="0">
                <a:solidFill>
                  <a:schemeClr val="bg1"/>
                </a:solidFill>
              </a:rPr>
              <a:t> monitor </a:t>
            </a:r>
            <a:r>
              <a:rPr lang="sv-SE" sz="1354" dirty="0" err="1">
                <a:solidFill>
                  <a:schemeClr val="bg1"/>
                </a:solidFill>
              </a:rPr>
              <a:t>subsea</a:t>
            </a:r>
            <a:r>
              <a:rPr lang="sv-SE" sz="1354" dirty="0">
                <a:solidFill>
                  <a:schemeClr val="bg1"/>
                </a:solidFill>
              </a:rPr>
              <a:t> </a:t>
            </a:r>
            <a:r>
              <a:rPr lang="sv-SE" sz="1354" dirty="0" err="1">
                <a:solidFill>
                  <a:schemeClr val="bg1"/>
                </a:solidFill>
              </a:rPr>
              <a:t>critical</a:t>
            </a:r>
            <a:r>
              <a:rPr lang="sv-SE" sz="1354" dirty="0">
                <a:solidFill>
                  <a:schemeClr val="bg1"/>
                </a:solidFill>
              </a:rPr>
              <a:t> </a:t>
            </a:r>
            <a:r>
              <a:rPr lang="sv-SE" sz="1354" dirty="0" err="1">
                <a:solidFill>
                  <a:schemeClr val="bg1"/>
                </a:solidFill>
              </a:rPr>
              <a:t>infrastructure</a:t>
            </a:r>
            <a:r>
              <a:rPr lang="sv-SE" sz="1354" dirty="0">
                <a:solidFill>
                  <a:schemeClr val="bg1"/>
                </a:solidFill>
              </a:rPr>
              <a:t> – data </a:t>
            </a:r>
            <a:r>
              <a:rPr lang="sv-SE" sz="1354" dirty="0" err="1">
                <a:solidFill>
                  <a:schemeClr val="bg1"/>
                </a:solidFill>
              </a:rPr>
              <a:t>cables</a:t>
            </a:r>
            <a:r>
              <a:rPr lang="sv-SE" sz="1354" dirty="0">
                <a:solidFill>
                  <a:schemeClr val="bg1"/>
                </a:solidFill>
              </a:rPr>
              <a:t>, </a:t>
            </a:r>
            <a:r>
              <a:rPr lang="sv-SE" sz="1354" dirty="0" err="1">
                <a:solidFill>
                  <a:schemeClr val="bg1"/>
                </a:solidFill>
              </a:rPr>
              <a:t>energy</a:t>
            </a:r>
            <a:r>
              <a:rPr lang="sv-SE" sz="1354" dirty="0">
                <a:solidFill>
                  <a:schemeClr val="bg1"/>
                </a:solidFill>
              </a:rPr>
              <a:t> </a:t>
            </a:r>
            <a:r>
              <a:rPr lang="sv-SE" sz="1354" dirty="0" err="1">
                <a:solidFill>
                  <a:schemeClr val="bg1"/>
                </a:solidFill>
              </a:rPr>
              <a:t>interconnectors</a:t>
            </a:r>
            <a:r>
              <a:rPr lang="sv-SE" sz="1354" dirty="0">
                <a:solidFill>
                  <a:schemeClr val="bg1"/>
                </a:solidFill>
              </a:rPr>
              <a:t>, pipelines and </a:t>
            </a:r>
            <a:r>
              <a:rPr lang="sv-SE" sz="1354" dirty="0" err="1">
                <a:solidFill>
                  <a:schemeClr val="bg1"/>
                </a:solidFill>
              </a:rPr>
              <a:t>seabed</a:t>
            </a:r>
            <a:r>
              <a:rPr lang="sv-SE" sz="1354" dirty="0">
                <a:solidFill>
                  <a:schemeClr val="bg1"/>
                </a:solidFill>
              </a:rPr>
              <a:t> sensors.</a:t>
            </a:r>
          </a:p>
          <a:p>
            <a:endParaRPr lang="sv-SE" sz="1354" dirty="0">
              <a:solidFill>
                <a:schemeClr val="bg1"/>
              </a:solidFill>
            </a:endParaRPr>
          </a:p>
          <a:p>
            <a:endParaRPr lang="sv-SE" sz="1354" dirty="0">
              <a:solidFill>
                <a:schemeClr val="bg1"/>
              </a:solidFill>
            </a:endParaRPr>
          </a:p>
          <a:p>
            <a:r>
              <a:rPr lang="sv-SE" sz="1354" b="1" dirty="0">
                <a:solidFill>
                  <a:schemeClr val="bg1"/>
                </a:solidFill>
              </a:rPr>
              <a:t>Ideal </a:t>
            </a:r>
            <a:r>
              <a:rPr lang="sv-SE" sz="1354" b="1" dirty="0" err="1">
                <a:solidFill>
                  <a:schemeClr val="bg1"/>
                </a:solidFill>
              </a:rPr>
              <a:t>offerings</a:t>
            </a:r>
            <a:r>
              <a:rPr lang="sv-SE" sz="1354" b="1" dirty="0">
                <a:solidFill>
                  <a:schemeClr val="bg1"/>
                </a:solidFill>
              </a:rPr>
              <a:t> and </a:t>
            </a:r>
            <a:r>
              <a:rPr lang="sv-SE" sz="1354" b="1" dirty="0" err="1">
                <a:solidFill>
                  <a:schemeClr val="bg1"/>
                </a:solidFill>
              </a:rPr>
              <a:t>capabilities</a:t>
            </a:r>
            <a:endParaRPr lang="sv-SE" sz="1354" b="1" dirty="0">
              <a:solidFill>
                <a:schemeClr val="bg1"/>
              </a:solidFill>
            </a:endParaRPr>
          </a:p>
          <a:p>
            <a:endParaRPr lang="sv-SE" sz="1354" dirty="0">
              <a:solidFill>
                <a:schemeClr val="bg1"/>
              </a:solidFill>
            </a:endParaRPr>
          </a:p>
          <a:p>
            <a:pPr marL="211021" indent="-211021">
              <a:buFont typeface="Arial" panose="020B0604020202020204" pitchFamily="34" charset="0"/>
              <a:buChar char="•"/>
            </a:pPr>
            <a:r>
              <a:rPr lang="sv-SE" sz="1354" dirty="0" err="1">
                <a:solidFill>
                  <a:schemeClr val="bg1"/>
                </a:solidFill>
              </a:rPr>
              <a:t>Autonomous</a:t>
            </a:r>
            <a:r>
              <a:rPr lang="sv-SE" sz="1354" dirty="0">
                <a:solidFill>
                  <a:schemeClr val="bg1"/>
                </a:solidFill>
              </a:rPr>
              <a:t> </a:t>
            </a:r>
            <a:r>
              <a:rPr lang="sv-SE" sz="1354" dirty="0" err="1">
                <a:solidFill>
                  <a:schemeClr val="bg1"/>
                </a:solidFill>
              </a:rPr>
              <a:t>underwater</a:t>
            </a:r>
            <a:r>
              <a:rPr lang="sv-SE" sz="1354" dirty="0">
                <a:solidFill>
                  <a:schemeClr val="bg1"/>
                </a:solidFill>
              </a:rPr>
              <a:t> </a:t>
            </a:r>
            <a:r>
              <a:rPr lang="sv-SE" sz="1354" dirty="0" err="1">
                <a:solidFill>
                  <a:schemeClr val="bg1"/>
                </a:solidFill>
              </a:rPr>
              <a:t>vehicles</a:t>
            </a:r>
            <a:r>
              <a:rPr lang="sv-SE" sz="1354" dirty="0">
                <a:solidFill>
                  <a:schemeClr val="bg1"/>
                </a:solidFill>
              </a:rPr>
              <a:t> (</a:t>
            </a:r>
            <a:r>
              <a:rPr lang="sv-SE" sz="1354" dirty="0" err="1">
                <a:solidFill>
                  <a:schemeClr val="bg1"/>
                </a:solidFill>
              </a:rPr>
              <a:t>AUVs</a:t>
            </a:r>
            <a:r>
              <a:rPr lang="sv-SE" sz="1354" dirty="0">
                <a:solidFill>
                  <a:schemeClr val="bg1"/>
                </a:solidFill>
              </a:rPr>
              <a:t>)</a:t>
            </a:r>
          </a:p>
          <a:p>
            <a:pPr marL="211021" indent="-211021">
              <a:buFont typeface="Arial" panose="020B0604020202020204" pitchFamily="34" charset="0"/>
              <a:buChar char="•"/>
            </a:pPr>
            <a:r>
              <a:rPr lang="sv-SE" sz="1354" dirty="0" err="1">
                <a:solidFill>
                  <a:schemeClr val="bg1"/>
                </a:solidFill>
              </a:rPr>
              <a:t>Autonomous</a:t>
            </a:r>
            <a:r>
              <a:rPr lang="sv-SE" sz="1354" dirty="0">
                <a:solidFill>
                  <a:schemeClr val="bg1"/>
                </a:solidFill>
              </a:rPr>
              <a:t> </a:t>
            </a:r>
            <a:r>
              <a:rPr lang="sv-SE" sz="1354" dirty="0" err="1">
                <a:solidFill>
                  <a:schemeClr val="bg1"/>
                </a:solidFill>
              </a:rPr>
              <a:t>underwater</a:t>
            </a:r>
            <a:r>
              <a:rPr lang="sv-SE" sz="1354" dirty="0">
                <a:solidFill>
                  <a:schemeClr val="bg1"/>
                </a:solidFill>
              </a:rPr>
              <a:t> </a:t>
            </a:r>
            <a:r>
              <a:rPr lang="sv-SE" sz="1354" dirty="0" err="1">
                <a:solidFill>
                  <a:schemeClr val="bg1"/>
                </a:solidFill>
              </a:rPr>
              <a:t>surveilance</a:t>
            </a:r>
            <a:r>
              <a:rPr lang="sv-SE" sz="1354" dirty="0">
                <a:solidFill>
                  <a:schemeClr val="bg1"/>
                </a:solidFill>
              </a:rPr>
              <a:t> </a:t>
            </a:r>
            <a:r>
              <a:rPr lang="sv-SE" sz="1354" dirty="0" err="1">
                <a:solidFill>
                  <a:schemeClr val="bg1"/>
                </a:solidFill>
              </a:rPr>
              <a:t>nodes</a:t>
            </a:r>
            <a:endParaRPr lang="sv-SE" sz="1354" dirty="0">
              <a:solidFill>
                <a:schemeClr val="bg1"/>
              </a:solidFill>
            </a:endParaRPr>
          </a:p>
          <a:p>
            <a:pPr marL="211021" indent="-211021">
              <a:buFont typeface="Arial" panose="020B0604020202020204" pitchFamily="34" charset="0"/>
              <a:buChar char="•"/>
            </a:pPr>
            <a:r>
              <a:rPr lang="sv-SE" sz="1354" dirty="0" err="1">
                <a:solidFill>
                  <a:schemeClr val="bg1"/>
                </a:solidFill>
              </a:rPr>
              <a:t>Seabed</a:t>
            </a:r>
            <a:r>
              <a:rPr lang="sv-SE" sz="1354" dirty="0">
                <a:solidFill>
                  <a:schemeClr val="bg1"/>
                </a:solidFill>
              </a:rPr>
              <a:t> </a:t>
            </a:r>
            <a:r>
              <a:rPr lang="sv-SE" sz="1354" dirty="0" err="1">
                <a:solidFill>
                  <a:schemeClr val="bg1"/>
                </a:solidFill>
              </a:rPr>
              <a:t>communications</a:t>
            </a:r>
            <a:r>
              <a:rPr lang="sv-SE" sz="1354" dirty="0">
                <a:solidFill>
                  <a:schemeClr val="bg1"/>
                </a:solidFill>
              </a:rPr>
              <a:t> </a:t>
            </a:r>
            <a:r>
              <a:rPr lang="sv-SE" sz="1354" dirty="0" err="1">
                <a:solidFill>
                  <a:schemeClr val="bg1"/>
                </a:solidFill>
              </a:rPr>
              <a:t>network</a:t>
            </a:r>
            <a:endParaRPr lang="sv-SE" sz="1354" dirty="0">
              <a:solidFill>
                <a:schemeClr val="bg1"/>
              </a:solidFill>
            </a:endParaRPr>
          </a:p>
          <a:p>
            <a:pPr marL="211021" indent="-211021">
              <a:buFont typeface="Arial" panose="020B0604020202020204" pitchFamily="34" charset="0"/>
              <a:buChar char="•"/>
            </a:pPr>
            <a:r>
              <a:rPr lang="sv-SE" sz="1354" dirty="0">
                <a:solidFill>
                  <a:schemeClr val="bg1"/>
                </a:solidFill>
              </a:rPr>
              <a:t>Rapid intervention </a:t>
            </a:r>
            <a:r>
              <a:rPr lang="sv-SE" sz="1354" dirty="0" err="1">
                <a:solidFill>
                  <a:schemeClr val="bg1"/>
                </a:solidFill>
              </a:rPr>
              <a:t>ROVs</a:t>
            </a:r>
            <a:r>
              <a:rPr lang="sv-SE" sz="1354" dirty="0">
                <a:solidFill>
                  <a:schemeClr val="bg1"/>
                </a:solidFill>
              </a:rPr>
              <a:t>/</a:t>
            </a:r>
            <a:r>
              <a:rPr lang="sv-SE" sz="1354" dirty="0" err="1">
                <a:solidFill>
                  <a:schemeClr val="bg1"/>
                </a:solidFill>
              </a:rPr>
              <a:t>USVs</a:t>
            </a:r>
            <a:endParaRPr lang="sv-SE" sz="1354" dirty="0">
              <a:solidFill>
                <a:schemeClr val="bg1"/>
              </a:solidFill>
            </a:endParaRPr>
          </a:p>
          <a:p>
            <a:pPr marL="211021" indent="-211021">
              <a:buFont typeface="Arial" panose="020B0604020202020204" pitchFamily="34" charset="0"/>
              <a:buChar char="•"/>
            </a:pPr>
            <a:r>
              <a:rPr lang="sv-SE" sz="1354" dirty="0">
                <a:solidFill>
                  <a:schemeClr val="bg1"/>
                </a:solidFill>
              </a:rPr>
              <a:t>Digital </a:t>
            </a:r>
            <a:r>
              <a:rPr lang="sv-SE" sz="1354" dirty="0" err="1">
                <a:solidFill>
                  <a:schemeClr val="bg1"/>
                </a:solidFill>
              </a:rPr>
              <a:t>twin</a:t>
            </a:r>
            <a:r>
              <a:rPr lang="sv-SE" sz="1354" dirty="0">
                <a:solidFill>
                  <a:schemeClr val="bg1"/>
                </a:solidFill>
              </a:rPr>
              <a:t> </a:t>
            </a:r>
            <a:r>
              <a:rPr lang="sv-SE" sz="1354" dirty="0" err="1">
                <a:solidFill>
                  <a:schemeClr val="bg1"/>
                </a:solidFill>
              </a:rPr>
              <a:t>of</a:t>
            </a:r>
            <a:r>
              <a:rPr lang="sv-SE" sz="1354" dirty="0">
                <a:solidFill>
                  <a:schemeClr val="bg1"/>
                </a:solidFill>
              </a:rPr>
              <a:t> </a:t>
            </a:r>
            <a:r>
              <a:rPr lang="sv-SE" sz="1354" dirty="0" err="1">
                <a:solidFill>
                  <a:schemeClr val="bg1"/>
                </a:solidFill>
              </a:rPr>
              <a:t>seabed</a:t>
            </a:r>
            <a:r>
              <a:rPr lang="sv-SE" sz="1354" dirty="0">
                <a:solidFill>
                  <a:schemeClr val="bg1"/>
                </a:solidFill>
              </a:rPr>
              <a:t> </a:t>
            </a:r>
            <a:r>
              <a:rPr lang="sv-SE" sz="1354" dirty="0" err="1">
                <a:solidFill>
                  <a:schemeClr val="bg1"/>
                </a:solidFill>
              </a:rPr>
              <a:t>infrastructure</a:t>
            </a:r>
            <a:endParaRPr lang="sv-SE" sz="1354" dirty="0">
              <a:solidFill>
                <a:schemeClr val="bg1"/>
              </a:solidFill>
            </a:endParaRPr>
          </a:p>
          <a:p>
            <a:pPr marL="211021" indent="-211021">
              <a:buFont typeface="Arial" panose="020B0604020202020204" pitchFamily="34" charset="0"/>
              <a:buChar char="•"/>
            </a:pPr>
            <a:endParaRPr lang="sv-SE" sz="1354" dirty="0">
              <a:solidFill>
                <a:schemeClr val="bg1"/>
              </a:solidFill>
            </a:endParaRPr>
          </a:p>
          <a:p>
            <a:endParaRPr lang="en-GB" sz="2215" dirty="0"/>
          </a:p>
        </p:txBody>
      </p:sp>
      <p:sp>
        <p:nvSpPr>
          <p:cNvPr id="9" name="TextBox 8">
            <a:extLst>
              <a:ext uri="{FF2B5EF4-FFF2-40B4-BE49-F238E27FC236}">
                <a16:creationId xmlns:a16="http://schemas.microsoft.com/office/drawing/2014/main" id="{C613D2CA-EA34-4567-B864-8752E101EE6B}"/>
              </a:ext>
            </a:extLst>
          </p:cNvPr>
          <p:cNvSpPr txBox="1"/>
          <p:nvPr/>
        </p:nvSpPr>
        <p:spPr>
          <a:xfrm>
            <a:off x="477666" y="1793352"/>
            <a:ext cx="415498" cy="698525"/>
          </a:xfrm>
          <a:prstGeom prst="rect">
            <a:avLst/>
          </a:prstGeom>
          <a:noFill/>
        </p:spPr>
        <p:txBody>
          <a:bodyPr wrap="none" rtlCol="0">
            <a:spAutoFit/>
          </a:bodyPr>
          <a:lstStyle/>
          <a:p>
            <a:r>
              <a:rPr lang="sv-SE" sz="3939" dirty="0">
                <a:solidFill>
                  <a:schemeClr val="bg1"/>
                </a:solidFill>
                <a:latin typeface="+mj-lt"/>
              </a:rPr>
              <a:t>1</a:t>
            </a:r>
            <a:endParaRPr lang="en-GB" sz="3939" dirty="0">
              <a:solidFill>
                <a:schemeClr val="bg1"/>
              </a:solidFill>
              <a:latin typeface="+mj-lt"/>
            </a:endParaRPr>
          </a:p>
        </p:txBody>
      </p:sp>
      <p:pic>
        <p:nvPicPr>
          <p:cNvPr id="23" name="Picture 22">
            <a:extLst>
              <a:ext uri="{FF2B5EF4-FFF2-40B4-BE49-F238E27FC236}">
                <a16:creationId xmlns:a16="http://schemas.microsoft.com/office/drawing/2014/main" id="{2000812D-0F8B-4A84-871C-37DCA4C712C8}"/>
              </a:ext>
            </a:extLst>
          </p:cNvPr>
          <p:cNvPicPr>
            <a:picLocks noChangeAspect="1"/>
          </p:cNvPicPr>
          <p:nvPr/>
        </p:nvPicPr>
        <p:blipFill>
          <a:blip r:embed="rId4"/>
          <a:stretch>
            <a:fillRect/>
          </a:stretch>
        </p:blipFill>
        <p:spPr>
          <a:xfrm>
            <a:off x="640665" y="7188685"/>
            <a:ext cx="3688066" cy="4896719"/>
          </a:xfrm>
          <a:prstGeom prst="rect">
            <a:avLst/>
          </a:prstGeom>
        </p:spPr>
      </p:pic>
      <p:pic>
        <p:nvPicPr>
          <p:cNvPr id="24" name="Picture 23">
            <a:extLst>
              <a:ext uri="{FF2B5EF4-FFF2-40B4-BE49-F238E27FC236}">
                <a16:creationId xmlns:a16="http://schemas.microsoft.com/office/drawing/2014/main" id="{AF900B98-70DE-4184-A03C-12AA48AD4801}"/>
              </a:ext>
            </a:extLst>
          </p:cNvPr>
          <p:cNvPicPr>
            <a:picLocks noChangeAspect="1"/>
          </p:cNvPicPr>
          <p:nvPr/>
        </p:nvPicPr>
        <p:blipFill>
          <a:blip r:embed="rId4"/>
          <a:stretch>
            <a:fillRect/>
          </a:stretch>
        </p:blipFill>
        <p:spPr>
          <a:xfrm>
            <a:off x="4518392" y="7176338"/>
            <a:ext cx="3688066" cy="4896719"/>
          </a:xfrm>
          <a:prstGeom prst="rect">
            <a:avLst/>
          </a:prstGeom>
        </p:spPr>
      </p:pic>
      <p:sp>
        <p:nvSpPr>
          <p:cNvPr id="26" name="Oval 25">
            <a:extLst>
              <a:ext uri="{FF2B5EF4-FFF2-40B4-BE49-F238E27FC236}">
                <a16:creationId xmlns:a16="http://schemas.microsoft.com/office/drawing/2014/main" id="{7C5A1F75-967B-4D68-95B2-84C6F96A46FE}"/>
              </a:ext>
            </a:extLst>
          </p:cNvPr>
          <p:cNvSpPr/>
          <p:nvPr/>
        </p:nvSpPr>
        <p:spPr>
          <a:xfrm>
            <a:off x="7822822" y="1727117"/>
            <a:ext cx="834943" cy="855018"/>
          </a:xfrm>
          <a:prstGeom prst="ellipse">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a:p>
        </p:txBody>
      </p:sp>
      <p:sp>
        <p:nvSpPr>
          <p:cNvPr id="27" name="TextBox 26">
            <a:extLst>
              <a:ext uri="{FF2B5EF4-FFF2-40B4-BE49-F238E27FC236}">
                <a16:creationId xmlns:a16="http://schemas.microsoft.com/office/drawing/2014/main" id="{C7E20C3F-1784-419E-A970-6B1CC88ED649}"/>
              </a:ext>
            </a:extLst>
          </p:cNvPr>
          <p:cNvSpPr txBox="1"/>
          <p:nvPr/>
        </p:nvSpPr>
        <p:spPr>
          <a:xfrm>
            <a:off x="7995911" y="1794765"/>
            <a:ext cx="498855" cy="698525"/>
          </a:xfrm>
          <a:prstGeom prst="rect">
            <a:avLst/>
          </a:prstGeom>
          <a:noFill/>
        </p:spPr>
        <p:txBody>
          <a:bodyPr wrap="none" rtlCol="0">
            <a:spAutoFit/>
          </a:bodyPr>
          <a:lstStyle/>
          <a:p>
            <a:r>
              <a:rPr lang="sv-SE" sz="3939" dirty="0">
                <a:solidFill>
                  <a:schemeClr val="bg1"/>
                </a:solidFill>
                <a:latin typeface="+mj-lt"/>
              </a:rPr>
              <a:t>2</a:t>
            </a:r>
            <a:endParaRPr lang="en-GB" sz="3939" dirty="0">
              <a:solidFill>
                <a:schemeClr val="bg1"/>
              </a:solidFill>
              <a:latin typeface="+mj-lt"/>
            </a:endParaRPr>
          </a:p>
        </p:txBody>
      </p:sp>
      <p:sp>
        <p:nvSpPr>
          <p:cNvPr id="28" name="Oval 27">
            <a:extLst>
              <a:ext uri="{FF2B5EF4-FFF2-40B4-BE49-F238E27FC236}">
                <a16:creationId xmlns:a16="http://schemas.microsoft.com/office/drawing/2014/main" id="{83ECAD4E-722E-45C7-984E-78E3E43142A5}"/>
              </a:ext>
            </a:extLst>
          </p:cNvPr>
          <p:cNvSpPr/>
          <p:nvPr/>
        </p:nvSpPr>
        <p:spPr>
          <a:xfrm>
            <a:off x="279462" y="6975553"/>
            <a:ext cx="834943" cy="855018"/>
          </a:xfrm>
          <a:prstGeom prst="ellipse">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a:p>
        </p:txBody>
      </p:sp>
      <p:sp>
        <p:nvSpPr>
          <p:cNvPr id="31" name="TextBox 30">
            <a:extLst>
              <a:ext uri="{FF2B5EF4-FFF2-40B4-BE49-F238E27FC236}">
                <a16:creationId xmlns:a16="http://schemas.microsoft.com/office/drawing/2014/main" id="{EB71E341-A147-48B9-8D1C-430216F538FD}"/>
              </a:ext>
            </a:extLst>
          </p:cNvPr>
          <p:cNvSpPr txBox="1"/>
          <p:nvPr/>
        </p:nvSpPr>
        <p:spPr>
          <a:xfrm>
            <a:off x="448798" y="7013320"/>
            <a:ext cx="624825" cy="698525"/>
          </a:xfrm>
          <a:prstGeom prst="rect">
            <a:avLst/>
          </a:prstGeom>
          <a:noFill/>
        </p:spPr>
        <p:txBody>
          <a:bodyPr wrap="square">
            <a:spAutoFit/>
          </a:bodyPr>
          <a:lstStyle/>
          <a:p>
            <a:pPr defTabSz="1125444">
              <a:defRPr/>
            </a:pPr>
            <a:r>
              <a:rPr lang="sv-SE" sz="3939" dirty="0">
                <a:solidFill>
                  <a:prstClr val="white"/>
                </a:solidFill>
                <a:latin typeface="Diplomacy Office Bold"/>
              </a:rPr>
              <a:t>3</a:t>
            </a:r>
            <a:endParaRPr lang="en-GB" sz="3939" dirty="0">
              <a:solidFill>
                <a:prstClr val="white"/>
              </a:solidFill>
              <a:latin typeface="Diplomacy Office Bold"/>
            </a:endParaRPr>
          </a:p>
        </p:txBody>
      </p:sp>
      <p:sp>
        <p:nvSpPr>
          <p:cNvPr id="32" name="Oval 31">
            <a:extLst>
              <a:ext uri="{FF2B5EF4-FFF2-40B4-BE49-F238E27FC236}">
                <a16:creationId xmlns:a16="http://schemas.microsoft.com/office/drawing/2014/main" id="{1F0325BB-4FFE-4701-9FC5-31C80D571D10}"/>
              </a:ext>
            </a:extLst>
          </p:cNvPr>
          <p:cNvSpPr/>
          <p:nvPr/>
        </p:nvSpPr>
        <p:spPr>
          <a:xfrm>
            <a:off x="7779341" y="6974813"/>
            <a:ext cx="834943" cy="855018"/>
          </a:xfrm>
          <a:prstGeom prst="ellipse">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a:p>
        </p:txBody>
      </p:sp>
      <p:sp>
        <p:nvSpPr>
          <p:cNvPr id="33" name="TextBox 32">
            <a:extLst>
              <a:ext uri="{FF2B5EF4-FFF2-40B4-BE49-F238E27FC236}">
                <a16:creationId xmlns:a16="http://schemas.microsoft.com/office/drawing/2014/main" id="{A4EFE500-9F18-473F-B9BE-56EB649BEAAE}"/>
              </a:ext>
            </a:extLst>
          </p:cNvPr>
          <p:cNvSpPr txBox="1"/>
          <p:nvPr/>
        </p:nvSpPr>
        <p:spPr>
          <a:xfrm>
            <a:off x="7946633" y="7024467"/>
            <a:ext cx="502061" cy="698525"/>
          </a:xfrm>
          <a:prstGeom prst="rect">
            <a:avLst/>
          </a:prstGeom>
          <a:noFill/>
        </p:spPr>
        <p:txBody>
          <a:bodyPr wrap="none" rtlCol="0">
            <a:spAutoFit/>
          </a:bodyPr>
          <a:lstStyle/>
          <a:p>
            <a:r>
              <a:rPr lang="sv-SE" sz="3939" dirty="0">
                <a:solidFill>
                  <a:schemeClr val="bg1"/>
                </a:solidFill>
                <a:latin typeface="+mj-lt"/>
              </a:rPr>
              <a:t>4</a:t>
            </a:r>
            <a:endParaRPr lang="en-GB" sz="3939" dirty="0">
              <a:solidFill>
                <a:schemeClr val="bg1"/>
              </a:solidFill>
              <a:latin typeface="+mj-lt"/>
            </a:endParaRPr>
          </a:p>
        </p:txBody>
      </p:sp>
      <p:sp>
        <p:nvSpPr>
          <p:cNvPr id="34" name="TextBox 33">
            <a:extLst>
              <a:ext uri="{FF2B5EF4-FFF2-40B4-BE49-F238E27FC236}">
                <a16:creationId xmlns:a16="http://schemas.microsoft.com/office/drawing/2014/main" id="{A8B86080-6446-453C-8B8D-E143C0A8E1B2}"/>
              </a:ext>
            </a:extLst>
          </p:cNvPr>
          <p:cNvSpPr txBox="1"/>
          <p:nvPr/>
        </p:nvSpPr>
        <p:spPr>
          <a:xfrm>
            <a:off x="4817891" y="2200877"/>
            <a:ext cx="3307537" cy="509114"/>
          </a:xfrm>
          <a:prstGeom prst="rect">
            <a:avLst/>
          </a:prstGeom>
          <a:noFill/>
        </p:spPr>
        <p:txBody>
          <a:bodyPr wrap="square" rtlCol="0">
            <a:spAutoFit/>
          </a:bodyPr>
          <a:lstStyle/>
          <a:p>
            <a:r>
              <a:rPr lang="sv-SE" sz="1354" dirty="0" err="1">
                <a:solidFill>
                  <a:schemeClr val="bg1"/>
                </a:solidFill>
                <a:latin typeface="+mj-lt"/>
              </a:rPr>
              <a:t>surfACE</a:t>
            </a:r>
            <a:r>
              <a:rPr lang="sv-SE" sz="1354" dirty="0">
                <a:solidFill>
                  <a:schemeClr val="bg1"/>
                </a:solidFill>
                <a:latin typeface="+mj-lt"/>
              </a:rPr>
              <a:t> AND </a:t>
            </a:r>
            <a:r>
              <a:rPr lang="sv-SE" sz="1354" dirty="0" err="1">
                <a:solidFill>
                  <a:schemeClr val="bg1"/>
                </a:solidFill>
                <a:latin typeface="+mj-lt"/>
              </a:rPr>
              <a:t>coastal</a:t>
            </a:r>
            <a:r>
              <a:rPr lang="sv-SE" sz="1354" dirty="0">
                <a:solidFill>
                  <a:schemeClr val="bg1"/>
                </a:solidFill>
                <a:latin typeface="+mj-lt"/>
              </a:rPr>
              <a:t> </a:t>
            </a:r>
            <a:r>
              <a:rPr lang="sv-SE" sz="1354" dirty="0" err="1">
                <a:solidFill>
                  <a:schemeClr val="bg1"/>
                </a:solidFill>
                <a:latin typeface="+mj-lt"/>
              </a:rPr>
              <a:t>monitoring</a:t>
            </a:r>
            <a:r>
              <a:rPr lang="sv-SE" sz="1354" dirty="0">
                <a:solidFill>
                  <a:schemeClr val="bg1"/>
                </a:solidFill>
                <a:latin typeface="+mj-lt"/>
              </a:rPr>
              <a:t> </a:t>
            </a:r>
            <a:r>
              <a:rPr lang="sv-SE" sz="1354" dirty="0" err="1">
                <a:solidFill>
                  <a:schemeClr val="bg1"/>
                </a:solidFill>
                <a:latin typeface="+mj-lt"/>
              </a:rPr>
              <a:t>network</a:t>
            </a:r>
            <a:endParaRPr lang="sv-SE" sz="1354" dirty="0">
              <a:solidFill>
                <a:schemeClr val="bg1"/>
              </a:solidFill>
              <a:latin typeface="+mj-lt"/>
            </a:endParaRPr>
          </a:p>
        </p:txBody>
      </p:sp>
      <p:sp>
        <p:nvSpPr>
          <p:cNvPr id="35" name="TextBox 34">
            <a:extLst>
              <a:ext uri="{FF2B5EF4-FFF2-40B4-BE49-F238E27FC236}">
                <a16:creationId xmlns:a16="http://schemas.microsoft.com/office/drawing/2014/main" id="{EE7196D0-B48D-490F-93A7-2919B4F41619}"/>
              </a:ext>
            </a:extLst>
          </p:cNvPr>
          <p:cNvSpPr txBox="1"/>
          <p:nvPr/>
        </p:nvSpPr>
        <p:spPr>
          <a:xfrm>
            <a:off x="4770376" y="2495062"/>
            <a:ext cx="3469917" cy="4601003"/>
          </a:xfrm>
          <a:prstGeom prst="rect">
            <a:avLst/>
          </a:prstGeom>
          <a:noFill/>
        </p:spPr>
        <p:txBody>
          <a:bodyPr wrap="square" rtlCol="0">
            <a:spAutoFit/>
          </a:bodyPr>
          <a:lstStyle/>
          <a:p>
            <a:endParaRPr lang="sv-SE" sz="1354" dirty="0">
              <a:solidFill>
                <a:schemeClr val="bg1"/>
              </a:solidFill>
              <a:latin typeface="+mj-lt"/>
            </a:endParaRPr>
          </a:p>
          <a:p>
            <a:endParaRPr lang="sv-SE" sz="1354" dirty="0">
              <a:solidFill>
                <a:schemeClr val="bg1"/>
              </a:solidFill>
            </a:endParaRPr>
          </a:p>
          <a:p>
            <a:endParaRPr lang="sv-SE" sz="1354" dirty="0">
              <a:solidFill>
                <a:schemeClr val="bg1"/>
              </a:solidFill>
            </a:endParaRPr>
          </a:p>
          <a:p>
            <a:r>
              <a:rPr lang="sv-SE" sz="1354" dirty="0" err="1">
                <a:solidFill>
                  <a:schemeClr val="bg1"/>
                </a:solidFill>
              </a:rPr>
              <a:t>Achieve</a:t>
            </a:r>
            <a:r>
              <a:rPr lang="sv-SE" sz="1354" dirty="0">
                <a:solidFill>
                  <a:schemeClr val="bg1"/>
                </a:solidFill>
              </a:rPr>
              <a:t> </a:t>
            </a:r>
            <a:r>
              <a:rPr lang="sv-SE" sz="1354" dirty="0" err="1">
                <a:solidFill>
                  <a:schemeClr val="bg1"/>
                </a:solidFill>
              </a:rPr>
              <a:t>continuous</a:t>
            </a:r>
            <a:r>
              <a:rPr lang="sv-SE" sz="1354" dirty="0">
                <a:solidFill>
                  <a:schemeClr val="bg1"/>
                </a:solidFill>
              </a:rPr>
              <a:t> </a:t>
            </a:r>
            <a:r>
              <a:rPr lang="sv-SE" sz="1354" dirty="0" err="1">
                <a:solidFill>
                  <a:schemeClr val="bg1"/>
                </a:solidFill>
              </a:rPr>
              <a:t>situational</a:t>
            </a:r>
            <a:r>
              <a:rPr lang="sv-SE" sz="1354" dirty="0">
                <a:solidFill>
                  <a:schemeClr val="bg1"/>
                </a:solidFill>
              </a:rPr>
              <a:t> </a:t>
            </a:r>
            <a:r>
              <a:rPr lang="sv-SE" sz="1354" dirty="0" err="1">
                <a:solidFill>
                  <a:schemeClr val="bg1"/>
                </a:solidFill>
              </a:rPr>
              <a:t>awareness</a:t>
            </a:r>
            <a:r>
              <a:rPr lang="sv-SE" sz="1354" dirty="0">
                <a:solidFill>
                  <a:schemeClr val="bg1"/>
                </a:solidFill>
              </a:rPr>
              <a:t> </a:t>
            </a:r>
            <a:r>
              <a:rPr lang="sv-SE" sz="1354" dirty="0" err="1">
                <a:solidFill>
                  <a:schemeClr val="bg1"/>
                </a:solidFill>
              </a:rPr>
              <a:t>of</a:t>
            </a:r>
            <a:r>
              <a:rPr lang="sv-SE" sz="1354" dirty="0">
                <a:solidFill>
                  <a:schemeClr val="bg1"/>
                </a:solidFill>
              </a:rPr>
              <a:t> Swedish territorial and </a:t>
            </a:r>
            <a:r>
              <a:rPr lang="sv-SE" sz="1354" dirty="0" err="1">
                <a:solidFill>
                  <a:schemeClr val="bg1"/>
                </a:solidFill>
              </a:rPr>
              <a:t>adjacent</a:t>
            </a:r>
            <a:r>
              <a:rPr lang="sv-SE" sz="1354" dirty="0">
                <a:solidFill>
                  <a:schemeClr val="bg1"/>
                </a:solidFill>
              </a:rPr>
              <a:t> Baltic </a:t>
            </a:r>
            <a:r>
              <a:rPr lang="sv-SE" sz="1354" dirty="0" err="1">
                <a:solidFill>
                  <a:schemeClr val="bg1"/>
                </a:solidFill>
              </a:rPr>
              <a:t>waters</a:t>
            </a:r>
            <a:r>
              <a:rPr lang="sv-SE" sz="1354" dirty="0">
                <a:solidFill>
                  <a:schemeClr val="bg1"/>
                </a:solidFill>
              </a:rPr>
              <a:t> </a:t>
            </a:r>
            <a:r>
              <a:rPr lang="sv-SE" sz="1354" dirty="0" err="1">
                <a:solidFill>
                  <a:schemeClr val="bg1"/>
                </a:solidFill>
              </a:rPr>
              <a:t>through</a:t>
            </a:r>
            <a:r>
              <a:rPr lang="sv-SE" sz="1354" dirty="0">
                <a:solidFill>
                  <a:schemeClr val="bg1"/>
                </a:solidFill>
              </a:rPr>
              <a:t> </a:t>
            </a:r>
            <a:r>
              <a:rPr lang="sv-SE" sz="1354" dirty="0" err="1">
                <a:solidFill>
                  <a:schemeClr val="bg1"/>
                </a:solidFill>
              </a:rPr>
              <a:t>autonomous</a:t>
            </a:r>
            <a:r>
              <a:rPr lang="sv-SE" sz="1354" dirty="0">
                <a:solidFill>
                  <a:schemeClr val="bg1"/>
                </a:solidFill>
              </a:rPr>
              <a:t> </a:t>
            </a:r>
            <a:r>
              <a:rPr lang="sv-SE" sz="1354" dirty="0" err="1">
                <a:solidFill>
                  <a:schemeClr val="bg1"/>
                </a:solidFill>
              </a:rPr>
              <a:t>surface</a:t>
            </a:r>
            <a:r>
              <a:rPr lang="sv-SE" sz="1354" dirty="0">
                <a:solidFill>
                  <a:schemeClr val="bg1"/>
                </a:solidFill>
              </a:rPr>
              <a:t> and </a:t>
            </a:r>
            <a:r>
              <a:rPr lang="sv-SE" sz="1354" dirty="0" err="1">
                <a:solidFill>
                  <a:schemeClr val="bg1"/>
                </a:solidFill>
              </a:rPr>
              <a:t>aerial</a:t>
            </a:r>
            <a:r>
              <a:rPr lang="sv-SE" sz="1354" dirty="0">
                <a:solidFill>
                  <a:schemeClr val="bg1"/>
                </a:solidFill>
              </a:rPr>
              <a:t> assets, </a:t>
            </a:r>
            <a:r>
              <a:rPr lang="sv-SE" sz="1354" dirty="0" err="1">
                <a:solidFill>
                  <a:schemeClr val="bg1"/>
                </a:solidFill>
              </a:rPr>
              <a:t>integrated</a:t>
            </a:r>
            <a:r>
              <a:rPr lang="sv-SE" sz="1354" dirty="0">
                <a:solidFill>
                  <a:schemeClr val="bg1"/>
                </a:solidFill>
              </a:rPr>
              <a:t> </a:t>
            </a:r>
            <a:r>
              <a:rPr lang="sv-SE" sz="1354" dirty="0" err="1">
                <a:solidFill>
                  <a:schemeClr val="bg1"/>
                </a:solidFill>
              </a:rPr>
              <a:t>with</a:t>
            </a:r>
            <a:r>
              <a:rPr lang="sv-SE" sz="1354" dirty="0">
                <a:solidFill>
                  <a:schemeClr val="bg1"/>
                </a:solidFill>
              </a:rPr>
              <a:t> radar and </a:t>
            </a:r>
            <a:r>
              <a:rPr lang="sv-SE" sz="1354" dirty="0" err="1">
                <a:solidFill>
                  <a:schemeClr val="bg1"/>
                </a:solidFill>
              </a:rPr>
              <a:t>intelligence</a:t>
            </a:r>
            <a:r>
              <a:rPr lang="sv-SE" sz="1354" dirty="0">
                <a:solidFill>
                  <a:schemeClr val="bg1"/>
                </a:solidFill>
              </a:rPr>
              <a:t> systems.</a:t>
            </a:r>
          </a:p>
          <a:p>
            <a:endParaRPr lang="sv-SE" sz="1354" dirty="0">
              <a:solidFill>
                <a:schemeClr val="bg1"/>
              </a:solidFill>
            </a:endParaRPr>
          </a:p>
          <a:p>
            <a:endParaRPr lang="sv-SE" sz="1354" dirty="0">
              <a:solidFill>
                <a:schemeClr val="bg1"/>
              </a:solidFill>
            </a:endParaRPr>
          </a:p>
          <a:p>
            <a:r>
              <a:rPr lang="sv-SE" sz="1354" b="1" dirty="0">
                <a:solidFill>
                  <a:schemeClr val="bg1"/>
                </a:solidFill>
              </a:rPr>
              <a:t>Ideal </a:t>
            </a:r>
            <a:r>
              <a:rPr lang="sv-SE" sz="1354" b="1" dirty="0" err="1">
                <a:solidFill>
                  <a:schemeClr val="bg1"/>
                </a:solidFill>
              </a:rPr>
              <a:t>offerings</a:t>
            </a:r>
            <a:r>
              <a:rPr lang="sv-SE" sz="1354" b="1" dirty="0">
                <a:solidFill>
                  <a:schemeClr val="bg1"/>
                </a:solidFill>
              </a:rPr>
              <a:t> and </a:t>
            </a:r>
            <a:r>
              <a:rPr lang="sv-SE" sz="1354" b="1" dirty="0" err="1">
                <a:solidFill>
                  <a:schemeClr val="bg1"/>
                </a:solidFill>
              </a:rPr>
              <a:t>capabilities</a:t>
            </a:r>
            <a:endParaRPr lang="sv-SE" sz="1354" dirty="0">
              <a:solidFill>
                <a:schemeClr val="bg1"/>
              </a:solidFill>
            </a:endParaRPr>
          </a:p>
          <a:p>
            <a:endParaRPr lang="sv-SE" sz="1354" dirty="0">
              <a:solidFill>
                <a:schemeClr val="bg1"/>
              </a:solidFill>
            </a:endParaRPr>
          </a:p>
          <a:p>
            <a:pPr marL="285750" indent="-285750">
              <a:buFont typeface="Arial" panose="020B0604020202020204" pitchFamily="34" charset="0"/>
              <a:buChar char="•"/>
            </a:pPr>
            <a:r>
              <a:rPr lang="sv-SE" sz="1354" dirty="0" err="1">
                <a:solidFill>
                  <a:schemeClr val="bg1"/>
                </a:solidFill>
              </a:rPr>
              <a:t>Autonomous</a:t>
            </a:r>
            <a:r>
              <a:rPr lang="sv-SE" sz="1354" dirty="0">
                <a:solidFill>
                  <a:schemeClr val="bg1"/>
                </a:solidFill>
              </a:rPr>
              <a:t> </a:t>
            </a:r>
            <a:r>
              <a:rPr lang="sv-SE" sz="1354" dirty="0" err="1">
                <a:solidFill>
                  <a:schemeClr val="bg1"/>
                </a:solidFill>
              </a:rPr>
              <a:t>surface</a:t>
            </a:r>
            <a:r>
              <a:rPr lang="sv-SE" sz="1354" dirty="0">
                <a:solidFill>
                  <a:schemeClr val="bg1"/>
                </a:solidFill>
              </a:rPr>
              <a:t> </a:t>
            </a:r>
            <a:r>
              <a:rPr lang="sv-SE" sz="1354" dirty="0" err="1">
                <a:solidFill>
                  <a:schemeClr val="bg1"/>
                </a:solidFill>
              </a:rPr>
              <a:t>vessels</a:t>
            </a:r>
            <a:r>
              <a:rPr lang="sv-SE" sz="1354" dirty="0">
                <a:solidFill>
                  <a:schemeClr val="bg1"/>
                </a:solidFill>
              </a:rPr>
              <a:t> (ASVs/</a:t>
            </a:r>
            <a:r>
              <a:rPr lang="sv-SE" sz="1354" dirty="0" err="1">
                <a:solidFill>
                  <a:schemeClr val="bg1"/>
                </a:solidFill>
              </a:rPr>
              <a:t>USVs</a:t>
            </a:r>
            <a:r>
              <a:rPr lang="sv-SE" sz="1354" dirty="0">
                <a:solidFill>
                  <a:schemeClr val="bg1"/>
                </a:solidFill>
              </a:rPr>
              <a:t>)</a:t>
            </a:r>
          </a:p>
          <a:p>
            <a:pPr marL="285750" indent="-285750">
              <a:buFont typeface="Arial" panose="020B0604020202020204" pitchFamily="34" charset="0"/>
              <a:buChar char="•"/>
            </a:pPr>
            <a:r>
              <a:rPr lang="sv-SE" sz="1354" dirty="0" err="1">
                <a:solidFill>
                  <a:schemeClr val="bg1"/>
                </a:solidFill>
              </a:rPr>
              <a:t>Coastal</a:t>
            </a:r>
            <a:r>
              <a:rPr lang="sv-SE" sz="1354" dirty="0">
                <a:solidFill>
                  <a:schemeClr val="bg1"/>
                </a:solidFill>
              </a:rPr>
              <a:t> </a:t>
            </a:r>
            <a:r>
              <a:rPr lang="sv-SE" sz="1354" dirty="0" err="1">
                <a:solidFill>
                  <a:schemeClr val="bg1"/>
                </a:solidFill>
              </a:rPr>
              <a:t>surveillance</a:t>
            </a:r>
            <a:r>
              <a:rPr lang="sv-SE" sz="1354" dirty="0">
                <a:solidFill>
                  <a:schemeClr val="bg1"/>
                </a:solidFill>
              </a:rPr>
              <a:t> </a:t>
            </a:r>
            <a:r>
              <a:rPr lang="sv-SE" sz="1354" dirty="0" err="1">
                <a:solidFill>
                  <a:schemeClr val="bg1"/>
                </a:solidFill>
              </a:rPr>
              <a:t>drones</a:t>
            </a:r>
            <a:r>
              <a:rPr lang="sv-SE" sz="1354" dirty="0">
                <a:solidFill>
                  <a:schemeClr val="bg1"/>
                </a:solidFill>
              </a:rPr>
              <a:t> (</a:t>
            </a:r>
            <a:r>
              <a:rPr lang="sv-SE" sz="1354" dirty="0" err="1">
                <a:solidFill>
                  <a:schemeClr val="bg1"/>
                </a:solidFill>
              </a:rPr>
              <a:t>UAVs</a:t>
            </a:r>
            <a:r>
              <a:rPr lang="sv-SE" sz="1354" dirty="0">
                <a:solidFill>
                  <a:schemeClr val="bg1"/>
                </a:solidFill>
              </a:rPr>
              <a:t>)</a:t>
            </a:r>
          </a:p>
          <a:p>
            <a:r>
              <a:rPr lang="sv-SE" sz="1354">
                <a:solidFill>
                  <a:schemeClr val="bg1"/>
                </a:solidFill>
              </a:rPr>
              <a:t>       and </a:t>
            </a:r>
            <a:r>
              <a:rPr lang="sv-SE" sz="1354" dirty="0" err="1">
                <a:solidFill>
                  <a:schemeClr val="bg1"/>
                </a:solidFill>
              </a:rPr>
              <a:t>counter</a:t>
            </a:r>
            <a:r>
              <a:rPr lang="sv-SE" sz="1354" dirty="0">
                <a:solidFill>
                  <a:schemeClr val="bg1"/>
                </a:solidFill>
              </a:rPr>
              <a:t>-drone systems (C-UAV)</a:t>
            </a:r>
          </a:p>
          <a:p>
            <a:pPr marL="285750" indent="-285750">
              <a:buFont typeface="Arial" panose="020B0604020202020204" pitchFamily="34" charset="0"/>
              <a:buChar char="•"/>
            </a:pPr>
            <a:r>
              <a:rPr lang="sv-SE" sz="1354" dirty="0" err="1">
                <a:solidFill>
                  <a:schemeClr val="bg1"/>
                </a:solidFill>
              </a:rPr>
              <a:t>Distributed</a:t>
            </a:r>
            <a:r>
              <a:rPr lang="sv-SE" sz="1354" dirty="0">
                <a:solidFill>
                  <a:schemeClr val="bg1"/>
                </a:solidFill>
              </a:rPr>
              <a:t> sensor </a:t>
            </a:r>
            <a:r>
              <a:rPr lang="sv-SE" sz="1354" dirty="0" err="1">
                <a:solidFill>
                  <a:schemeClr val="bg1"/>
                </a:solidFill>
              </a:rPr>
              <a:t>buoys</a:t>
            </a:r>
            <a:endParaRPr lang="sv-SE" sz="1354" dirty="0">
              <a:solidFill>
                <a:schemeClr val="bg1"/>
              </a:solidFill>
            </a:endParaRPr>
          </a:p>
          <a:p>
            <a:pPr marL="285750" indent="-285750">
              <a:buFont typeface="Arial" panose="020B0604020202020204" pitchFamily="34" charset="0"/>
              <a:buChar char="•"/>
            </a:pPr>
            <a:r>
              <a:rPr lang="sv-SE" sz="1354" dirty="0" err="1">
                <a:solidFill>
                  <a:schemeClr val="bg1"/>
                </a:solidFill>
              </a:rPr>
              <a:t>Secure</a:t>
            </a:r>
            <a:r>
              <a:rPr lang="sv-SE" sz="1354" dirty="0">
                <a:solidFill>
                  <a:schemeClr val="bg1"/>
                </a:solidFill>
              </a:rPr>
              <a:t> </a:t>
            </a:r>
            <a:r>
              <a:rPr lang="sv-SE" sz="1354" dirty="0" err="1">
                <a:solidFill>
                  <a:schemeClr val="bg1"/>
                </a:solidFill>
              </a:rPr>
              <a:t>coastal</a:t>
            </a:r>
            <a:r>
              <a:rPr lang="sv-SE" sz="1354" dirty="0">
                <a:solidFill>
                  <a:schemeClr val="bg1"/>
                </a:solidFill>
              </a:rPr>
              <a:t> </a:t>
            </a:r>
            <a:r>
              <a:rPr lang="sv-SE" sz="1354" dirty="0" err="1">
                <a:solidFill>
                  <a:schemeClr val="bg1"/>
                </a:solidFill>
              </a:rPr>
              <a:t>communication</a:t>
            </a:r>
            <a:endParaRPr lang="sv-SE" sz="1354" dirty="0">
              <a:solidFill>
                <a:schemeClr val="bg1"/>
              </a:solidFill>
            </a:endParaRPr>
          </a:p>
          <a:p>
            <a:endParaRPr lang="sv-SE" sz="1354" dirty="0">
              <a:solidFill>
                <a:schemeClr val="bg1"/>
              </a:solidFill>
            </a:endParaRPr>
          </a:p>
          <a:p>
            <a:endParaRPr lang="en-GB" sz="2215" dirty="0"/>
          </a:p>
        </p:txBody>
      </p:sp>
      <p:sp>
        <p:nvSpPr>
          <p:cNvPr id="36" name="TextBox 35">
            <a:extLst>
              <a:ext uri="{FF2B5EF4-FFF2-40B4-BE49-F238E27FC236}">
                <a16:creationId xmlns:a16="http://schemas.microsoft.com/office/drawing/2014/main" id="{A7FD649B-1638-4B7C-99B6-4E2E7A7C1715}"/>
              </a:ext>
            </a:extLst>
          </p:cNvPr>
          <p:cNvSpPr txBox="1"/>
          <p:nvPr/>
        </p:nvSpPr>
        <p:spPr>
          <a:xfrm>
            <a:off x="1223511" y="7402322"/>
            <a:ext cx="2975524" cy="509114"/>
          </a:xfrm>
          <a:prstGeom prst="rect">
            <a:avLst/>
          </a:prstGeom>
          <a:noFill/>
        </p:spPr>
        <p:txBody>
          <a:bodyPr wrap="square" rtlCol="0">
            <a:spAutoFit/>
          </a:bodyPr>
          <a:lstStyle/>
          <a:p>
            <a:r>
              <a:rPr lang="sv-SE" sz="1354" dirty="0">
                <a:solidFill>
                  <a:schemeClr val="bg1"/>
                </a:solidFill>
                <a:latin typeface="+mj-lt"/>
              </a:rPr>
              <a:t>Cyber and data </a:t>
            </a:r>
            <a:r>
              <a:rPr lang="sv-SE" sz="1354" dirty="0" err="1">
                <a:solidFill>
                  <a:schemeClr val="bg1"/>
                </a:solidFill>
                <a:latin typeface="+mj-lt"/>
              </a:rPr>
              <a:t>infrastructure</a:t>
            </a:r>
            <a:r>
              <a:rPr lang="sv-SE" sz="1354" dirty="0">
                <a:solidFill>
                  <a:schemeClr val="bg1"/>
                </a:solidFill>
                <a:latin typeface="+mj-lt"/>
              </a:rPr>
              <a:t> </a:t>
            </a:r>
            <a:r>
              <a:rPr lang="sv-SE" sz="1354" dirty="0" err="1">
                <a:solidFill>
                  <a:schemeClr val="bg1"/>
                </a:solidFill>
                <a:latin typeface="+mj-lt"/>
              </a:rPr>
              <a:t>security</a:t>
            </a:r>
            <a:endParaRPr lang="sv-SE" sz="1354" dirty="0">
              <a:solidFill>
                <a:schemeClr val="bg1"/>
              </a:solidFill>
              <a:latin typeface="+mj-lt"/>
            </a:endParaRPr>
          </a:p>
        </p:txBody>
      </p:sp>
      <p:sp>
        <p:nvSpPr>
          <p:cNvPr id="37" name="TextBox 36">
            <a:extLst>
              <a:ext uri="{FF2B5EF4-FFF2-40B4-BE49-F238E27FC236}">
                <a16:creationId xmlns:a16="http://schemas.microsoft.com/office/drawing/2014/main" id="{9ECCE4B0-CBF0-480B-A9DF-A02ADF5A306B}"/>
              </a:ext>
            </a:extLst>
          </p:cNvPr>
          <p:cNvSpPr txBox="1"/>
          <p:nvPr/>
        </p:nvSpPr>
        <p:spPr>
          <a:xfrm>
            <a:off x="771578" y="7796330"/>
            <a:ext cx="3508921" cy="3009798"/>
          </a:xfrm>
          <a:prstGeom prst="rect">
            <a:avLst/>
          </a:prstGeom>
          <a:noFill/>
        </p:spPr>
        <p:txBody>
          <a:bodyPr wrap="square" rtlCol="0">
            <a:spAutoFit/>
          </a:bodyPr>
          <a:lstStyle/>
          <a:p>
            <a:endParaRPr lang="sv-SE" sz="1354" dirty="0">
              <a:solidFill>
                <a:schemeClr val="bg1"/>
              </a:solidFill>
              <a:latin typeface="+mj-lt"/>
            </a:endParaRPr>
          </a:p>
          <a:p>
            <a:r>
              <a:rPr lang="sv-SE" sz="1354" dirty="0" err="1">
                <a:solidFill>
                  <a:schemeClr val="bg1"/>
                </a:solidFill>
              </a:rPr>
              <a:t>Ensure</a:t>
            </a:r>
            <a:r>
              <a:rPr lang="sv-SE" sz="1354" dirty="0">
                <a:solidFill>
                  <a:schemeClr val="bg1"/>
                </a:solidFill>
              </a:rPr>
              <a:t> all digital </a:t>
            </a:r>
            <a:r>
              <a:rPr lang="sv-SE" sz="1354" dirty="0" err="1">
                <a:solidFill>
                  <a:schemeClr val="bg1"/>
                </a:solidFill>
              </a:rPr>
              <a:t>maritime</a:t>
            </a:r>
            <a:r>
              <a:rPr lang="sv-SE" sz="1354" dirty="0">
                <a:solidFill>
                  <a:schemeClr val="bg1"/>
                </a:solidFill>
              </a:rPr>
              <a:t> data (AIS, sensor, navigation, port </a:t>
            </a:r>
            <a:r>
              <a:rPr lang="sv-SE" sz="1354" dirty="0" err="1">
                <a:solidFill>
                  <a:schemeClr val="bg1"/>
                </a:solidFill>
              </a:rPr>
              <a:t>logistics</a:t>
            </a:r>
            <a:r>
              <a:rPr lang="sv-SE" sz="1354" dirty="0">
                <a:solidFill>
                  <a:schemeClr val="bg1"/>
                </a:solidFill>
              </a:rPr>
              <a:t>) </a:t>
            </a:r>
            <a:r>
              <a:rPr lang="sv-SE" sz="1354" dirty="0" err="1">
                <a:solidFill>
                  <a:schemeClr val="bg1"/>
                </a:solidFill>
              </a:rPr>
              <a:t>remains</a:t>
            </a:r>
            <a:r>
              <a:rPr lang="sv-SE" sz="1354" dirty="0">
                <a:solidFill>
                  <a:schemeClr val="bg1"/>
                </a:solidFill>
              </a:rPr>
              <a:t> </a:t>
            </a:r>
            <a:r>
              <a:rPr lang="sv-SE" sz="1354" dirty="0" err="1">
                <a:solidFill>
                  <a:schemeClr val="bg1"/>
                </a:solidFill>
              </a:rPr>
              <a:t>trusted</a:t>
            </a:r>
            <a:r>
              <a:rPr lang="sv-SE" sz="1354" dirty="0">
                <a:solidFill>
                  <a:schemeClr val="bg1"/>
                </a:solidFill>
              </a:rPr>
              <a:t>, </a:t>
            </a:r>
            <a:r>
              <a:rPr lang="sv-SE" sz="1354" dirty="0" err="1">
                <a:solidFill>
                  <a:schemeClr val="bg1"/>
                </a:solidFill>
              </a:rPr>
              <a:t>verifiable</a:t>
            </a:r>
            <a:r>
              <a:rPr lang="sv-SE" sz="1354" dirty="0">
                <a:solidFill>
                  <a:schemeClr val="bg1"/>
                </a:solidFill>
              </a:rPr>
              <a:t> and </a:t>
            </a:r>
            <a:r>
              <a:rPr lang="sv-SE" sz="1354" dirty="0" err="1">
                <a:solidFill>
                  <a:schemeClr val="bg1"/>
                </a:solidFill>
              </a:rPr>
              <a:t>resilient</a:t>
            </a:r>
            <a:r>
              <a:rPr lang="sv-SE" sz="1354" dirty="0">
                <a:solidFill>
                  <a:schemeClr val="bg1"/>
                </a:solidFill>
              </a:rPr>
              <a:t> under hybrid or cyber </a:t>
            </a:r>
            <a:r>
              <a:rPr lang="sv-SE" sz="1354" dirty="0" err="1">
                <a:solidFill>
                  <a:schemeClr val="bg1"/>
                </a:solidFill>
              </a:rPr>
              <a:t>disruption</a:t>
            </a:r>
            <a:r>
              <a:rPr lang="sv-SE" sz="1354" dirty="0">
                <a:solidFill>
                  <a:schemeClr val="bg1"/>
                </a:solidFill>
              </a:rPr>
              <a:t>.</a:t>
            </a:r>
          </a:p>
          <a:p>
            <a:endParaRPr lang="sv-SE" sz="1354" dirty="0">
              <a:solidFill>
                <a:schemeClr val="bg1"/>
              </a:solidFill>
            </a:endParaRPr>
          </a:p>
          <a:p>
            <a:r>
              <a:rPr lang="sv-SE" sz="1354" b="1" dirty="0">
                <a:solidFill>
                  <a:schemeClr val="bg1"/>
                </a:solidFill>
              </a:rPr>
              <a:t>Ideal </a:t>
            </a:r>
            <a:r>
              <a:rPr lang="sv-SE" sz="1354" b="1" dirty="0" err="1">
                <a:solidFill>
                  <a:schemeClr val="bg1"/>
                </a:solidFill>
              </a:rPr>
              <a:t>offerings</a:t>
            </a:r>
            <a:r>
              <a:rPr lang="sv-SE" sz="1354" b="1" dirty="0">
                <a:solidFill>
                  <a:schemeClr val="bg1"/>
                </a:solidFill>
              </a:rPr>
              <a:t> and </a:t>
            </a:r>
            <a:r>
              <a:rPr lang="sv-SE" sz="1354" b="1" dirty="0" err="1">
                <a:solidFill>
                  <a:schemeClr val="bg1"/>
                </a:solidFill>
              </a:rPr>
              <a:t>capabilities</a:t>
            </a:r>
            <a:endParaRPr lang="sv-SE" sz="1354" dirty="0">
              <a:solidFill>
                <a:schemeClr val="bg1"/>
              </a:solidFill>
            </a:endParaRPr>
          </a:p>
          <a:p>
            <a:pPr marL="211021" indent="-211021">
              <a:buFont typeface="Arial" panose="020B0604020202020204" pitchFamily="34" charset="0"/>
              <a:buChar char="•"/>
            </a:pPr>
            <a:endParaRPr lang="sv-SE" sz="1354" dirty="0">
              <a:solidFill>
                <a:schemeClr val="bg1"/>
              </a:solidFill>
            </a:endParaRPr>
          </a:p>
          <a:p>
            <a:pPr marL="285750" indent="-285750">
              <a:buFont typeface="Arial" panose="020B0604020202020204" pitchFamily="34" charset="0"/>
              <a:buChar char="•"/>
            </a:pPr>
            <a:r>
              <a:rPr lang="sv-SE" sz="1354" dirty="0" err="1">
                <a:solidFill>
                  <a:schemeClr val="bg1"/>
                </a:solidFill>
              </a:rPr>
              <a:t>Hardened</a:t>
            </a:r>
            <a:r>
              <a:rPr lang="sv-SE" sz="1354" dirty="0">
                <a:solidFill>
                  <a:schemeClr val="bg1"/>
                </a:solidFill>
              </a:rPr>
              <a:t> data </a:t>
            </a:r>
            <a:r>
              <a:rPr lang="sv-SE" sz="1354" dirty="0" err="1">
                <a:solidFill>
                  <a:schemeClr val="bg1"/>
                </a:solidFill>
              </a:rPr>
              <a:t>exchange</a:t>
            </a:r>
            <a:r>
              <a:rPr lang="sv-SE" sz="1354" dirty="0">
                <a:solidFill>
                  <a:schemeClr val="bg1"/>
                </a:solidFill>
              </a:rPr>
              <a:t> and cross-</a:t>
            </a:r>
            <a:r>
              <a:rPr lang="sv-SE" sz="1354" dirty="0" err="1">
                <a:solidFill>
                  <a:schemeClr val="bg1"/>
                </a:solidFill>
              </a:rPr>
              <a:t>domain</a:t>
            </a:r>
            <a:r>
              <a:rPr lang="sv-SE" sz="1354" dirty="0">
                <a:solidFill>
                  <a:schemeClr val="bg1"/>
                </a:solidFill>
              </a:rPr>
              <a:t> </a:t>
            </a:r>
            <a:r>
              <a:rPr lang="sv-SE" sz="1354" dirty="0" err="1">
                <a:solidFill>
                  <a:schemeClr val="bg1"/>
                </a:solidFill>
              </a:rPr>
              <a:t>gateways</a:t>
            </a:r>
            <a:endParaRPr lang="sv-SE" sz="1354" dirty="0">
              <a:solidFill>
                <a:schemeClr val="bg1"/>
              </a:solidFill>
            </a:endParaRPr>
          </a:p>
          <a:p>
            <a:pPr marL="285750" indent="-285750">
              <a:buFont typeface="Arial" panose="020B0604020202020204" pitchFamily="34" charset="0"/>
              <a:buChar char="•"/>
            </a:pPr>
            <a:r>
              <a:rPr lang="sv-SE" sz="1354" dirty="0">
                <a:solidFill>
                  <a:schemeClr val="bg1"/>
                </a:solidFill>
              </a:rPr>
              <a:t>AI-driven </a:t>
            </a:r>
            <a:r>
              <a:rPr lang="sv-SE" sz="1354" dirty="0" err="1">
                <a:solidFill>
                  <a:schemeClr val="bg1"/>
                </a:solidFill>
              </a:rPr>
              <a:t>anomaly</a:t>
            </a:r>
            <a:r>
              <a:rPr lang="sv-SE" sz="1354" dirty="0">
                <a:solidFill>
                  <a:schemeClr val="bg1"/>
                </a:solidFill>
              </a:rPr>
              <a:t> </a:t>
            </a:r>
            <a:r>
              <a:rPr lang="sv-SE" sz="1354" dirty="0" err="1">
                <a:solidFill>
                  <a:schemeClr val="bg1"/>
                </a:solidFill>
              </a:rPr>
              <a:t>detection</a:t>
            </a:r>
            <a:r>
              <a:rPr lang="sv-SE" sz="1354" dirty="0">
                <a:solidFill>
                  <a:schemeClr val="bg1"/>
                </a:solidFill>
              </a:rPr>
              <a:t> in </a:t>
            </a:r>
            <a:r>
              <a:rPr lang="sv-SE" sz="1354" dirty="0" err="1">
                <a:solidFill>
                  <a:schemeClr val="bg1"/>
                </a:solidFill>
              </a:rPr>
              <a:t>network</a:t>
            </a:r>
            <a:r>
              <a:rPr lang="sv-SE" sz="1354" dirty="0">
                <a:solidFill>
                  <a:schemeClr val="bg1"/>
                </a:solidFill>
              </a:rPr>
              <a:t> </a:t>
            </a:r>
            <a:r>
              <a:rPr lang="sv-SE" sz="1354" dirty="0" err="1">
                <a:solidFill>
                  <a:schemeClr val="bg1"/>
                </a:solidFill>
              </a:rPr>
              <a:t>traffic</a:t>
            </a:r>
            <a:endParaRPr lang="sv-SE" sz="1354" dirty="0">
              <a:solidFill>
                <a:schemeClr val="bg1"/>
              </a:solidFill>
            </a:endParaRPr>
          </a:p>
          <a:p>
            <a:pPr marL="285750" indent="-285750">
              <a:buFont typeface="Arial" panose="020B0604020202020204" pitchFamily="34" charset="0"/>
              <a:buChar char="•"/>
            </a:pPr>
            <a:r>
              <a:rPr lang="sv-SE" sz="1354" dirty="0">
                <a:solidFill>
                  <a:schemeClr val="bg1"/>
                </a:solidFill>
              </a:rPr>
              <a:t>Digital </a:t>
            </a:r>
            <a:r>
              <a:rPr lang="sv-SE" sz="1354" dirty="0" err="1">
                <a:solidFill>
                  <a:schemeClr val="bg1"/>
                </a:solidFill>
              </a:rPr>
              <a:t>twin</a:t>
            </a:r>
            <a:r>
              <a:rPr lang="sv-SE" sz="1354" dirty="0">
                <a:solidFill>
                  <a:schemeClr val="bg1"/>
                </a:solidFill>
              </a:rPr>
              <a:t> </a:t>
            </a:r>
            <a:r>
              <a:rPr lang="sv-SE" sz="1354" dirty="0" err="1">
                <a:solidFill>
                  <a:schemeClr val="bg1"/>
                </a:solidFill>
              </a:rPr>
              <a:t>of</a:t>
            </a:r>
            <a:r>
              <a:rPr lang="sv-SE" sz="1354" dirty="0">
                <a:solidFill>
                  <a:schemeClr val="bg1"/>
                </a:solidFill>
              </a:rPr>
              <a:t> </a:t>
            </a:r>
            <a:r>
              <a:rPr lang="sv-SE" sz="1354" dirty="0" err="1">
                <a:solidFill>
                  <a:schemeClr val="bg1"/>
                </a:solidFill>
              </a:rPr>
              <a:t>maritime</a:t>
            </a:r>
            <a:r>
              <a:rPr lang="sv-SE" sz="1354" dirty="0">
                <a:solidFill>
                  <a:schemeClr val="bg1"/>
                </a:solidFill>
              </a:rPr>
              <a:t> </a:t>
            </a:r>
            <a:r>
              <a:rPr lang="sv-SE" sz="1354" dirty="0" err="1">
                <a:solidFill>
                  <a:schemeClr val="bg1"/>
                </a:solidFill>
              </a:rPr>
              <a:t>infrastructure</a:t>
            </a:r>
            <a:endParaRPr lang="en-GB" sz="2215" dirty="0"/>
          </a:p>
        </p:txBody>
      </p:sp>
      <p:sp>
        <p:nvSpPr>
          <p:cNvPr id="38" name="TextBox 37">
            <a:extLst>
              <a:ext uri="{FF2B5EF4-FFF2-40B4-BE49-F238E27FC236}">
                <a16:creationId xmlns:a16="http://schemas.microsoft.com/office/drawing/2014/main" id="{98D8A845-BE89-40DA-902A-DB57CDF6D45A}"/>
              </a:ext>
            </a:extLst>
          </p:cNvPr>
          <p:cNvSpPr txBox="1"/>
          <p:nvPr/>
        </p:nvSpPr>
        <p:spPr>
          <a:xfrm>
            <a:off x="4737209" y="7354130"/>
            <a:ext cx="2668141" cy="509114"/>
          </a:xfrm>
          <a:prstGeom prst="rect">
            <a:avLst/>
          </a:prstGeom>
          <a:noFill/>
        </p:spPr>
        <p:txBody>
          <a:bodyPr wrap="square" rtlCol="0">
            <a:spAutoFit/>
          </a:bodyPr>
          <a:lstStyle/>
          <a:p>
            <a:r>
              <a:rPr lang="sv-SE" sz="1354" dirty="0" err="1">
                <a:solidFill>
                  <a:schemeClr val="bg1"/>
                </a:solidFill>
                <a:latin typeface="+mj-lt"/>
              </a:rPr>
              <a:t>Command</a:t>
            </a:r>
            <a:r>
              <a:rPr lang="sv-SE" sz="1354" dirty="0">
                <a:solidFill>
                  <a:schemeClr val="bg1"/>
                </a:solidFill>
                <a:latin typeface="+mj-lt"/>
              </a:rPr>
              <a:t>, </a:t>
            </a:r>
            <a:r>
              <a:rPr lang="sv-SE" sz="1354" dirty="0" err="1">
                <a:solidFill>
                  <a:schemeClr val="bg1"/>
                </a:solidFill>
                <a:latin typeface="+mj-lt"/>
              </a:rPr>
              <a:t>control</a:t>
            </a:r>
            <a:r>
              <a:rPr lang="sv-SE" sz="1354" dirty="0">
                <a:solidFill>
                  <a:schemeClr val="bg1"/>
                </a:solidFill>
                <a:latin typeface="+mj-lt"/>
              </a:rPr>
              <a:t> and decision support</a:t>
            </a:r>
          </a:p>
        </p:txBody>
      </p:sp>
      <p:sp>
        <p:nvSpPr>
          <p:cNvPr id="39" name="TextBox 38">
            <a:extLst>
              <a:ext uri="{FF2B5EF4-FFF2-40B4-BE49-F238E27FC236}">
                <a16:creationId xmlns:a16="http://schemas.microsoft.com/office/drawing/2014/main" id="{1C9F5072-B1C3-440F-B4B4-7264EECEFBA8}"/>
              </a:ext>
            </a:extLst>
          </p:cNvPr>
          <p:cNvSpPr txBox="1"/>
          <p:nvPr/>
        </p:nvSpPr>
        <p:spPr>
          <a:xfrm>
            <a:off x="4616507" y="7808478"/>
            <a:ext cx="3508921" cy="3344890"/>
          </a:xfrm>
          <a:prstGeom prst="rect">
            <a:avLst/>
          </a:prstGeom>
          <a:noFill/>
        </p:spPr>
        <p:txBody>
          <a:bodyPr wrap="square" rtlCol="0">
            <a:spAutoFit/>
          </a:bodyPr>
          <a:lstStyle/>
          <a:p>
            <a:endParaRPr lang="sv-SE" sz="1354" dirty="0">
              <a:solidFill>
                <a:schemeClr val="bg1"/>
              </a:solidFill>
              <a:latin typeface="+mj-lt"/>
            </a:endParaRPr>
          </a:p>
          <a:p>
            <a:r>
              <a:rPr lang="sv-SE" sz="1354" dirty="0" err="1">
                <a:solidFill>
                  <a:schemeClr val="bg1"/>
                </a:solidFill>
              </a:rPr>
              <a:t>Enable</a:t>
            </a:r>
            <a:r>
              <a:rPr lang="sv-SE" sz="1354" dirty="0">
                <a:solidFill>
                  <a:schemeClr val="bg1"/>
                </a:solidFill>
              </a:rPr>
              <a:t> real-</a:t>
            </a:r>
            <a:r>
              <a:rPr lang="sv-SE" sz="1354" dirty="0" err="1">
                <a:solidFill>
                  <a:schemeClr val="bg1"/>
                </a:solidFill>
              </a:rPr>
              <a:t>time</a:t>
            </a:r>
            <a:r>
              <a:rPr lang="sv-SE" sz="1354" dirty="0">
                <a:solidFill>
                  <a:schemeClr val="bg1"/>
                </a:solidFill>
              </a:rPr>
              <a:t> decision-</a:t>
            </a:r>
            <a:r>
              <a:rPr lang="sv-SE" sz="1354" dirty="0" err="1">
                <a:solidFill>
                  <a:schemeClr val="bg1"/>
                </a:solidFill>
              </a:rPr>
              <a:t>making</a:t>
            </a:r>
            <a:r>
              <a:rPr lang="sv-SE" sz="1354" dirty="0">
                <a:solidFill>
                  <a:schemeClr val="bg1"/>
                </a:solidFill>
              </a:rPr>
              <a:t> and cross-</a:t>
            </a:r>
            <a:r>
              <a:rPr lang="sv-SE" sz="1354" dirty="0" err="1">
                <a:solidFill>
                  <a:schemeClr val="bg1"/>
                </a:solidFill>
              </a:rPr>
              <a:t>agency</a:t>
            </a:r>
            <a:r>
              <a:rPr lang="sv-SE" sz="1354" dirty="0">
                <a:solidFill>
                  <a:schemeClr val="bg1"/>
                </a:solidFill>
              </a:rPr>
              <a:t> </a:t>
            </a:r>
            <a:r>
              <a:rPr lang="sv-SE" sz="1354" dirty="0" err="1">
                <a:solidFill>
                  <a:schemeClr val="bg1"/>
                </a:solidFill>
              </a:rPr>
              <a:t>coordination</a:t>
            </a:r>
            <a:r>
              <a:rPr lang="sv-SE" sz="1354" dirty="0">
                <a:solidFill>
                  <a:schemeClr val="bg1"/>
                </a:solidFill>
              </a:rPr>
              <a:t> </a:t>
            </a:r>
            <a:r>
              <a:rPr lang="sv-SE" sz="1354" dirty="0" err="1">
                <a:solidFill>
                  <a:schemeClr val="bg1"/>
                </a:solidFill>
              </a:rPr>
              <a:t>across</a:t>
            </a:r>
            <a:r>
              <a:rPr lang="sv-SE" sz="1354" dirty="0">
                <a:solidFill>
                  <a:schemeClr val="bg1"/>
                </a:solidFill>
              </a:rPr>
              <a:t> </a:t>
            </a:r>
            <a:r>
              <a:rPr lang="sv-SE" sz="1354" dirty="0" err="1">
                <a:solidFill>
                  <a:schemeClr val="bg1"/>
                </a:solidFill>
              </a:rPr>
              <a:t>military</a:t>
            </a:r>
            <a:r>
              <a:rPr lang="sv-SE" sz="1354" dirty="0">
                <a:solidFill>
                  <a:schemeClr val="bg1"/>
                </a:solidFill>
              </a:rPr>
              <a:t>, </a:t>
            </a:r>
            <a:r>
              <a:rPr lang="sv-SE" sz="1354" dirty="0" err="1">
                <a:solidFill>
                  <a:schemeClr val="bg1"/>
                </a:solidFill>
              </a:rPr>
              <a:t>intelligence</a:t>
            </a:r>
            <a:r>
              <a:rPr lang="sv-SE" sz="1354" dirty="0">
                <a:solidFill>
                  <a:schemeClr val="bg1"/>
                </a:solidFill>
              </a:rPr>
              <a:t> and </a:t>
            </a:r>
            <a:r>
              <a:rPr lang="sv-SE" sz="1354" dirty="0" err="1">
                <a:solidFill>
                  <a:schemeClr val="bg1"/>
                </a:solidFill>
              </a:rPr>
              <a:t>civilian</a:t>
            </a:r>
            <a:r>
              <a:rPr lang="sv-SE" sz="1354" dirty="0">
                <a:solidFill>
                  <a:schemeClr val="bg1"/>
                </a:solidFill>
              </a:rPr>
              <a:t> </a:t>
            </a:r>
            <a:r>
              <a:rPr lang="sv-SE" sz="1354" dirty="0" err="1">
                <a:solidFill>
                  <a:schemeClr val="bg1"/>
                </a:solidFill>
              </a:rPr>
              <a:t>actors</a:t>
            </a:r>
            <a:r>
              <a:rPr lang="sv-SE" sz="1354" dirty="0">
                <a:solidFill>
                  <a:schemeClr val="bg1"/>
                </a:solidFill>
              </a:rPr>
              <a:t>.</a:t>
            </a:r>
          </a:p>
          <a:p>
            <a:endParaRPr lang="sv-SE" sz="1354" dirty="0">
              <a:solidFill>
                <a:schemeClr val="bg1"/>
              </a:solidFill>
            </a:endParaRPr>
          </a:p>
          <a:p>
            <a:r>
              <a:rPr lang="sv-SE" sz="1354" b="1" dirty="0">
                <a:solidFill>
                  <a:schemeClr val="bg1"/>
                </a:solidFill>
              </a:rPr>
              <a:t>Ideal </a:t>
            </a:r>
            <a:r>
              <a:rPr lang="sv-SE" sz="1354" b="1" dirty="0" err="1">
                <a:solidFill>
                  <a:schemeClr val="bg1"/>
                </a:solidFill>
              </a:rPr>
              <a:t>offerings</a:t>
            </a:r>
            <a:r>
              <a:rPr lang="en-GB" sz="2215" b="1" dirty="0">
                <a:solidFill>
                  <a:schemeClr val="bg1"/>
                </a:solidFill>
              </a:rPr>
              <a:t> </a:t>
            </a:r>
            <a:r>
              <a:rPr lang="en-GB" sz="1350" b="1" dirty="0">
                <a:solidFill>
                  <a:schemeClr val="bg1"/>
                </a:solidFill>
              </a:rPr>
              <a:t>and capabilities</a:t>
            </a:r>
          </a:p>
          <a:p>
            <a:endParaRPr lang="en-GB" sz="1350" b="1" dirty="0">
              <a:solidFill>
                <a:schemeClr val="bg1"/>
              </a:solidFill>
            </a:endParaRPr>
          </a:p>
          <a:p>
            <a:pPr marL="285750" indent="-285750">
              <a:buFont typeface="Arial" panose="020B0604020202020204" pitchFamily="34" charset="0"/>
              <a:buChar char="•"/>
            </a:pPr>
            <a:r>
              <a:rPr lang="en-GB" sz="1350" dirty="0">
                <a:solidFill>
                  <a:schemeClr val="bg1"/>
                </a:solidFill>
              </a:rPr>
              <a:t>Maritime Digital Operations Centre (MDOC)</a:t>
            </a:r>
          </a:p>
          <a:p>
            <a:pPr marL="285750" indent="-285750">
              <a:buFont typeface="Arial" panose="020B0604020202020204" pitchFamily="34" charset="0"/>
              <a:buChar char="•"/>
            </a:pPr>
            <a:r>
              <a:rPr lang="en-GB" sz="1350" dirty="0">
                <a:solidFill>
                  <a:schemeClr val="bg1"/>
                </a:solidFill>
              </a:rPr>
              <a:t>Autonomous Mission Management System (AMMS)</a:t>
            </a:r>
          </a:p>
          <a:p>
            <a:pPr marL="285750" indent="-285750">
              <a:buFont typeface="Arial" panose="020B0604020202020204" pitchFamily="34" charset="0"/>
              <a:buChar char="•"/>
            </a:pPr>
            <a:r>
              <a:rPr lang="en-GB" sz="1350" dirty="0">
                <a:solidFill>
                  <a:schemeClr val="bg1"/>
                </a:solidFill>
              </a:rPr>
              <a:t>Secure Data Cloud for MDA</a:t>
            </a:r>
          </a:p>
          <a:p>
            <a:pPr marL="285750" indent="-285750">
              <a:buFont typeface="Arial" panose="020B0604020202020204" pitchFamily="34" charset="0"/>
              <a:buChar char="•"/>
            </a:pPr>
            <a:r>
              <a:rPr lang="en-GB" sz="1350" dirty="0">
                <a:solidFill>
                  <a:schemeClr val="bg1"/>
                </a:solidFill>
              </a:rPr>
              <a:t>Simulation and wargaming platform</a:t>
            </a:r>
          </a:p>
          <a:p>
            <a:endParaRPr lang="en-GB" sz="1350" b="1" dirty="0">
              <a:solidFill>
                <a:schemeClr val="bg1"/>
              </a:solidFill>
            </a:endParaRPr>
          </a:p>
          <a:p>
            <a:endParaRPr lang="sv-SE" sz="1350" dirty="0">
              <a:solidFill>
                <a:schemeClr val="bg1"/>
              </a:solidFill>
            </a:endParaRPr>
          </a:p>
        </p:txBody>
      </p:sp>
      <p:pic>
        <p:nvPicPr>
          <p:cNvPr id="29" name="Picture 6">
            <a:extLst>
              <a:ext uri="{FF2B5EF4-FFF2-40B4-BE49-F238E27FC236}">
                <a16:creationId xmlns:a16="http://schemas.microsoft.com/office/drawing/2014/main" id="{148C4C2A-876F-448B-B978-A6F769B9CEDC}"/>
              </a:ext>
            </a:extLst>
          </p:cNvPr>
          <p:cNvPicPr>
            <a:picLocks noChangeAspect="1"/>
          </p:cNvPicPr>
          <p:nvPr/>
        </p:nvPicPr>
        <p:blipFill>
          <a:blip r:embed="rId6"/>
          <a:stretch>
            <a:fillRect/>
          </a:stretch>
        </p:blipFill>
        <p:spPr>
          <a:xfrm>
            <a:off x="941162" y="209125"/>
            <a:ext cx="2328874" cy="609653"/>
          </a:xfrm>
          <a:prstGeom prst="rect">
            <a:avLst/>
          </a:prstGeom>
        </p:spPr>
      </p:pic>
    </p:spTree>
    <p:extLst>
      <p:ext uri="{BB962C8B-B14F-4D97-AF65-F5344CB8AC3E}">
        <p14:creationId xmlns:p14="http://schemas.microsoft.com/office/powerpoint/2010/main" val="3767645594"/>
      </p:ext>
    </p:extLst>
  </p:cSld>
  <p:clrMapOvr>
    <a:masterClrMapping/>
  </p:clrMapOvr>
</p:sld>
</file>

<file path=ppt/theme/theme1.xml><?xml version="1.0" encoding="utf-8"?>
<a:theme xmlns:a="http://schemas.openxmlformats.org/drawingml/2006/main" name="Office-tema">
  <a:themeElements>
    <a:clrScheme name="Udenrigsministeriet">
      <a:dk1>
        <a:sysClr val="windowText" lastClr="000000"/>
      </a:dk1>
      <a:lt1>
        <a:sysClr val="window" lastClr="FFFFFF"/>
      </a:lt1>
      <a:dk2>
        <a:srgbClr val="3B3B3B"/>
      </a:dk2>
      <a:lt2>
        <a:srgbClr val="E5E5E5"/>
      </a:lt2>
      <a:accent1>
        <a:srgbClr val="E52020"/>
      </a:accent1>
      <a:accent2>
        <a:srgbClr val="9B0D2B"/>
      </a:accent2>
      <a:accent3>
        <a:srgbClr val="4C0C0A"/>
      </a:accent3>
      <a:accent4>
        <a:srgbClr val="97A595"/>
      </a:accent4>
      <a:accent5>
        <a:srgbClr val="5D7970"/>
      </a:accent5>
      <a:accent6>
        <a:srgbClr val="004288"/>
      </a:accent6>
      <a:hlink>
        <a:srgbClr val="E52020"/>
      </a:hlink>
      <a:folHlink>
        <a:srgbClr val="9B0D2B"/>
      </a:folHlink>
    </a:clrScheme>
    <a:fontScheme name="Udenrigsministeriet">
      <a:majorFont>
        <a:latin typeface="Diplomacy Office Bold"/>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enrigsministeriet.pptx [Skrivebeskyttet]" id="{CCEDA11C-6FB5-446A-A635-AAC0EF60F122}" vid="{7E87E2FB-B906-45E6-A7D8-6C69D5D501E4}"/>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Udenrigsministeriet</Template>
  <TotalTime>26606</TotalTime>
  <Words>1904</Words>
  <Application>Microsoft Office PowerPoint</Application>
  <PresentationFormat>Custom</PresentationFormat>
  <Paragraphs>247</Paragraphs>
  <Slides>10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Diplomacy Office Bold</vt:lpstr>
      <vt:lpstr>Roboto</vt:lpstr>
      <vt:lpstr>Noto Sans</vt:lpstr>
      <vt:lpstr>Wingdings</vt:lpstr>
      <vt:lpstr>Calibri</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Udenrigsministeriet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Magnus Mønsted Laursen</dc:creator>
  <cp:lastModifiedBy>Amanda Hohwü Lundbye-Christensen</cp:lastModifiedBy>
  <cp:revision>984</cp:revision>
  <dcterms:created xsi:type="dcterms:W3CDTF">2023-09-06T12:03:27Z</dcterms:created>
  <dcterms:modified xsi:type="dcterms:W3CDTF">2025-12-11T13:57:16Z</dcterms:modified>
</cp:coreProperties>
</file>