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6" r:id="rId3"/>
    <p:sldId id="383" r:id="rId4"/>
    <p:sldId id="258" r:id="rId5"/>
    <p:sldId id="259" r:id="rId6"/>
    <p:sldId id="260" r:id="rId7"/>
    <p:sldId id="377" r:id="rId8"/>
    <p:sldId id="382" r:id="rId9"/>
    <p:sldId id="378" r:id="rId10"/>
    <p:sldId id="380" r:id="rId11"/>
    <p:sldId id="381"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00B29-53C6-42F1-9690-2F5DED4216B3}" v="261" dt="2025-03-11T09:37:13.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p:scale>
          <a:sx n="64" d="100"/>
          <a:sy n="64" d="100"/>
        </p:scale>
        <p:origin x="7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81D20-34DA-408E-835C-E0FD419BEC85}" type="datetimeFigureOut">
              <a:rPr lang="en-GB" smtClean="0"/>
              <a:t>11/03/2025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91EE-8705-4C2E-8B39-2F2BF1696A31}" type="slidenum">
              <a:rPr lang="en-GB" smtClean="0"/>
              <a:t>‹#›</a:t>
            </a:fld>
            <a:endParaRPr lang="en-GB" dirty="0"/>
          </a:p>
        </p:txBody>
      </p:sp>
    </p:spTree>
    <p:extLst>
      <p:ext uri="{BB962C8B-B14F-4D97-AF65-F5344CB8AC3E}">
        <p14:creationId xmlns:p14="http://schemas.microsoft.com/office/powerpoint/2010/main" val="4274398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0FD960-CE58-4BF1-A72F-B851E80BDE51}" type="slidenum">
              <a:rPr lang="en-GB" smtClean="0"/>
              <a:t>1</a:t>
            </a:fld>
            <a:endParaRPr lang="en-GB" dirty="0"/>
          </a:p>
        </p:txBody>
      </p:sp>
    </p:spTree>
    <p:extLst>
      <p:ext uri="{BB962C8B-B14F-4D97-AF65-F5344CB8AC3E}">
        <p14:creationId xmlns:p14="http://schemas.microsoft.com/office/powerpoint/2010/main" val="265031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67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582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B0FD960-CE58-4BF1-A72F-B851E80BDE51}" type="slidenum">
              <a:rPr lang="en-GB" smtClean="0"/>
              <a:t>12</a:t>
            </a:fld>
            <a:endParaRPr lang="en-GB"/>
          </a:p>
        </p:txBody>
      </p:sp>
    </p:spTree>
    <p:extLst>
      <p:ext uri="{BB962C8B-B14F-4D97-AF65-F5344CB8AC3E}">
        <p14:creationId xmlns:p14="http://schemas.microsoft.com/office/powerpoint/2010/main" val="179357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the Three priorities from the Tackling Loneliness Strategy – www.bromley.gov.uk/loneliness </a:t>
            </a:r>
          </a:p>
          <a:p>
            <a:endParaRPr lang="en-GB" dirty="0"/>
          </a:p>
          <a:p>
            <a:r>
              <a:rPr lang="en-GB" dirty="0"/>
              <a:t>Priority 1 -</a:t>
            </a:r>
          </a:p>
          <a:p>
            <a:pPr marL="171450" indent="-171450">
              <a:buFontTx/>
              <a:buChar char="-"/>
            </a:pPr>
            <a:r>
              <a:rPr lang="en-GB" dirty="0"/>
              <a:t>Tackling loneliness workshop </a:t>
            </a:r>
          </a:p>
          <a:p>
            <a:pPr marL="171450" indent="-171450">
              <a:buFontTx/>
              <a:buChar char="-"/>
            </a:pPr>
            <a:r>
              <a:rPr lang="en-GB" dirty="0"/>
              <a:t>Simply Connect Bromley </a:t>
            </a:r>
          </a:p>
          <a:p>
            <a:pPr marL="171450" indent="-171450">
              <a:buFontTx/>
              <a:buChar char="-"/>
            </a:pPr>
            <a:r>
              <a:rPr lang="en-GB" dirty="0"/>
              <a:t>Connecting with Social Prescribers </a:t>
            </a:r>
          </a:p>
          <a:p>
            <a:pPr marL="171450" indent="-171450">
              <a:buFontTx/>
              <a:buChar char="-"/>
            </a:pPr>
            <a:endParaRPr lang="en-GB" dirty="0"/>
          </a:p>
          <a:p>
            <a:pPr marL="0" indent="0">
              <a:buFontTx/>
              <a:buNone/>
            </a:pPr>
            <a:r>
              <a:rPr lang="en-GB" dirty="0"/>
              <a:t>Priority 2 -</a:t>
            </a:r>
          </a:p>
          <a:p>
            <a:pPr marL="171450" indent="-171450">
              <a:buFontTx/>
              <a:buChar char="-"/>
            </a:pPr>
            <a:r>
              <a:rPr lang="en-GB" dirty="0"/>
              <a:t>Bromley’s guide to accessible transport – www.bromley.gov.uk/loneliness</a:t>
            </a:r>
          </a:p>
          <a:p>
            <a:pPr marL="171450" indent="-171450">
              <a:buFontTx/>
              <a:buChar char="-"/>
            </a:pPr>
            <a:r>
              <a:rPr lang="en-GB" dirty="0"/>
              <a:t>Venues for hire catalogue – Community Links Bromley </a:t>
            </a:r>
          </a:p>
          <a:p>
            <a:pPr marL="171450" indent="-171450">
              <a:buFontTx/>
              <a:buChar char="-"/>
            </a:pPr>
            <a:endParaRPr lang="en-GB" dirty="0"/>
          </a:p>
          <a:p>
            <a:pPr marL="0" indent="0">
              <a:buFontTx/>
              <a:buNone/>
            </a:pPr>
            <a:r>
              <a:rPr lang="en-GB" dirty="0"/>
              <a:t>Priority 3 – </a:t>
            </a:r>
          </a:p>
          <a:p>
            <a:pPr marL="171450" indent="-171450">
              <a:buFontTx/>
              <a:buChar char="-"/>
            </a:pPr>
            <a:r>
              <a:rPr lang="en-GB" dirty="0"/>
              <a:t>Work outside of Bromley with government (DCMS), other Local Authorities and Organisation to help share best practice and raise awareness to challenge stigma of loneliness </a:t>
            </a:r>
          </a:p>
          <a:p>
            <a:pPr marL="171450" indent="-171450">
              <a:buFontTx/>
              <a:buChar char="-"/>
            </a:pPr>
            <a:r>
              <a:rPr lang="en-GB" dirty="0"/>
              <a:t>Campaigns in Bromley using social media, low cost initiatives and bringing the community together. </a:t>
            </a:r>
          </a:p>
        </p:txBody>
      </p:sp>
      <p:sp>
        <p:nvSpPr>
          <p:cNvPr id="4" name="Slide Number Placeholder 3"/>
          <p:cNvSpPr>
            <a:spLocks noGrp="1"/>
          </p:cNvSpPr>
          <p:nvPr>
            <p:ph type="sldNum" sz="quarter" idx="5"/>
          </p:nvPr>
        </p:nvSpPr>
        <p:spPr/>
        <p:txBody>
          <a:bodyPr/>
          <a:lstStyle/>
          <a:p>
            <a:fld id="{CB0FD960-CE58-4BF1-A72F-B851E80BDE51}" type="slidenum">
              <a:rPr lang="en-GB" smtClean="0"/>
              <a:t>2</a:t>
            </a:fld>
            <a:endParaRPr lang="en-GB"/>
          </a:p>
        </p:txBody>
      </p:sp>
    </p:spTree>
    <p:extLst>
      <p:ext uri="{BB962C8B-B14F-4D97-AF65-F5344CB8AC3E}">
        <p14:creationId xmlns:p14="http://schemas.microsoft.com/office/powerpoint/2010/main" val="411510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the Three priorities from the Tackling Loneliness Strategy – www.bromley.gov.uk/loneliness </a:t>
            </a:r>
          </a:p>
          <a:p>
            <a:endParaRPr lang="en-GB" dirty="0"/>
          </a:p>
          <a:p>
            <a:r>
              <a:rPr lang="en-GB" dirty="0"/>
              <a:t>Priority 1 -</a:t>
            </a:r>
          </a:p>
          <a:p>
            <a:pPr marL="171450" indent="-171450">
              <a:buFontTx/>
              <a:buChar char="-"/>
            </a:pPr>
            <a:r>
              <a:rPr lang="en-GB" dirty="0"/>
              <a:t>Tackling loneliness workshop </a:t>
            </a:r>
          </a:p>
          <a:p>
            <a:pPr marL="171450" indent="-171450">
              <a:buFontTx/>
              <a:buChar char="-"/>
            </a:pPr>
            <a:r>
              <a:rPr lang="en-GB" dirty="0"/>
              <a:t>Simply Connect Bromley </a:t>
            </a:r>
          </a:p>
          <a:p>
            <a:pPr marL="171450" indent="-171450">
              <a:buFontTx/>
              <a:buChar char="-"/>
            </a:pPr>
            <a:r>
              <a:rPr lang="en-GB" dirty="0"/>
              <a:t>Connecting with Social Prescribers </a:t>
            </a:r>
          </a:p>
          <a:p>
            <a:pPr marL="171450" indent="-171450">
              <a:buFontTx/>
              <a:buChar char="-"/>
            </a:pPr>
            <a:endParaRPr lang="en-GB" dirty="0"/>
          </a:p>
          <a:p>
            <a:pPr marL="0" indent="0">
              <a:buFontTx/>
              <a:buNone/>
            </a:pPr>
            <a:r>
              <a:rPr lang="en-GB" dirty="0"/>
              <a:t>Priority 2 -</a:t>
            </a:r>
          </a:p>
          <a:p>
            <a:pPr marL="171450" indent="-171450">
              <a:buFontTx/>
              <a:buChar char="-"/>
            </a:pPr>
            <a:r>
              <a:rPr lang="en-GB" dirty="0"/>
              <a:t>Bromley’s guide to accessible transport – www.bromley.gov.uk/loneliness</a:t>
            </a:r>
          </a:p>
          <a:p>
            <a:pPr marL="171450" indent="-171450">
              <a:buFontTx/>
              <a:buChar char="-"/>
            </a:pPr>
            <a:r>
              <a:rPr lang="en-GB" dirty="0"/>
              <a:t>Venues for hire catalogue – Community Links Bromley </a:t>
            </a:r>
          </a:p>
          <a:p>
            <a:pPr marL="171450" indent="-171450">
              <a:buFontTx/>
              <a:buChar char="-"/>
            </a:pPr>
            <a:endParaRPr lang="en-GB" dirty="0"/>
          </a:p>
          <a:p>
            <a:pPr marL="0" indent="0">
              <a:buFontTx/>
              <a:buNone/>
            </a:pPr>
            <a:r>
              <a:rPr lang="en-GB" dirty="0"/>
              <a:t>Priority 3 – </a:t>
            </a:r>
          </a:p>
          <a:p>
            <a:pPr marL="171450" indent="-171450">
              <a:buFontTx/>
              <a:buChar char="-"/>
            </a:pPr>
            <a:r>
              <a:rPr lang="en-GB" dirty="0"/>
              <a:t>Work outside of Bromley with government (DCMS), other Local Authorities and Organisation to help share best practice and raise awareness to challenge stigma of loneliness </a:t>
            </a:r>
          </a:p>
          <a:p>
            <a:pPr marL="171450" indent="-171450">
              <a:buFontTx/>
              <a:buChar char="-"/>
            </a:pPr>
            <a:r>
              <a:rPr lang="en-GB" dirty="0"/>
              <a:t>Campaigns in Bromley using social media, low cost initiatives and bringing the community together. </a:t>
            </a:r>
          </a:p>
        </p:txBody>
      </p:sp>
      <p:sp>
        <p:nvSpPr>
          <p:cNvPr id="4" name="Slide Number Placeholder 3"/>
          <p:cNvSpPr>
            <a:spLocks noGrp="1"/>
          </p:cNvSpPr>
          <p:nvPr>
            <p:ph type="sldNum" sz="quarter" idx="5"/>
          </p:nvPr>
        </p:nvSpPr>
        <p:spPr/>
        <p:txBody>
          <a:bodyPr/>
          <a:lstStyle/>
          <a:p>
            <a:fld id="{CB0FD960-CE58-4BF1-A72F-B851E80BDE51}" type="slidenum">
              <a:rPr lang="en-GB" smtClean="0"/>
              <a:t>3</a:t>
            </a:fld>
            <a:endParaRPr lang="en-GB"/>
          </a:p>
        </p:txBody>
      </p:sp>
    </p:spTree>
    <p:extLst>
      <p:ext uri="{BB962C8B-B14F-4D97-AF65-F5344CB8AC3E}">
        <p14:creationId xmlns:p14="http://schemas.microsoft.com/office/powerpoint/2010/main" val="1201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54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3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33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289E-B8F6-68A7-54DB-9276098C9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E6A72C-8479-6C2B-3A03-E3CA6CA7E8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CFE64E7-8003-B747-2152-B62BA6BF77AA}"/>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5" name="Footer Placeholder 4">
            <a:extLst>
              <a:ext uri="{FF2B5EF4-FFF2-40B4-BE49-F238E27FC236}">
                <a16:creationId xmlns:a16="http://schemas.microsoft.com/office/drawing/2014/main" id="{10C08F2B-AFA3-0D56-329B-7FEA2AABED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4FDE86-D0BC-FDF7-1CE2-E783AD8F6FD3}"/>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122753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8C78-CAA8-645D-DB40-397F96B824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DD21AC-6D67-F37B-7D4F-391289131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0D9B71-44EA-9E5E-02A3-98456B20BE9C}"/>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5" name="Footer Placeholder 4">
            <a:extLst>
              <a:ext uri="{FF2B5EF4-FFF2-40B4-BE49-F238E27FC236}">
                <a16:creationId xmlns:a16="http://schemas.microsoft.com/office/drawing/2014/main" id="{3F961E9B-3E46-2B24-0F0B-5790A640C1D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ABC4FD-1DB1-1366-2D77-65715E36788D}"/>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344108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7AB4A-74B4-4A8A-CA9A-52AE80CD77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AD1A16-D191-4833-7A94-12B7C5F7B0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BBA6A-CCE7-4D38-A5E4-9CFB458C06A4}"/>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5" name="Footer Placeholder 4">
            <a:extLst>
              <a:ext uri="{FF2B5EF4-FFF2-40B4-BE49-F238E27FC236}">
                <a16:creationId xmlns:a16="http://schemas.microsoft.com/office/drawing/2014/main" id="{8FC89E8F-88CC-C41D-45B9-DE53FB7F88A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DEA2701-23AD-ABE5-8A43-4A2FD6EDC0CE}"/>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185259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F932-647C-2FC5-F3AE-2A319148C3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F6DF2C-D82D-7FD1-1FC0-BB0A112326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FD1A6A-E47E-E635-3A0A-2B342EDBF6CC}"/>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5" name="Footer Placeholder 4">
            <a:extLst>
              <a:ext uri="{FF2B5EF4-FFF2-40B4-BE49-F238E27FC236}">
                <a16:creationId xmlns:a16="http://schemas.microsoft.com/office/drawing/2014/main" id="{7B79693E-4EF7-59A5-7142-92A606554D0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41534AA-50C5-205E-EADF-48F043D0BE7A}"/>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79695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07B6-1EB1-F358-E4B5-810A3E605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1A7409-29C5-3EE0-89EC-34C28C6436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462A54-CCF6-E988-17E4-888912427A93}"/>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5" name="Footer Placeholder 4">
            <a:extLst>
              <a:ext uri="{FF2B5EF4-FFF2-40B4-BE49-F238E27FC236}">
                <a16:creationId xmlns:a16="http://schemas.microsoft.com/office/drawing/2014/main" id="{AEBC5658-53A4-E7ED-B011-30CE32F3E58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38BF49-2BE7-952C-0251-BE1374DC5D87}"/>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355036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73B2-6973-0E95-D977-BF9AA1BA78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EBF6A9-CE9F-AE28-6BFD-A0508247EE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DC88A6-10F3-B7AE-A140-003243788C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073C28-D9D8-4BAC-1F30-D63D2605D9CD}"/>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6" name="Footer Placeholder 5">
            <a:extLst>
              <a:ext uri="{FF2B5EF4-FFF2-40B4-BE49-F238E27FC236}">
                <a16:creationId xmlns:a16="http://schemas.microsoft.com/office/drawing/2014/main" id="{00B353C9-BEBC-6998-48D9-A503FD1DA91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EEF9BE4-A161-8B3F-C7E1-EFD098354484}"/>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351835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24EF-1B3E-228A-3A4F-DDBED768BA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396233-3585-95DD-9A90-7961BA02B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0EB1E9-ED9C-0CA1-748C-4B0E924AA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C992AA-A40C-1BF2-55F0-FBCF2E618B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95FE7D-B7B6-23AB-D311-68B4E88D7F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4D636C-6552-30F5-E975-684FC161097E}"/>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8" name="Footer Placeholder 7">
            <a:extLst>
              <a:ext uri="{FF2B5EF4-FFF2-40B4-BE49-F238E27FC236}">
                <a16:creationId xmlns:a16="http://schemas.microsoft.com/office/drawing/2014/main" id="{1AB91EFC-94CF-34B4-EFE1-9260B9E43C6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F89E3DB-4F62-3B96-8008-54CDFE7F0BF6}"/>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236573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2D3A-BA28-BDE8-FDFC-0BB924D204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1D27D5-E873-A577-AA98-1A4AAF16AC80}"/>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4" name="Footer Placeholder 3">
            <a:extLst>
              <a:ext uri="{FF2B5EF4-FFF2-40B4-BE49-F238E27FC236}">
                <a16:creationId xmlns:a16="http://schemas.microsoft.com/office/drawing/2014/main" id="{0C53E925-710C-4335-446D-96503D165EC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A474310-BC37-8C70-F495-444D5BD1C5E2}"/>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228511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FA672-7F2C-32B5-F54F-12EA62A78252}"/>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3" name="Footer Placeholder 2">
            <a:extLst>
              <a:ext uri="{FF2B5EF4-FFF2-40B4-BE49-F238E27FC236}">
                <a16:creationId xmlns:a16="http://schemas.microsoft.com/office/drawing/2014/main" id="{D9AA07D3-E94C-082A-D5E5-C00C19B02C4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3E3AB34-B4AA-294C-D69F-D1E531283D15}"/>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204567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7BC7-67A0-8C41-0C6F-F3E6BA5CE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D8ADF1-2BB5-CE9D-45C2-A28C1FA3B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E7F9A6-8C67-6A2C-1D6D-5C846434C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274D8-B8C7-0470-1B71-532FA36DF832}"/>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6" name="Footer Placeholder 5">
            <a:extLst>
              <a:ext uri="{FF2B5EF4-FFF2-40B4-BE49-F238E27FC236}">
                <a16:creationId xmlns:a16="http://schemas.microsoft.com/office/drawing/2014/main" id="{5D96F839-C4C0-435E-C50F-DF231B52D7D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9DC6621-B88A-6483-A576-EB4FC17408E0}"/>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325512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A7E0-C50D-DB2E-65DE-E9CA70B70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453057-C139-779D-B713-DD9F96156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8D5A770-B46E-FA14-488C-062F0DF64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A9382F-99B8-9F42-08DD-F83E7B72FB1A}"/>
              </a:ext>
            </a:extLst>
          </p:cNvPr>
          <p:cNvSpPr>
            <a:spLocks noGrp="1"/>
          </p:cNvSpPr>
          <p:nvPr>
            <p:ph type="dt" sz="half" idx="10"/>
          </p:nvPr>
        </p:nvSpPr>
        <p:spPr/>
        <p:txBody>
          <a:bodyPr/>
          <a:lstStyle/>
          <a:p>
            <a:fld id="{54A3D453-A0AE-4E6E-B79A-C5F19851B652}" type="datetimeFigureOut">
              <a:rPr lang="en-GB" smtClean="0"/>
              <a:t>11/03/2025</a:t>
            </a:fld>
            <a:endParaRPr lang="en-GB" dirty="0"/>
          </a:p>
        </p:txBody>
      </p:sp>
      <p:sp>
        <p:nvSpPr>
          <p:cNvPr id="6" name="Footer Placeholder 5">
            <a:extLst>
              <a:ext uri="{FF2B5EF4-FFF2-40B4-BE49-F238E27FC236}">
                <a16:creationId xmlns:a16="http://schemas.microsoft.com/office/drawing/2014/main" id="{00630FE6-DE03-BE0C-E6AD-FE35338EC0E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704834A-CCAE-B382-C9B1-ECB86B2B24CD}"/>
              </a:ext>
            </a:extLst>
          </p:cNvPr>
          <p:cNvSpPr>
            <a:spLocks noGrp="1"/>
          </p:cNvSpPr>
          <p:nvPr>
            <p:ph type="sldNum" sz="quarter" idx="12"/>
          </p:nvPr>
        </p:nvSpPr>
        <p:spPr/>
        <p:txBody>
          <a:bodyPr/>
          <a:lstStyle/>
          <a:p>
            <a:fld id="{4255D09B-D5D5-4E49-AD20-13C97BBE38C7}" type="slidenum">
              <a:rPr lang="en-GB" smtClean="0"/>
              <a:t>‹#›</a:t>
            </a:fld>
            <a:endParaRPr lang="en-GB" dirty="0"/>
          </a:p>
        </p:txBody>
      </p:sp>
    </p:spTree>
    <p:extLst>
      <p:ext uri="{BB962C8B-B14F-4D97-AF65-F5344CB8AC3E}">
        <p14:creationId xmlns:p14="http://schemas.microsoft.com/office/powerpoint/2010/main" val="205480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044BC-D157-B798-076C-0D0FCC0CBA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56DB93-4D71-9F02-3641-FF0610D8C9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5ECEBB-9C35-4B33-3268-07D1274595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A3D453-A0AE-4E6E-B79A-C5F19851B652}" type="datetimeFigureOut">
              <a:rPr lang="en-GB" smtClean="0"/>
              <a:t>11/03/2025</a:t>
            </a:fld>
            <a:endParaRPr lang="en-GB" dirty="0"/>
          </a:p>
        </p:txBody>
      </p:sp>
      <p:sp>
        <p:nvSpPr>
          <p:cNvPr id="5" name="Footer Placeholder 4">
            <a:extLst>
              <a:ext uri="{FF2B5EF4-FFF2-40B4-BE49-F238E27FC236}">
                <a16:creationId xmlns:a16="http://schemas.microsoft.com/office/drawing/2014/main" id="{4C9D293D-F41C-7C2D-A254-A03A73F252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F308B40-13CE-D17D-21DC-181397A96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5D09B-D5D5-4E49-AD20-13C97BBE38C7}" type="slidenum">
              <a:rPr lang="en-GB" smtClean="0"/>
              <a:t>‹#›</a:t>
            </a:fld>
            <a:endParaRPr lang="en-GB" dirty="0"/>
          </a:p>
        </p:txBody>
      </p:sp>
    </p:spTree>
    <p:extLst>
      <p:ext uri="{BB962C8B-B14F-4D97-AF65-F5344CB8AC3E}">
        <p14:creationId xmlns:p14="http://schemas.microsoft.com/office/powerpoint/2010/main" val="486783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53.jpe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25.pn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MKw9wez-LNQ"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http://www.bromley.gov.uk/loneliness" TargetMode="External"/><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20.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0.pn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532405" cy="825490"/>
            <a:chOff x="0" y="0"/>
            <a:chExt cx="3197335" cy="210603"/>
          </a:xfrm>
        </p:grpSpPr>
        <p:sp>
          <p:nvSpPr>
            <p:cNvPr id="3" name="Freeform 3"/>
            <p:cNvSpPr/>
            <p:nvPr/>
          </p:nvSpPr>
          <p:spPr>
            <a:xfrm>
              <a:off x="0" y="0"/>
              <a:ext cx="3197335" cy="210603"/>
            </a:xfrm>
            <a:custGeom>
              <a:avLst/>
              <a:gdLst/>
              <a:ahLst/>
              <a:cxnLst/>
              <a:rect l="l" t="t" r="r" b="b"/>
              <a:pathLst>
                <a:path w="3197335" h="210603">
                  <a:moveTo>
                    <a:pt x="0" y="0"/>
                  </a:moveTo>
                  <a:lnTo>
                    <a:pt x="3197335" y="0"/>
                  </a:lnTo>
                  <a:lnTo>
                    <a:pt x="3197335" y="210603"/>
                  </a:lnTo>
                  <a:lnTo>
                    <a:pt x="0" y="210603"/>
                  </a:lnTo>
                  <a:close/>
                </a:path>
              </a:pathLst>
            </a:custGeom>
            <a:solidFill>
              <a:srgbClr val="5B5B5B"/>
            </a:solidFill>
          </p:spPr>
          <p:txBody>
            <a:bodyPr/>
            <a:lstStyle/>
            <a:p>
              <a:endParaRPr lang="en-GB"/>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dirty="0"/>
            </a:p>
          </p:txBody>
        </p:sp>
      </p:grpSp>
      <p:sp>
        <p:nvSpPr>
          <p:cNvPr id="5" name="TextBox 5"/>
          <p:cNvSpPr txBox="1"/>
          <p:nvPr/>
        </p:nvSpPr>
        <p:spPr>
          <a:xfrm>
            <a:off x="691069" y="6231885"/>
            <a:ext cx="9383499" cy="261931"/>
          </a:xfrm>
          <a:prstGeom prst="rect">
            <a:avLst/>
          </a:prstGeom>
        </p:spPr>
        <p:txBody>
          <a:bodyPr lIns="0" tIns="0" rIns="0" bIns="0" rtlCol="0" anchor="t">
            <a:spAutoFit/>
          </a:bodyPr>
          <a:lstStyle/>
          <a:p>
            <a:pPr>
              <a:lnSpc>
                <a:spcPts val="2239"/>
              </a:lnSpc>
              <a:spcBef>
                <a:spcPct val="0"/>
              </a:spcBef>
            </a:pPr>
            <a:r>
              <a:rPr lang="en-US" sz="1600" dirty="0">
                <a:solidFill>
                  <a:srgbClr val="FFFFFF"/>
                </a:solidFill>
                <a:latin typeface="Roboto Bold"/>
              </a:rPr>
              <a:t>bromley.gov.uk/</a:t>
            </a:r>
            <a:r>
              <a:rPr lang="en-US" sz="1600" dirty="0">
                <a:solidFill>
                  <a:srgbClr val="FFFFFF"/>
                </a:solidFill>
                <a:latin typeface="Roboto"/>
              </a:rPr>
              <a:t>loneliness</a:t>
            </a:r>
          </a:p>
        </p:txBody>
      </p:sp>
      <p:grpSp>
        <p:nvGrpSpPr>
          <p:cNvPr id="6" name="Group 6"/>
          <p:cNvGrpSpPr/>
          <p:nvPr/>
        </p:nvGrpSpPr>
        <p:grpSpPr>
          <a:xfrm>
            <a:off x="0" y="6611402"/>
            <a:ext cx="12192000" cy="246598"/>
            <a:chOff x="0" y="0"/>
            <a:chExt cx="3110489" cy="62913"/>
          </a:xfrm>
        </p:grpSpPr>
        <p:sp>
          <p:nvSpPr>
            <p:cNvPr id="7" name="Freeform 7"/>
            <p:cNvSpPr/>
            <p:nvPr/>
          </p:nvSpPr>
          <p:spPr>
            <a:xfrm>
              <a:off x="0" y="0"/>
              <a:ext cx="3110489" cy="62913"/>
            </a:xfrm>
            <a:custGeom>
              <a:avLst/>
              <a:gdLst/>
              <a:ahLst/>
              <a:cxnLst/>
              <a:rect l="l" t="t" r="r" b="b"/>
              <a:pathLst>
                <a:path w="3110489" h="62913">
                  <a:moveTo>
                    <a:pt x="0" y="0"/>
                  </a:moveTo>
                  <a:lnTo>
                    <a:pt x="3110489" y="0"/>
                  </a:lnTo>
                  <a:lnTo>
                    <a:pt x="3110489" y="62913"/>
                  </a:lnTo>
                  <a:lnTo>
                    <a:pt x="0" y="62913"/>
                  </a:lnTo>
                  <a:close/>
                </a:path>
              </a:pathLst>
            </a:custGeom>
            <a:solidFill>
              <a:srgbClr val="009D56"/>
            </a:solidFill>
          </p:spPr>
          <p:txBody>
            <a:bodyPr/>
            <a:lstStyle/>
            <a:p>
              <a:endParaRPr lang="en-GB"/>
            </a:p>
          </p:txBody>
        </p:sp>
        <p:sp>
          <p:nvSpPr>
            <p:cNvPr id="8" name="TextBox 8"/>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dirty="0"/>
            </a:p>
          </p:txBody>
        </p:sp>
      </p:grpSp>
      <p:pic>
        <p:nvPicPr>
          <p:cNvPr id="9" name="Picture 9"/>
          <p:cNvPicPr>
            <a:picLocks noChangeAspect="1"/>
          </p:cNvPicPr>
          <p:nvPr/>
        </p:nvPicPr>
        <p:blipFill>
          <a:blip r:embed="rId3"/>
          <a:srcRect/>
          <a:stretch>
            <a:fillRect/>
          </a:stretch>
        </p:blipFill>
        <p:spPr>
          <a:xfrm>
            <a:off x="273050" y="112047"/>
            <a:ext cx="2461138" cy="1532059"/>
          </a:xfrm>
          <a:prstGeom prst="rect">
            <a:avLst/>
          </a:prstGeom>
        </p:spPr>
      </p:pic>
      <p:sp>
        <p:nvSpPr>
          <p:cNvPr id="10" name="TextBox 10"/>
          <p:cNvSpPr txBox="1"/>
          <p:nvPr/>
        </p:nvSpPr>
        <p:spPr>
          <a:xfrm>
            <a:off x="547687" y="1970558"/>
            <a:ext cx="11096625" cy="968278"/>
          </a:xfrm>
          <a:prstGeom prst="rect">
            <a:avLst/>
          </a:prstGeom>
        </p:spPr>
        <p:txBody>
          <a:bodyPr wrap="square" lIns="0" tIns="0" rIns="0" bIns="0" rtlCol="0" anchor="t">
            <a:spAutoFit/>
          </a:bodyPr>
          <a:lstStyle/>
          <a:p>
            <a:pPr>
              <a:lnSpc>
                <a:spcPts val="8810"/>
              </a:lnSpc>
              <a:spcBef>
                <a:spcPct val="0"/>
              </a:spcBef>
            </a:pPr>
            <a:r>
              <a:rPr lang="en-US" sz="3600" b="1" dirty="0">
                <a:solidFill>
                  <a:srgbClr val="009D56"/>
                </a:solidFill>
                <a:latin typeface="Baumans"/>
              </a:rPr>
              <a:t>The role that society plays in reducing youth loneliness</a:t>
            </a:r>
          </a:p>
        </p:txBody>
      </p:sp>
      <p:sp>
        <p:nvSpPr>
          <p:cNvPr id="11" name="TextBox 11"/>
          <p:cNvSpPr txBox="1"/>
          <p:nvPr/>
        </p:nvSpPr>
        <p:spPr>
          <a:xfrm>
            <a:off x="691069" y="4426413"/>
            <a:ext cx="7086279" cy="807913"/>
          </a:xfrm>
          <a:prstGeom prst="rect">
            <a:avLst/>
          </a:prstGeom>
        </p:spPr>
        <p:txBody>
          <a:bodyPr lIns="0" tIns="0" rIns="0" bIns="0" rtlCol="0" anchor="t">
            <a:spAutoFit/>
          </a:bodyPr>
          <a:lstStyle/>
          <a:p>
            <a:pPr>
              <a:lnSpc>
                <a:spcPts val="3733"/>
              </a:lnSpc>
            </a:pPr>
            <a:r>
              <a:rPr lang="en-US" sz="2666" dirty="0">
                <a:solidFill>
                  <a:srgbClr val="5B5B5B"/>
                </a:solidFill>
                <a:latin typeface="Roboto Bold"/>
              </a:rPr>
              <a:t>Helayna Jenkins IEng</a:t>
            </a:r>
          </a:p>
          <a:p>
            <a:pPr>
              <a:lnSpc>
                <a:spcPts val="2799"/>
              </a:lnSpc>
            </a:pPr>
            <a:r>
              <a:rPr lang="en-US" sz="1999" dirty="0">
                <a:solidFill>
                  <a:srgbClr val="5B5B5B"/>
                </a:solidFill>
                <a:latin typeface="Roboto"/>
              </a:rPr>
              <a:t>Principal Loneliness Champion – London Borough of Bromley </a:t>
            </a:r>
          </a:p>
        </p:txBody>
      </p:sp>
      <p:pic>
        <p:nvPicPr>
          <p:cNvPr id="12" name="Picture 12"/>
          <p:cNvPicPr>
            <a:picLocks noChangeAspect="1"/>
          </p:cNvPicPr>
          <p:nvPr/>
        </p:nvPicPr>
        <p:blipFill>
          <a:blip r:embed="rId4"/>
          <a:srcRect b="447"/>
          <a:stretch>
            <a:fillRect/>
          </a:stretch>
        </p:blipFill>
        <p:spPr>
          <a:xfrm>
            <a:off x="7991475" y="2228767"/>
            <a:ext cx="4200525" cy="48790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7"/>
          <p:cNvGrpSpPr/>
          <p:nvPr/>
        </p:nvGrpSpPr>
        <p:grpSpPr>
          <a:xfrm>
            <a:off x="-409578" y="1469584"/>
            <a:ext cx="2791919" cy="5746214"/>
            <a:chOff x="0" y="-38100"/>
            <a:chExt cx="812800" cy="1672872"/>
          </a:xfrm>
        </p:grpSpPr>
        <p:sp>
          <p:nvSpPr>
            <p:cNvPr id="229" name="Google Shape;229;p17"/>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230" name="Google Shape;230;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31" name="Google Shape;231;p17"/>
          <p:cNvGrpSpPr/>
          <p:nvPr/>
        </p:nvGrpSpPr>
        <p:grpSpPr>
          <a:xfrm>
            <a:off x="0" y="6022862"/>
            <a:ext cx="12532405" cy="3335230"/>
            <a:chOff x="0" y="-38100"/>
            <a:chExt cx="3197335" cy="850900"/>
          </a:xfrm>
        </p:grpSpPr>
        <p:sp>
          <p:nvSpPr>
            <p:cNvPr id="232" name="Google Shape;232;p17"/>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233" name="Google Shape;23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34" name="Google Shape;234;p17"/>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235" name="Google Shape;235;p17"/>
          <p:cNvGrpSpPr/>
          <p:nvPr/>
        </p:nvGrpSpPr>
        <p:grpSpPr>
          <a:xfrm>
            <a:off x="0" y="6462063"/>
            <a:ext cx="12192000" cy="3335245"/>
            <a:chOff x="0" y="-38100"/>
            <a:chExt cx="3110489" cy="850900"/>
          </a:xfrm>
        </p:grpSpPr>
        <p:sp>
          <p:nvSpPr>
            <p:cNvPr id="236" name="Google Shape;236;p17"/>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237" name="Google Shape;237;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38" name="Google Shape;238;p17"/>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244" name="Google Shape;244;p17"/>
          <p:cNvPicPr preferRelativeResize="0"/>
          <p:nvPr/>
        </p:nvPicPr>
        <p:blipFill rotWithShape="1">
          <a:blip r:embed="rId4">
            <a:alphaModFix/>
          </a:blip>
          <a:srcRect/>
          <a:stretch/>
        </p:blipFill>
        <p:spPr>
          <a:xfrm>
            <a:off x="429315" y="1824738"/>
            <a:ext cx="795712" cy="795712"/>
          </a:xfrm>
          <a:prstGeom prst="rect">
            <a:avLst/>
          </a:prstGeom>
          <a:noFill/>
          <a:ln>
            <a:noFill/>
          </a:ln>
        </p:spPr>
      </p:pic>
      <p:sp>
        <p:nvSpPr>
          <p:cNvPr id="247" name="Google Shape;247;p17"/>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248" name="Google Shape;248;p17"/>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sp>
        <p:nvSpPr>
          <p:cNvPr id="251" name="Google Shape;251;p17"/>
          <p:cNvSpPr txBox="1"/>
          <p:nvPr/>
        </p:nvSpPr>
        <p:spPr>
          <a:xfrm>
            <a:off x="244755" y="2872099"/>
            <a:ext cx="2162603" cy="1723549"/>
          </a:xfrm>
          <a:prstGeom prst="rect">
            <a:avLst/>
          </a:prstGeom>
          <a:noFill/>
          <a:ln>
            <a:noFill/>
          </a:ln>
        </p:spPr>
        <p:txBody>
          <a:bodyPr spcFirstLastPara="1" wrap="square" lIns="0" tIns="0" rIns="0" bIns="0" anchor="t" anchorCtr="0">
            <a:spAutoFit/>
          </a:bodyPr>
          <a:lstStyle/>
          <a:p>
            <a:pPr>
              <a:lnSpc>
                <a:spcPct val="140000"/>
              </a:lnSpc>
            </a:pPr>
            <a:r>
              <a:rPr lang="en-GB" sz="1600" b="1" dirty="0">
                <a:solidFill>
                  <a:srgbClr val="019F55"/>
                </a:solidFill>
                <a:latin typeface="Roboto"/>
                <a:ea typeface="Roboto"/>
                <a:cs typeface="Roboto"/>
                <a:sym typeface="Roboto"/>
              </a:rPr>
              <a:t>iESE Gold Award winner</a:t>
            </a:r>
          </a:p>
          <a:p>
            <a:pPr>
              <a:lnSpc>
                <a:spcPct val="140000"/>
              </a:lnSpc>
            </a:pPr>
            <a:r>
              <a:rPr lang="en-GB" sz="1600" b="1" dirty="0">
                <a:solidFill>
                  <a:srgbClr val="019F55"/>
                </a:solidFill>
                <a:latin typeface="Roboto"/>
                <a:ea typeface="Roboto"/>
                <a:cs typeface="Roboto"/>
                <a:sym typeface="Roboto"/>
              </a:rPr>
              <a:t> </a:t>
            </a:r>
          </a:p>
          <a:p>
            <a:pPr>
              <a:lnSpc>
                <a:spcPct val="140000"/>
              </a:lnSpc>
            </a:pPr>
            <a:r>
              <a:rPr lang="en-GB" sz="1600" b="1" dirty="0">
                <a:solidFill>
                  <a:srgbClr val="019F55"/>
                </a:solidFill>
                <a:latin typeface="Roboto"/>
                <a:ea typeface="Roboto"/>
                <a:cs typeface="Roboto"/>
                <a:sym typeface="Roboto"/>
              </a:rPr>
              <a:t>Good for Me, Good for FE award winner</a:t>
            </a:r>
          </a:p>
        </p:txBody>
      </p:sp>
      <p:pic>
        <p:nvPicPr>
          <p:cNvPr id="3" name="Picture 6" descr="No alt text provided for this image">
            <a:extLst>
              <a:ext uri="{FF2B5EF4-FFF2-40B4-BE49-F238E27FC236}">
                <a16:creationId xmlns:a16="http://schemas.microsoft.com/office/drawing/2014/main" id="{8C5A4809-5E25-CE11-5CB9-1D69AB782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075" y="659040"/>
            <a:ext cx="4666677" cy="3085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descr="A group of people posing for a photo&#10;&#10;AI-generated content may be incorrect.">
            <a:extLst>
              <a:ext uri="{FF2B5EF4-FFF2-40B4-BE49-F238E27FC236}">
                <a16:creationId xmlns:a16="http://schemas.microsoft.com/office/drawing/2014/main" id="{5FA3F876-8FBA-7DFA-15FC-87222FA23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4958" y="2872099"/>
            <a:ext cx="4740617" cy="3160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ESE (@iESELtd) / X">
            <a:extLst>
              <a:ext uri="{FF2B5EF4-FFF2-40B4-BE49-F238E27FC236}">
                <a16:creationId xmlns:a16="http://schemas.microsoft.com/office/drawing/2014/main" id="{BDB0B924-E88C-4B54-8FA2-AD8A62B392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436" b="21559"/>
          <a:stretch/>
        </p:blipFill>
        <p:spPr bwMode="auto">
          <a:xfrm>
            <a:off x="3080319" y="4000451"/>
            <a:ext cx="3185883" cy="18479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 News | Good for ME Good for FE is ...">
            <a:extLst>
              <a:ext uri="{FF2B5EF4-FFF2-40B4-BE49-F238E27FC236}">
                <a16:creationId xmlns:a16="http://schemas.microsoft.com/office/drawing/2014/main" id="{25BF4343-2F73-D254-9D55-6F584A3C53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9872" y="365561"/>
            <a:ext cx="3027770" cy="22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3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7"/>
          <p:cNvGrpSpPr/>
          <p:nvPr/>
        </p:nvGrpSpPr>
        <p:grpSpPr>
          <a:xfrm>
            <a:off x="-409578" y="1469584"/>
            <a:ext cx="2791919" cy="5746214"/>
            <a:chOff x="0" y="-38100"/>
            <a:chExt cx="812800" cy="1672872"/>
          </a:xfrm>
        </p:grpSpPr>
        <p:sp>
          <p:nvSpPr>
            <p:cNvPr id="229" name="Google Shape;229;p17"/>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230" name="Google Shape;230;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31" name="Google Shape;231;p17"/>
          <p:cNvGrpSpPr/>
          <p:nvPr/>
        </p:nvGrpSpPr>
        <p:grpSpPr>
          <a:xfrm>
            <a:off x="0" y="6022862"/>
            <a:ext cx="12532405" cy="3335230"/>
            <a:chOff x="0" y="-38100"/>
            <a:chExt cx="3197335" cy="850900"/>
          </a:xfrm>
        </p:grpSpPr>
        <p:sp>
          <p:nvSpPr>
            <p:cNvPr id="232" name="Google Shape;232;p17"/>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233" name="Google Shape;23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34" name="Google Shape;234;p17"/>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235" name="Google Shape;235;p17"/>
          <p:cNvGrpSpPr/>
          <p:nvPr/>
        </p:nvGrpSpPr>
        <p:grpSpPr>
          <a:xfrm>
            <a:off x="0" y="6462063"/>
            <a:ext cx="12192000" cy="3335245"/>
            <a:chOff x="0" y="-38100"/>
            <a:chExt cx="3110489" cy="850900"/>
          </a:xfrm>
        </p:grpSpPr>
        <p:sp>
          <p:nvSpPr>
            <p:cNvPr id="236" name="Google Shape;236;p17"/>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237" name="Google Shape;237;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38" name="Google Shape;238;p17"/>
          <p:cNvPicPr preferRelativeResize="0"/>
          <p:nvPr/>
        </p:nvPicPr>
        <p:blipFill rotWithShape="1">
          <a:blip r:embed="rId3">
            <a:alphaModFix/>
          </a:blip>
          <a:srcRect b="446"/>
          <a:stretch/>
        </p:blipFill>
        <p:spPr>
          <a:xfrm>
            <a:off x="244756" y="4440515"/>
            <a:ext cx="2080989" cy="2417126"/>
          </a:xfrm>
          <a:prstGeom prst="rect">
            <a:avLst/>
          </a:prstGeom>
          <a:noFill/>
          <a:ln>
            <a:noFill/>
          </a:ln>
        </p:spPr>
      </p:pic>
      <p:sp>
        <p:nvSpPr>
          <p:cNvPr id="247" name="Google Shape;247;p17"/>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248" name="Google Shape;248;p17"/>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dirty="0">
                <a:solidFill>
                  <a:srgbClr val="5B5B5B"/>
                </a:solidFill>
                <a:latin typeface="Roboto"/>
                <a:ea typeface="Roboto"/>
                <a:cs typeface="Roboto"/>
                <a:sym typeface="Roboto"/>
              </a:rPr>
              <a:t>Tackling Loneliness Strategy</a:t>
            </a:r>
            <a:r>
              <a:rPr lang="en-US" sz="1001" dirty="0">
                <a:solidFill>
                  <a:srgbClr val="5B5B5B"/>
                </a:solidFill>
                <a:latin typeface="Roboto"/>
                <a:ea typeface="Roboto"/>
                <a:cs typeface="Roboto"/>
                <a:sym typeface="Roboto"/>
              </a:rPr>
              <a:t> 2022 to 2026</a:t>
            </a:r>
            <a:endParaRPr sz="1200" dirty="0"/>
          </a:p>
        </p:txBody>
      </p:sp>
      <p:sp>
        <p:nvSpPr>
          <p:cNvPr id="251" name="Google Shape;251;p17"/>
          <p:cNvSpPr txBox="1"/>
          <p:nvPr/>
        </p:nvSpPr>
        <p:spPr>
          <a:xfrm>
            <a:off x="429315" y="2872360"/>
            <a:ext cx="1838461" cy="1120115"/>
          </a:xfrm>
          <a:prstGeom prst="rect">
            <a:avLst/>
          </a:prstGeom>
          <a:noFill/>
          <a:ln>
            <a:noFill/>
          </a:ln>
        </p:spPr>
        <p:txBody>
          <a:bodyPr spcFirstLastPara="1" wrap="square" lIns="0" tIns="0" rIns="0" bIns="0" anchor="t" anchorCtr="0">
            <a:spAutoFit/>
          </a:bodyPr>
          <a:lstStyle/>
          <a:p>
            <a:pPr>
              <a:lnSpc>
                <a:spcPct val="140000"/>
              </a:lnSpc>
            </a:pPr>
            <a:r>
              <a:rPr lang="en-GB" sz="1733" b="1" dirty="0">
                <a:solidFill>
                  <a:srgbClr val="019F55"/>
                </a:solidFill>
                <a:latin typeface="Roboto"/>
                <a:ea typeface="Roboto"/>
                <a:cs typeface="Roboto"/>
                <a:sym typeface="Roboto"/>
              </a:rPr>
              <a:t>Moving forward to create lasting change</a:t>
            </a:r>
          </a:p>
        </p:txBody>
      </p:sp>
      <p:pic>
        <p:nvPicPr>
          <p:cNvPr id="4" name="Google Shape;238;p17">
            <a:extLst>
              <a:ext uri="{FF2B5EF4-FFF2-40B4-BE49-F238E27FC236}">
                <a16:creationId xmlns:a16="http://schemas.microsoft.com/office/drawing/2014/main" id="{7B1202B1-3071-77D8-2556-52EC49804E80}"/>
              </a:ext>
            </a:extLst>
          </p:cNvPr>
          <p:cNvPicPr preferRelativeResize="0"/>
          <p:nvPr/>
        </p:nvPicPr>
        <p:blipFill rotWithShape="1">
          <a:blip r:embed="rId3">
            <a:alphaModFix/>
          </a:blip>
          <a:srcRect b="446"/>
          <a:stretch/>
        </p:blipFill>
        <p:spPr>
          <a:xfrm>
            <a:off x="2540282" y="806119"/>
            <a:ext cx="1492818" cy="1707762"/>
          </a:xfrm>
          <a:prstGeom prst="rect">
            <a:avLst/>
          </a:prstGeom>
          <a:noFill/>
          <a:ln>
            <a:noFill/>
          </a:ln>
        </p:spPr>
      </p:pic>
      <p:pic>
        <p:nvPicPr>
          <p:cNvPr id="6" name="Picture 5">
            <a:extLst>
              <a:ext uri="{FF2B5EF4-FFF2-40B4-BE49-F238E27FC236}">
                <a16:creationId xmlns:a16="http://schemas.microsoft.com/office/drawing/2014/main" id="{9327C854-01F3-7208-3E76-4A6051550FC1}"/>
              </a:ext>
            </a:extLst>
          </p:cNvPr>
          <p:cNvPicPr>
            <a:picLocks noChangeAspect="1"/>
          </p:cNvPicPr>
          <p:nvPr/>
        </p:nvPicPr>
        <p:blipFill>
          <a:blip r:embed="rId4"/>
          <a:stretch>
            <a:fillRect/>
          </a:stretch>
        </p:blipFill>
        <p:spPr>
          <a:xfrm>
            <a:off x="7491863" y="1517117"/>
            <a:ext cx="1742821" cy="909025"/>
          </a:xfrm>
          <a:prstGeom prst="rect">
            <a:avLst/>
          </a:prstGeom>
        </p:spPr>
      </p:pic>
      <p:pic>
        <p:nvPicPr>
          <p:cNvPr id="2052" name="Picture 4" descr="The Armed Forces Covenant ...">
            <a:extLst>
              <a:ext uri="{FF2B5EF4-FFF2-40B4-BE49-F238E27FC236}">
                <a16:creationId xmlns:a16="http://schemas.microsoft.com/office/drawing/2014/main" id="{B3A2A6C0-3930-422E-215A-DD4D1395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4201" y="2846755"/>
            <a:ext cx="1315929" cy="13944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me - Bromley Well">
            <a:extLst>
              <a:ext uri="{FF2B5EF4-FFF2-40B4-BE49-F238E27FC236}">
                <a16:creationId xmlns:a16="http://schemas.microsoft.com/office/drawing/2014/main" id="{25FB2FFB-FEAE-CD3A-2607-294A8514B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735" y="1641309"/>
            <a:ext cx="1751558" cy="4527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ND Matters February 2020 | Bromley ...">
            <a:extLst>
              <a:ext uri="{FF2B5EF4-FFF2-40B4-BE49-F238E27FC236}">
                <a16:creationId xmlns:a16="http://schemas.microsoft.com/office/drawing/2014/main" id="{03DDB7EC-22F6-3C77-F1DA-514E7EE74A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57" y="1409225"/>
            <a:ext cx="1660002" cy="11046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nglish as an Additional Language (EAL ...">
            <a:extLst>
              <a:ext uri="{FF2B5EF4-FFF2-40B4-BE49-F238E27FC236}">
                <a16:creationId xmlns:a16="http://schemas.microsoft.com/office/drawing/2014/main" id="{49B6544B-7911-75A2-50FA-E3A6B7722E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86" t="5689" r="1821" b="16304"/>
          <a:stretch/>
        </p:blipFill>
        <p:spPr bwMode="auto">
          <a:xfrm>
            <a:off x="9208687" y="1670646"/>
            <a:ext cx="1535514" cy="835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Big Lunch 2021 - Volunteer Now">
            <a:extLst>
              <a:ext uri="{FF2B5EF4-FFF2-40B4-BE49-F238E27FC236}">
                <a16:creationId xmlns:a16="http://schemas.microsoft.com/office/drawing/2014/main" id="{EBC394EA-578C-3576-21F0-754D9CDF67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0501" y="2603121"/>
            <a:ext cx="23050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me | Loneliness Awareness Week">
            <a:extLst>
              <a:ext uri="{FF2B5EF4-FFF2-40B4-BE49-F238E27FC236}">
                <a16:creationId xmlns:a16="http://schemas.microsoft.com/office/drawing/2014/main" id="{D86B7237-89FF-8F03-48F7-7F2E4A6FA0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2144" y="2802063"/>
            <a:ext cx="2637841" cy="14837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efriending Week 2023 - Volunteer Scotland">
            <a:extLst>
              <a:ext uri="{FF2B5EF4-FFF2-40B4-BE49-F238E27FC236}">
                <a16:creationId xmlns:a16="http://schemas.microsoft.com/office/drawing/2014/main" id="{5B7850AC-DA3D-CE6D-466B-003E9339C6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8860" y="3136605"/>
            <a:ext cx="2611994" cy="8355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lobal Initiative on Loneliness and ...">
            <a:extLst>
              <a:ext uri="{FF2B5EF4-FFF2-40B4-BE49-F238E27FC236}">
                <a16:creationId xmlns:a16="http://schemas.microsoft.com/office/drawing/2014/main" id="{388511D8-8B18-F427-E59B-79D82EF31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7857" y="4661770"/>
            <a:ext cx="2436737" cy="125741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ome | Campaign to End Loneliness">
            <a:extLst>
              <a:ext uri="{FF2B5EF4-FFF2-40B4-BE49-F238E27FC236}">
                <a16:creationId xmlns:a16="http://schemas.microsoft.com/office/drawing/2014/main" id="{0244DE32-B873-8298-989C-D0D05B45F5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6945" y="4821648"/>
            <a:ext cx="2637842" cy="102868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ackling Loneliness Hub SVG">
            <a:extLst>
              <a:ext uri="{FF2B5EF4-FFF2-40B4-BE49-F238E27FC236}">
                <a16:creationId xmlns:a16="http://schemas.microsoft.com/office/drawing/2014/main" id="{65175BCA-3242-4382-A9F9-D0CD7DD4A7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Tackling Loneliness Hub SVG">
            <a:extLst>
              <a:ext uri="{FF2B5EF4-FFF2-40B4-BE49-F238E27FC236}">
                <a16:creationId xmlns:a16="http://schemas.microsoft.com/office/drawing/2014/main" id="{3D6063C5-BF02-A938-425E-9A9A357CC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8" descr="Tackling Loneliness Hub – A community for people working on loneliness">
            <a:extLst>
              <a:ext uri="{FF2B5EF4-FFF2-40B4-BE49-F238E27FC236}">
                <a16:creationId xmlns:a16="http://schemas.microsoft.com/office/drawing/2014/main" id="{50594B79-B3AE-D62D-165F-70CE0A9C9B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55699" y="4535383"/>
            <a:ext cx="311467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Great Friendship Project">
            <a:extLst>
              <a:ext uri="{FF2B5EF4-FFF2-40B4-BE49-F238E27FC236}">
                <a16:creationId xmlns:a16="http://schemas.microsoft.com/office/drawing/2014/main" id="{12C97EC5-ADB2-773C-48EA-77714840857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8394" r="28824"/>
          <a:stretch/>
        </p:blipFill>
        <p:spPr bwMode="auto">
          <a:xfrm>
            <a:off x="10709411" y="1239331"/>
            <a:ext cx="1385507"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78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532405" cy="825490"/>
            <a:chOff x="0" y="0"/>
            <a:chExt cx="3197335" cy="210603"/>
          </a:xfrm>
        </p:grpSpPr>
        <p:sp>
          <p:nvSpPr>
            <p:cNvPr id="3" name="Freeform 3"/>
            <p:cNvSpPr/>
            <p:nvPr/>
          </p:nvSpPr>
          <p:spPr>
            <a:xfrm>
              <a:off x="0" y="0"/>
              <a:ext cx="3197335" cy="210603"/>
            </a:xfrm>
            <a:custGeom>
              <a:avLst/>
              <a:gdLst/>
              <a:ahLst/>
              <a:cxnLst/>
              <a:rect l="l" t="t" r="r" b="b"/>
              <a:pathLst>
                <a:path w="3197335" h="210603">
                  <a:moveTo>
                    <a:pt x="0" y="0"/>
                  </a:moveTo>
                  <a:lnTo>
                    <a:pt x="3197335" y="0"/>
                  </a:lnTo>
                  <a:lnTo>
                    <a:pt x="3197335" y="210603"/>
                  </a:lnTo>
                  <a:lnTo>
                    <a:pt x="0" y="210603"/>
                  </a:lnTo>
                  <a:close/>
                </a:path>
              </a:pathLst>
            </a:custGeom>
            <a:solidFill>
              <a:srgbClr val="5B5B5B"/>
            </a:solidFill>
          </p:spPr>
          <p:txBody>
            <a:bodyPr/>
            <a:lstStyle/>
            <a:p>
              <a:endParaRPr lang="en-GB"/>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a:p>
          </p:txBody>
        </p:sp>
      </p:grpSp>
      <p:sp>
        <p:nvSpPr>
          <p:cNvPr id="5" name="TextBox 5"/>
          <p:cNvSpPr txBox="1"/>
          <p:nvPr/>
        </p:nvSpPr>
        <p:spPr>
          <a:xfrm>
            <a:off x="691069" y="6231885"/>
            <a:ext cx="9383499" cy="262892"/>
          </a:xfrm>
          <a:prstGeom prst="rect">
            <a:avLst/>
          </a:prstGeom>
        </p:spPr>
        <p:txBody>
          <a:bodyPr lIns="0" tIns="0" rIns="0" bIns="0" rtlCol="0" anchor="t">
            <a:spAutoFit/>
          </a:bodyPr>
          <a:lstStyle/>
          <a:p>
            <a:pPr>
              <a:lnSpc>
                <a:spcPts val="2239"/>
              </a:lnSpc>
              <a:spcBef>
                <a:spcPct val="0"/>
              </a:spcBef>
            </a:pPr>
            <a:r>
              <a:rPr lang="en-US" sz="1600">
                <a:solidFill>
                  <a:srgbClr val="FFFFFF"/>
                </a:solidFill>
                <a:latin typeface="Roboto Bold"/>
              </a:rPr>
              <a:t>bromley.gov.uk/</a:t>
            </a:r>
            <a:r>
              <a:rPr lang="en-US" sz="1600">
                <a:solidFill>
                  <a:srgbClr val="FFFFFF"/>
                </a:solidFill>
                <a:latin typeface="Roboto"/>
              </a:rPr>
              <a:t>loneliness</a:t>
            </a:r>
          </a:p>
        </p:txBody>
      </p:sp>
      <p:grpSp>
        <p:nvGrpSpPr>
          <p:cNvPr id="6" name="Group 6"/>
          <p:cNvGrpSpPr/>
          <p:nvPr/>
        </p:nvGrpSpPr>
        <p:grpSpPr>
          <a:xfrm>
            <a:off x="0" y="6611402"/>
            <a:ext cx="12192000" cy="246598"/>
            <a:chOff x="0" y="0"/>
            <a:chExt cx="3110489" cy="62913"/>
          </a:xfrm>
        </p:grpSpPr>
        <p:sp>
          <p:nvSpPr>
            <p:cNvPr id="7" name="Freeform 7"/>
            <p:cNvSpPr/>
            <p:nvPr/>
          </p:nvSpPr>
          <p:spPr>
            <a:xfrm>
              <a:off x="0" y="0"/>
              <a:ext cx="3110489" cy="62913"/>
            </a:xfrm>
            <a:custGeom>
              <a:avLst/>
              <a:gdLst/>
              <a:ahLst/>
              <a:cxnLst/>
              <a:rect l="l" t="t" r="r" b="b"/>
              <a:pathLst>
                <a:path w="3110489" h="62913">
                  <a:moveTo>
                    <a:pt x="0" y="0"/>
                  </a:moveTo>
                  <a:lnTo>
                    <a:pt x="3110489" y="0"/>
                  </a:lnTo>
                  <a:lnTo>
                    <a:pt x="3110489" y="62913"/>
                  </a:lnTo>
                  <a:lnTo>
                    <a:pt x="0" y="62913"/>
                  </a:lnTo>
                  <a:close/>
                </a:path>
              </a:pathLst>
            </a:custGeom>
            <a:solidFill>
              <a:srgbClr val="009D56"/>
            </a:solidFill>
          </p:spPr>
          <p:txBody>
            <a:bodyPr/>
            <a:lstStyle/>
            <a:p>
              <a:endParaRPr lang="en-GB"/>
            </a:p>
          </p:txBody>
        </p:sp>
        <p:sp>
          <p:nvSpPr>
            <p:cNvPr id="8" name="TextBox 8"/>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a:p>
          </p:txBody>
        </p:sp>
      </p:grpSp>
      <p:pic>
        <p:nvPicPr>
          <p:cNvPr id="9" name="Picture 9"/>
          <p:cNvPicPr>
            <a:picLocks noChangeAspect="1"/>
          </p:cNvPicPr>
          <p:nvPr/>
        </p:nvPicPr>
        <p:blipFill>
          <a:blip r:embed="rId3"/>
          <a:srcRect/>
          <a:stretch>
            <a:fillRect/>
          </a:stretch>
        </p:blipFill>
        <p:spPr>
          <a:xfrm>
            <a:off x="615950" y="628650"/>
            <a:ext cx="2461138" cy="1532059"/>
          </a:xfrm>
          <a:prstGeom prst="rect">
            <a:avLst/>
          </a:prstGeom>
        </p:spPr>
      </p:pic>
      <p:sp>
        <p:nvSpPr>
          <p:cNvPr id="10" name="TextBox 10"/>
          <p:cNvSpPr txBox="1"/>
          <p:nvPr/>
        </p:nvSpPr>
        <p:spPr>
          <a:xfrm>
            <a:off x="685800" y="2204318"/>
            <a:ext cx="7618773" cy="1030154"/>
          </a:xfrm>
          <a:prstGeom prst="rect">
            <a:avLst/>
          </a:prstGeom>
        </p:spPr>
        <p:txBody>
          <a:bodyPr lIns="0" tIns="0" rIns="0" bIns="0" rtlCol="0" anchor="t">
            <a:spAutoFit/>
          </a:bodyPr>
          <a:lstStyle/>
          <a:p>
            <a:pPr>
              <a:lnSpc>
                <a:spcPts val="8810"/>
              </a:lnSpc>
              <a:spcBef>
                <a:spcPct val="0"/>
              </a:spcBef>
            </a:pPr>
            <a:r>
              <a:rPr lang="en-US" sz="6293">
                <a:solidFill>
                  <a:srgbClr val="009D56"/>
                </a:solidFill>
                <a:latin typeface="Baumans"/>
              </a:rPr>
              <a:t>Thank you</a:t>
            </a:r>
          </a:p>
        </p:txBody>
      </p:sp>
      <p:sp>
        <p:nvSpPr>
          <p:cNvPr id="11" name="TextBox 11"/>
          <p:cNvSpPr txBox="1"/>
          <p:nvPr/>
        </p:nvSpPr>
        <p:spPr>
          <a:xfrm>
            <a:off x="691069" y="3561087"/>
            <a:ext cx="7086279" cy="2244204"/>
          </a:xfrm>
          <a:prstGeom prst="rect">
            <a:avLst/>
          </a:prstGeom>
        </p:spPr>
        <p:txBody>
          <a:bodyPr lIns="0" tIns="0" rIns="0" bIns="0" rtlCol="0" anchor="t">
            <a:spAutoFit/>
          </a:bodyPr>
          <a:lstStyle/>
          <a:p>
            <a:pPr>
              <a:lnSpc>
                <a:spcPts val="3733"/>
              </a:lnSpc>
            </a:pPr>
            <a:r>
              <a:rPr lang="en-US" sz="2666" dirty="0">
                <a:solidFill>
                  <a:srgbClr val="5B5B5B"/>
                </a:solidFill>
                <a:latin typeface="Roboto Bold"/>
              </a:rPr>
              <a:t>Helayna Jenkins IEng</a:t>
            </a:r>
          </a:p>
          <a:p>
            <a:pPr>
              <a:lnSpc>
                <a:spcPts val="2799"/>
              </a:lnSpc>
            </a:pPr>
            <a:r>
              <a:rPr lang="en-US" sz="1999" dirty="0">
                <a:solidFill>
                  <a:srgbClr val="5B5B5B"/>
                </a:solidFill>
                <a:latin typeface="Roboto"/>
              </a:rPr>
              <a:t>Principal Loneliness Champion </a:t>
            </a:r>
          </a:p>
          <a:p>
            <a:pPr>
              <a:lnSpc>
                <a:spcPts val="2799"/>
              </a:lnSpc>
            </a:pPr>
            <a:r>
              <a:rPr lang="en-US" sz="1999" dirty="0">
                <a:solidFill>
                  <a:srgbClr val="5B5B5B"/>
                </a:solidFill>
                <a:latin typeface="Roboto"/>
              </a:rPr>
              <a:t>Strategy, Performance and Corporate Transformation</a:t>
            </a:r>
          </a:p>
          <a:p>
            <a:pPr>
              <a:lnSpc>
                <a:spcPts val="2799"/>
              </a:lnSpc>
            </a:pPr>
            <a:endParaRPr lang="en-US" sz="1999" dirty="0">
              <a:solidFill>
                <a:srgbClr val="5B5B5B"/>
              </a:solidFill>
              <a:latin typeface="Roboto"/>
            </a:endParaRPr>
          </a:p>
          <a:p>
            <a:pPr>
              <a:lnSpc>
                <a:spcPts val="2799"/>
              </a:lnSpc>
            </a:pPr>
            <a:r>
              <a:rPr lang="en-US" sz="1999" dirty="0">
                <a:solidFill>
                  <a:srgbClr val="5B5B5B"/>
                </a:solidFill>
                <a:latin typeface="Roboto Bold"/>
              </a:rPr>
              <a:t>Helayna.jenkins@bromley.gov.uk</a:t>
            </a:r>
          </a:p>
          <a:p>
            <a:pPr>
              <a:lnSpc>
                <a:spcPts val="2799"/>
              </a:lnSpc>
              <a:spcBef>
                <a:spcPct val="0"/>
              </a:spcBef>
            </a:pPr>
            <a:r>
              <a:rPr lang="en-US" sz="1999" dirty="0">
                <a:solidFill>
                  <a:srgbClr val="5B5B5B"/>
                </a:solidFill>
                <a:latin typeface="Roboto Bold"/>
              </a:rPr>
              <a:t>bromley.gov.uk/loneliness</a:t>
            </a:r>
          </a:p>
        </p:txBody>
      </p:sp>
      <p:pic>
        <p:nvPicPr>
          <p:cNvPr id="12" name="Picture 12"/>
          <p:cNvPicPr>
            <a:picLocks noChangeAspect="1"/>
          </p:cNvPicPr>
          <p:nvPr/>
        </p:nvPicPr>
        <p:blipFill>
          <a:blip r:embed="rId4"/>
          <a:srcRect b="447"/>
          <a:stretch>
            <a:fillRect/>
          </a:stretch>
        </p:blipFill>
        <p:spPr>
          <a:xfrm>
            <a:off x="7501051" y="1659127"/>
            <a:ext cx="4690949" cy="54486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nge of name for DCMS - GOV.UK">
            <a:extLst>
              <a:ext uri="{FF2B5EF4-FFF2-40B4-BE49-F238E27FC236}">
                <a16:creationId xmlns:a16="http://schemas.microsoft.com/office/drawing/2014/main" id="{3652F5CB-4453-2B3E-A085-DB0FE672E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7" y="1623722"/>
            <a:ext cx="2933470" cy="195209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0" y="6172200"/>
            <a:ext cx="12532405" cy="825490"/>
            <a:chOff x="0" y="0"/>
            <a:chExt cx="3197335" cy="210603"/>
          </a:xfrm>
        </p:grpSpPr>
        <p:sp>
          <p:nvSpPr>
            <p:cNvPr id="3" name="Freeform 3"/>
            <p:cNvSpPr/>
            <p:nvPr/>
          </p:nvSpPr>
          <p:spPr>
            <a:xfrm>
              <a:off x="0" y="0"/>
              <a:ext cx="3197335" cy="210603"/>
            </a:xfrm>
            <a:custGeom>
              <a:avLst/>
              <a:gdLst/>
              <a:ahLst/>
              <a:cxnLst/>
              <a:rect l="l" t="t" r="r" b="b"/>
              <a:pathLst>
                <a:path w="3197335" h="210603">
                  <a:moveTo>
                    <a:pt x="0" y="0"/>
                  </a:moveTo>
                  <a:lnTo>
                    <a:pt x="3197335" y="0"/>
                  </a:lnTo>
                  <a:lnTo>
                    <a:pt x="3197335" y="210603"/>
                  </a:lnTo>
                  <a:lnTo>
                    <a:pt x="0" y="210603"/>
                  </a:lnTo>
                  <a:close/>
                </a:path>
              </a:pathLst>
            </a:custGeom>
            <a:solidFill>
              <a:srgbClr val="5B5B5B"/>
            </a:solidFill>
          </p:spPr>
          <p:txBody>
            <a:bodyPr/>
            <a:lstStyle/>
            <a:p>
              <a:endParaRPr lang="en-GB"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a:p>
          </p:txBody>
        </p:sp>
      </p:grpSp>
      <p:grpSp>
        <p:nvGrpSpPr>
          <p:cNvPr id="5" name="Group 5"/>
          <p:cNvGrpSpPr/>
          <p:nvPr/>
        </p:nvGrpSpPr>
        <p:grpSpPr>
          <a:xfrm>
            <a:off x="0" y="6611402"/>
            <a:ext cx="12192000" cy="246598"/>
            <a:chOff x="0" y="0"/>
            <a:chExt cx="3110489" cy="62913"/>
          </a:xfrm>
        </p:grpSpPr>
        <p:sp>
          <p:nvSpPr>
            <p:cNvPr id="6" name="Freeform 6"/>
            <p:cNvSpPr/>
            <p:nvPr/>
          </p:nvSpPr>
          <p:spPr>
            <a:xfrm>
              <a:off x="0" y="0"/>
              <a:ext cx="3110489" cy="62913"/>
            </a:xfrm>
            <a:custGeom>
              <a:avLst/>
              <a:gdLst/>
              <a:ahLst/>
              <a:cxnLst/>
              <a:rect l="l" t="t" r="r" b="b"/>
              <a:pathLst>
                <a:path w="3110489" h="62913">
                  <a:moveTo>
                    <a:pt x="0" y="0"/>
                  </a:moveTo>
                  <a:lnTo>
                    <a:pt x="3110489" y="0"/>
                  </a:lnTo>
                  <a:lnTo>
                    <a:pt x="3110489" y="62913"/>
                  </a:lnTo>
                  <a:lnTo>
                    <a:pt x="0" y="62913"/>
                  </a:lnTo>
                  <a:close/>
                </a:path>
              </a:pathLst>
            </a:custGeom>
            <a:solidFill>
              <a:srgbClr val="009D56"/>
            </a:solidFill>
          </p:spPr>
          <p:txBody>
            <a:bodyPr/>
            <a:lstStyle/>
            <a:p>
              <a:endParaRPr lang="en-GB" sz="1200"/>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a:p>
          </p:txBody>
        </p:sp>
      </p:grpSp>
      <p:pic>
        <p:nvPicPr>
          <p:cNvPr id="9" name="Picture 9"/>
          <p:cNvPicPr>
            <a:picLocks noChangeAspect="1"/>
          </p:cNvPicPr>
          <p:nvPr/>
        </p:nvPicPr>
        <p:blipFill>
          <a:blip r:embed="rId4"/>
          <a:srcRect b="447"/>
          <a:stretch>
            <a:fillRect/>
          </a:stretch>
        </p:blipFill>
        <p:spPr>
          <a:xfrm>
            <a:off x="7753341" y="1882350"/>
            <a:ext cx="4438659" cy="5155627"/>
          </a:xfrm>
          <a:prstGeom prst="rect">
            <a:avLst/>
          </a:prstGeom>
        </p:spPr>
      </p:pic>
      <p:sp>
        <p:nvSpPr>
          <p:cNvPr id="10" name="TextBox 10"/>
          <p:cNvSpPr txBox="1"/>
          <p:nvPr/>
        </p:nvSpPr>
        <p:spPr>
          <a:xfrm>
            <a:off x="685800" y="418341"/>
            <a:ext cx="2772685" cy="257186"/>
          </a:xfrm>
          <a:prstGeom prst="rect">
            <a:avLst/>
          </a:prstGeom>
        </p:spPr>
        <p:txBody>
          <a:bodyPr lIns="0" tIns="0" rIns="0" bIns="0" rtlCol="0" anchor="t">
            <a:spAutoFit/>
          </a:bodyPr>
          <a:lstStyle/>
          <a:p>
            <a:pPr>
              <a:lnSpc>
                <a:spcPts val="2187"/>
              </a:lnSpc>
              <a:spcBef>
                <a:spcPct val="0"/>
              </a:spcBef>
            </a:pPr>
            <a:r>
              <a:rPr lang="en-US" sz="1562">
                <a:solidFill>
                  <a:srgbClr val="009D56"/>
                </a:solidFill>
                <a:latin typeface="Baumans"/>
              </a:rPr>
              <a:t>Tackling loneliness</a:t>
            </a:r>
          </a:p>
        </p:txBody>
      </p:sp>
      <p:sp>
        <p:nvSpPr>
          <p:cNvPr id="11" name="TextBox 11"/>
          <p:cNvSpPr txBox="1"/>
          <p:nvPr/>
        </p:nvSpPr>
        <p:spPr>
          <a:xfrm>
            <a:off x="2370676" y="483685"/>
            <a:ext cx="2772685" cy="166777"/>
          </a:xfrm>
          <a:prstGeom prst="rect">
            <a:avLst/>
          </a:prstGeom>
        </p:spPr>
        <p:txBody>
          <a:bodyPr lIns="0" tIns="0" rIns="0" bIns="0" rtlCol="0" anchor="t">
            <a:spAutoFit/>
          </a:bodyPr>
          <a:lstStyle/>
          <a:p>
            <a:pPr>
              <a:lnSpc>
                <a:spcPts val="1403"/>
              </a:lnSpc>
              <a:spcBef>
                <a:spcPct val="0"/>
              </a:spcBef>
            </a:pPr>
            <a:r>
              <a:rPr lang="en-US" sz="1001">
                <a:solidFill>
                  <a:srgbClr val="5B5B5B"/>
                </a:solidFill>
                <a:latin typeface="Roboto"/>
              </a:rPr>
              <a:t>in Bromley</a:t>
            </a:r>
          </a:p>
        </p:txBody>
      </p:sp>
      <p:sp>
        <p:nvSpPr>
          <p:cNvPr id="12" name="TextBox 12"/>
          <p:cNvSpPr txBox="1"/>
          <p:nvPr/>
        </p:nvSpPr>
        <p:spPr>
          <a:xfrm>
            <a:off x="691069" y="6231885"/>
            <a:ext cx="9383499" cy="262892"/>
          </a:xfrm>
          <a:prstGeom prst="rect">
            <a:avLst/>
          </a:prstGeom>
        </p:spPr>
        <p:txBody>
          <a:bodyPr lIns="0" tIns="0" rIns="0" bIns="0" rtlCol="0" anchor="t">
            <a:spAutoFit/>
          </a:bodyPr>
          <a:lstStyle/>
          <a:p>
            <a:pPr>
              <a:lnSpc>
                <a:spcPts val="2239"/>
              </a:lnSpc>
              <a:spcBef>
                <a:spcPct val="0"/>
              </a:spcBef>
            </a:pPr>
            <a:r>
              <a:rPr lang="en-US" sz="1600">
                <a:solidFill>
                  <a:srgbClr val="FFFFFF"/>
                </a:solidFill>
                <a:latin typeface="Roboto Bold"/>
              </a:rPr>
              <a:t>bromley.gov.uk/</a:t>
            </a:r>
            <a:r>
              <a:rPr lang="en-US" sz="1600">
                <a:solidFill>
                  <a:srgbClr val="FFFFFF"/>
                </a:solidFill>
                <a:latin typeface="Roboto"/>
              </a:rPr>
              <a:t>loneliness</a:t>
            </a:r>
          </a:p>
        </p:txBody>
      </p:sp>
      <p:sp>
        <p:nvSpPr>
          <p:cNvPr id="13" name="TextBox 13"/>
          <p:cNvSpPr txBox="1"/>
          <p:nvPr/>
        </p:nvSpPr>
        <p:spPr>
          <a:xfrm>
            <a:off x="695863" y="805228"/>
            <a:ext cx="8436764" cy="626582"/>
          </a:xfrm>
          <a:prstGeom prst="rect">
            <a:avLst/>
          </a:prstGeom>
        </p:spPr>
        <p:txBody>
          <a:bodyPr lIns="0" tIns="0" rIns="0" bIns="0" rtlCol="0" anchor="t">
            <a:spAutoFit/>
          </a:bodyPr>
          <a:lstStyle/>
          <a:p>
            <a:pPr>
              <a:lnSpc>
                <a:spcPts val="5227"/>
              </a:lnSpc>
              <a:spcBef>
                <a:spcPct val="0"/>
              </a:spcBef>
            </a:pPr>
            <a:r>
              <a:rPr lang="en-US" sz="3734" dirty="0">
                <a:solidFill>
                  <a:srgbClr val="009D56"/>
                </a:solidFill>
                <a:latin typeface="Baumans"/>
              </a:rPr>
              <a:t>Launching the strategy </a:t>
            </a:r>
          </a:p>
        </p:txBody>
      </p:sp>
      <p:pic>
        <p:nvPicPr>
          <p:cNvPr id="1026" name="Picture 2" descr="vicky west (@vickywest3) / X">
            <a:extLst>
              <a:ext uri="{FF2B5EF4-FFF2-40B4-BE49-F238E27FC236}">
                <a16:creationId xmlns:a16="http://schemas.microsoft.com/office/drawing/2014/main" id="{8728F55F-AF2F-E404-A606-91878D096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2182" y="3037746"/>
            <a:ext cx="4689084" cy="2344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532405" cy="825490"/>
            <a:chOff x="0" y="0"/>
            <a:chExt cx="3197335" cy="210603"/>
          </a:xfrm>
        </p:grpSpPr>
        <p:sp>
          <p:nvSpPr>
            <p:cNvPr id="3" name="Freeform 3"/>
            <p:cNvSpPr/>
            <p:nvPr/>
          </p:nvSpPr>
          <p:spPr>
            <a:xfrm>
              <a:off x="0" y="0"/>
              <a:ext cx="3197335" cy="210603"/>
            </a:xfrm>
            <a:custGeom>
              <a:avLst/>
              <a:gdLst/>
              <a:ahLst/>
              <a:cxnLst/>
              <a:rect l="l" t="t" r="r" b="b"/>
              <a:pathLst>
                <a:path w="3197335" h="210603">
                  <a:moveTo>
                    <a:pt x="0" y="0"/>
                  </a:moveTo>
                  <a:lnTo>
                    <a:pt x="3197335" y="0"/>
                  </a:lnTo>
                  <a:lnTo>
                    <a:pt x="3197335" y="210603"/>
                  </a:lnTo>
                  <a:lnTo>
                    <a:pt x="0" y="210603"/>
                  </a:lnTo>
                  <a:close/>
                </a:path>
              </a:pathLst>
            </a:custGeom>
            <a:solidFill>
              <a:srgbClr val="5B5B5B"/>
            </a:solidFill>
          </p:spPr>
          <p:txBody>
            <a:bodyPr/>
            <a:lstStyle/>
            <a:p>
              <a:endParaRPr lang="en-GB"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a:p>
          </p:txBody>
        </p:sp>
      </p:grpSp>
      <p:grpSp>
        <p:nvGrpSpPr>
          <p:cNvPr id="5" name="Group 5"/>
          <p:cNvGrpSpPr/>
          <p:nvPr/>
        </p:nvGrpSpPr>
        <p:grpSpPr>
          <a:xfrm>
            <a:off x="0" y="6611402"/>
            <a:ext cx="12192000" cy="246598"/>
            <a:chOff x="0" y="0"/>
            <a:chExt cx="3110489" cy="62913"/>
          </a:xfrm>
        </p:grpSpPr>
        <p:sp>
          <p:nvSpPr>
            <p:cNvPr id="6" name="Freeform 6"/>
            <p:cNvSpPr/>
            <p:nvPr/>
          </p:nvSpPr>
          <p:spPr>
            <a:xfrm>
              <a:off x="0" y="0"/>
              <a:ext cx="3110489" cy="62913"/>
            </a:xfrm>
            <a:custGeom>
              <a:avLst/>
              <a:gdLst/>
              <a:ahLst/>
              <a:cxnLst/>
              <a:rect l="l" t="t" r="r" b="b"/>
              <a:pathLst>
                <a:path w="3110489" h="62913">
                  <a:moveTo>
                    <a:pt x="0" y="0"/>
                  </a:moveTo>
                  <a:lnTo>
                    <a:pt x="3110489" y="0"/>
                  </a:lnTo>
                  <a:lnTo>
                    <a:pt x="3110489" y="62913"/>
                  </a:lnTo>
                  <a:lnTo>
                    <a:pt x="0" y="62913"/>
                  </a:lnTo>
                  <a:close/>
                </a:path>
              </a:pathLst>
            </a:custGeom>
            <a:solidFill>
              <a:srgbClr val="009D56"/>
            </a:solidFill>
          </p:spPr>
          <p:txBody>
            <a:bodyPr/>
            <a:lstStyle/>
            <a:p>
              <a:endParaRPr lang="en-GB" sz="1200"/>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307"/>
                </a:lnSpc>
              </a:pPr>
              <a:endParaRPr sz="1200"/>
            </a:p>
          </p:txBody>
        </p:sp>
      </p:grpSp>
      <p:pic>
        <p:nvPicPr>
          <p:cNvPr id="9" name="Picture 9"/>
          <p:cNvPicPr>
            <a:picLocks noChangeAspect="1"/>
          </p:cNvPicPr>
          <p:nvPr/>
        </p:nvPicPr>
        <p:blipFill>
          <a:blip r:embed="rId3"/>
          <a:srcRect b="447"/>
          <a:stretch>
            <a:fillRect/>
          </a:stretch>
        </p:blipFill>
        <p:spPr>
          <a:xfrm>
            <a:off x="9063193" y="3631905"/>
            <a:ext cx="2810259" cy="3264195"/>
          </a:xfrm>
          <a:prstGeom prst="rect">
            <a:avLst/>
          </a:prstGeom>
        </p:spPr>
      </p:pic>
      <p:sp>
        <p:nvSpPr>
          <p:cNvPr id="10" name="TextBox 10"/>
          <p:cNvSpPr txBox="1"/>
          <p:nvPr/>
        </p:nvSpPr>
        <p:spPr>
          <a:xfrm>
            <a:off x="685800" y="418341"/>
            <a:ext cx="2772685" cy="257186"/>
          </a:xfrm>
          <a:prstGeom prst="rect">
            <a:avLst/>
          </a:prstGeom>
        </p:spPr>
        <p:txBody>
          <a:bodyPr lIns="0" tIns="0" rIns="0" bIns="0" rtlCol="0" anchor="t">
            <a:spAutoFit/>
          </a:bodyPr>
          <a:lstStyle/>
          <a:p>
            <a:pPr>
              <a:lnSpc>
                <a:spcPts val="2187"/>
              </a:lnSpc>
              <a:spcBef>
                <a:spcPct val="0"/>
              </a:spcBef>
            </a:pPr>
            <a:r>
              <a:rPr lang="en-US" sz="1562">
                <a:solidFill>
                  <a:srgbClr val="009D56"/>
                </a:solidFill>
                <a:latin typeface="Baumans"/>
              </a:rPr>
              <a:t>Tackling loneliness</a:t>
            </a:r>
          </a:p>
        </p:txBody>
      </p:sp>
      <p:sp>
        <p:nvSpPr>
          <p:cNvPr id="11" name="TextBox 11"/>
          <p:cNvSpPr txBox="1"/>
          <p:nvPr/>
        </p:nvSpPr>
        <p:spPr>
          <a:xfrm>
            <a:off x="2370676" y="483685"/>
            <a:ext cx="2772685" cy="166777"/>
          </a:xfrm>
          <a:prstGeom prst="rect">
            <a:avLst/>
          </a:prstGeom>
        </p:spPr>
        <p:txBody>
          <a:bodyPr lIns="0" tIns="0" rIns="0" bIns="0" rtlCol="0" anchor="t">
            <a:spAutoFit/>
          </a:bodyPr>
          <a:lstStyle/>
          <a:p>
            <a:pPr>
              <a:lnSpc>
                <a:spcPts val="1403"/>
              </a:lnSpc>
              <a:spcBef>
                <a:spcPct val="0"/>
              </a:spcBef>
            </a:pPr>
            <a:r>
              <a:rPr lang="en-US" sz="1001">
                <a:solidFill>
                  <a:srgbClr val="5B5B5B"/>
                </a:solidFill>
                <a:latin typeface="Roboto"/>
              </a:rPr>
              <a:t>in Bromley</a:t>
            </a:r>
          </a:p>
        </p:txBody>
      </p:sp>
      <p:sp>
        <p:nvSpPr>
          <p:cNvPr id="12" name="TextBox 12"/>
          <p:cNvSpPr txBox="1"/>
          <p:nvPr/>
        </p:nvSpPr>
        <p:spPr>
          <a:xfrm>
            <a:off x="691069" y="6231885"/>
            <a:ext cx="9383499" cy="262892"/>
          </a:xfrm>
          <a:prstGeom prst="rect">
            <a:avLst/>
          </a:prstGeom>
        </p:spPr>
        <p:txBody>
          <a:bodyPr lIns="0" tIns="0" rIns="0" bIns="0" rtlCol="0" anchor="t">
            <a:spAutoFit/>
          </a:bodyPr>
          <a:lstStyle/>
          <a:p>
            <a:pPr>
              <a:lnSpc>
                <a:spcPts val="2239"/>
              </a:lnSpc>
              <a:spcBef>
                <a:spcPct val="0"/>
              </a:spcBef>
            </a:pPr>
            <a:r>
              <a:rPr lang="en-US" sz="1600">
                <a:solidFill>
                  <a:srgbClr val="FFFFFF"/>
                </a:solidFill>
                <a:latin typeface="Roboto Bold"/>
              </a:rPr>
              <a:t>bromley.gov.uk/</a:t>
            </a:r>
            <a:r>
              <a:rPr lang="en-US" sz="1600">
                <a:solidFill>
                  <a:srgbClr val="FFFFFF"/>
                </a:solidFill>
                <a:latin typeface="Roboto"/>
              </a:rPr>
              <a:t>loneliness</a:t>
            </a:r>
          </a:p>
        </p:txBody>
      </p:sp>
      <p:sp>
        <p:nvSpPr>
          <p:cNvPr id="13" name="TextBox 13"/>
          <p:cNvSpPr txBox="1"/>
          <p:nvPr/>
        </p:nvSpPr>
        <p:spPr>
          <a:xfrm>
            <a:off x="695863" y="805228"/>
            <a:ext cx="8436764" cy="626582"/>
          </a:xfrm>
          <a:prstGeom prst="rect">
            <a:avLst/>
          </a:prstGeom>
        </p:spPr>
        <p:txBody>
          <a:bodyPr lIns="0" tIns="0" rIns="0" bIns="0" rtlCol="0" anchor="t">
            <a:spAutoFit/>
          </a:bodyPr>
          <a:lstStyle/>
          <a:p>
            <a:pPr>
              <a:lnSpc>
                <a:spcPts val="5227"/>
              </a:lnSpc>
              <a:spcBef>
                <a:spcPct val="0"/>
              </a:spcBef>
            </a:pPr>
            <a:r>
              <a:rPr lang="en-US" sz="3734" dirty="0">
                <a:solidFill>
                  <a:srgbClr val="009D56"/>
                </a:solidFill>
                <a:latin typeface="Baumans"/>
              </a:rPr>
              <a:t>Priorities to tackling loneliness in Bromley</a:t>
            </a:r>
          </a:p>
        </p:txBody>
      </p:sp>
      <p:pic>
        <p:nvPicPr>
          <p:cNvPr id="34" name="Picture 33">
            <a:extLst>
              <a:ext uri="{FF2B5EF4-FFF2-40B4-BE49-F238E27FC236}">
                <a16:creationId xmlns:a16="http://schemas.microsoft.com/office/drawing/2014/main" id="{E4EB7F0A-BA55-4404-FD72-074DE58646A4}"/>
              </a:ext>
            </a:extLst>
          </p:cNvPr>
          <p:cNvPicPr>
            <a:picLocks noChangeAspect="1"/>
          </p:cNvPicPr>
          <p:nvPr/>
        </p:nvPicPr>
        <p:blipFill>
          <a:blip r:embed="rId4"/>
          <a:stretch>
            <a:fillRect/>
          </a:stretch>
        </p:blipFill>
        <p:spPr>
          <a:xfrm>
            <a:off x="1165934" y="1583598"/>
            <a:ext cx="7740793" cy="4503356"/>
          </a:xfrm>
          <a:prstGeom prst="rect">
            <a:avLst/>
          </a:prstGeom>
        </p:spPr>
      </p:pic>
    </p:spTree>
    <p:extLst>
      <p:ext uri="{BB962C8B-B14F-4D97-AF65-F5344CB8AC3E}">
        <p14:creationId xmlns:p14="http://schemas.microsoft.com/office/powerpoint/2010/main" val="2841458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p15"/>
          <p:cNvGrpSpPr/>
          <p:nvPr/>
        </p:nvGrpSpPr>
        <p:grpSpPr>
          <a:xfrm>
            <a:off x="-409578" y="1469584"/>
            <a:ext cx="2791919" cy="5746214"/>
            <a:chOff x="0" y="-38100"/>
            <a:chExt cx="812800" cy="1672872"/>
          </a:xfrm>
        </p:grpSpPr>
        <p:sp>
          <p:nvSpPr>
            <p:cNvPr id="144" name="Google Shape;144;p15"/>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145" name="Google Shape;145;p1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146" name="Google Shape;146;p15"/>
          <p:cNvGrpSpPr/>
          <p:nvPr/>
        </p:nvGrpSpPr>
        <p:grpSpPr>
          <a:xfrm>
            <a:off x="0" y="6022862"/>
            <a:ext cx="12532405" cy="3335230"/>
            <a:chOff x="0" y="-38100"/>
            <a:chExt cx="3197335" cy="850900"/>
          </a:xfrm>
        </p:grpSpPr>
        <p:sp>
          <p:nvSpPr>
            <p:cNvPr id="147" name="Google Shape;147;p15"/>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148" name="Google Shape;148;p1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149" name="Google Shape;149;p15"/>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150" name="Google Shape;150;p15"/>
          <p:cNvGrpSpPr/>
          <p:nvPr/>
        </p:nvGrpSpPr>
        <p:grpSpPr>
          <a:xfrm>
            <a:off x="0" y="6462063"/>
            <a:ext cx="12192000" cy="3335245"/>
            <a:chOff x="0" y="-38100"/>
            <a:chExt cx="3110489" cy="850900"/>
          </a:xfrm>
        </p:grpSpPr>
        <p:sp>
          <p:nvSpPr>
            <p:cNvPr id="151" name="Google Shape;151;p15"/>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152" name="Google Shape;152;p1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153" name="Google Shape;153;p15"/>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154" name="Google Shape;154;p15"/>
          <p:cNvPicPr preferRelativeResize="0"/>
          <p:nvPr/>
        </p:nvPicPr>
        <p:blipFill rotWithShape="1">
          <a:blip r:embed="rId4">
            <a:alphaModFix/>
          </a:blip>
          <a:srcRect/>
          <a:stretch/>
        </p:blipFill>
        <p:spPr>
          <a:xfrm>
            <a:off x="10422455" y="352266"/>
            <a:ext cx="1422684" cy="885621"/>
          </a:xfrm>
          <a:prstGeom prst="rect">
            <a:avLst/>
          </a:prstGeom>
          <a:noFill/>
          <a:ln>
            <a:noFill/>
          </a:ln>
        </p:spPr>
      </p:pic>
      <p:grpSp>
        <p:nvGrpSpPr>
          <p:cNvPr id="156" name="Google Shape;156;p15"/>
          <p:cNvGrpSpPr/>
          <p:nvPr/>
        </p:nvGrpSpPr>
        <p:grpSpPr>
          <a:xfrm>
            <a:off x="2591626" y="1469584"/>
            <a:ext cx="3385251" cy="2988789"/>
            <a:chOff x="0" y="-38100"/>
            <a:chExt cx="985535" cy="870114"/>
          </a:xfrm>
        </p:grpSpPr>
        <p:sp>
          <p:nvSpPr>
            <p:cNvPr id="157" name="Google Shape;157;p15"/>
            <p:cNvSpPr/>
            <p:nvPr/>
          </p:nvSpPr>
          <p:spPr>
            <a:xfrm>
              <a:off x="0" y="0"/>
              <a:ext cx="985535" cy="832014"/>
            </a:xfrm>
            <a:custGeom>
              <a:avLst/>
              <a:gdLst/>
              <a:ahLst/>
              <a:cxnLst/>
              <a:rect l="l" t="t" r="r" b="b"/>
              <a:pathLst>
                <a:path w="985535" h="832014" extrusionOk="0">
                  <a:moveTo>
                    <a:pt x="30493" y="0"/>
                  </a:moveTo>
                  <a:lnTo>
                    <a:pt x="955042" y="0"/>
                  </a:lnTo>
                  <a:cubicBezTo>
                    <a:pt x="963129" y="0"/>
                    <a:pt x="970885" y="3213"/>
                    <a:pt x="976603" y="8931"/>
                  </a:cubicBezTo>
                  <a:cubicBezTo>
                    <a:pt x="982322" y="14650"/>
                    <a:pt x="985535" y="22406"/>
                    <a:pt x="985535" y="30493"/>
                  </a:cubicBezTo>
                  <a:lnTo>
                    <a:pt x="985535" y="801521"/>
                  </a:lnTo>
                  <a:cubicBezTo>
                    <a:pt x="985535" y="809609"/>
                    <a:pt x="982322" y="817365"/>
                    <a:pt x="976603" y="823083"/>
                  </a:cubicBezTo>
                  <a:cubicBezTo>
                    <a:pt x="970885" y="828802"/>
                    <a:pt x="963129" y="832014"/>
                    <a:pt x="955042" y="832014"/>
                  </a:cubicBezTo>
                  <a:lnTo>
                    <a:pt x="30493" y="832014"/>
                  </a:lnTo>
                  <a:cubicBezTo>
                    <a:pt x="22406" y="832014"/>
                    <a:pt x="14650" y="828802"/>
                    <a:pt x="8931" y="823083"/>
                  </a:cubicBezTo>
                  <a:cubicBezTo>
                    <a:pt x="3213" y="817365"/>
                    <a:pt x="0" y="809609"/>
                    <a:pt x="0" y="801521"/>
                  </a:cubicBezTo>
                  <a:lnTo>
                    <a:pt x="0" y="30493"/>
                  </a:lnTo>
                  <a:cubicBezTo>
                    <a:pt x="0" y="22406"/>
                    <a:pt x="3213" y="14650"/>
                    <a:pt x="8931" y="8931"/>
                  </a:cubicBezTo>
                  <a:cubicBezTo>
                    <a:pt x="14650" y="3213"/>
                    <a:pt x="22406" y="0"/>
                    <a:pt x="30493"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158" name="Google Shape;158;p1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159" name="Google Shape;159;p15"/>
          <p:cNvPicPr preferRelativeResize="0"/>
          <p:nvPr/>
        </p:nvPicPr>
        <p:blipFill rotWithShape="1">
          <a:blip r:embed="rId5">
            <a:alphaModFix/>
          </a:blip>
          <a:srcRect/>
          <a:stretch/>
        </p:blipFill>
        <p:spPr>
          <a:xfrm>
            <a:off x="429315" y="1858163"/>
            <a:ext cx="790415" cy="751883"/>
          </a:xfrm>
          <a:prstGeom prst="rect">
            <a:avLst/>
          </a:prstGeom>
          <a:noFill/>
          <a:ln>
            <a:noFill/>
          </a:ln>
        </p:spPr>
      </p:pic>
      <p:grpSp>
        <p:nvGrpSpPr>
          <p:cNvPr id="160" name="Google Shape;160;p15"/>
          <p:cNvGrpSpPr/>
          <p:nvPr/>
        </p:nvGrpSpPr>
        <p:grpSpPr>
          <a:xfrm>
            <a:off x="6096000" y="1469584"/>
            <a:ext cx="5749139" cy="2988789"/>
            <a:chOff x="0" y="-38100"/>
            <a:chExt cx="1673724" cy="870114"/>
          </a:xfrm>
        </p:grpSpPr>
        <p:sp>
          <p:nvSpPr>
            <p:cNvPr id="161" name="Google Shape;161;p15"/>
            <p:cNvSpPr/>
            <p:nvPr/>
          </p:nvSpPr>
          <p:spPr>
            <a:xfrm>
              <a:off x="0" y="0"/>
              <a:ext cx="1673724" cy="832014"/>
            </a:xfrm>
            <a:custGeom>
              <a:avLst/>
              <a:gdLst/>
              <a:ahLst/>
              <a:cxnLst/>
              <a:rect l="l" t="t" r="r" b="b"/>
              <a:pathLst>
                <a:path w="1673724" h="832014" extrusionOk="0">
                  <a:moveTo>
                    <a:pt x="17955" y="0"/>
                  </a:moveTo>
                  <a:lnTo>
                    <a:pt x="1655769" y="0"/>
                  </a:lnTo>
                  <a:cubicBezTo>
                    <a:pt x="1665685" y="0"/>
                    <a:pt x="1673724" y="8039"/>
                    <a:pt x="1673724" y="17955"/>
                  </a:cubicBezTo>
                  <a:lnTo>
                    <a:pt x="1673724" y="814059"/>
                  </a:lnTo>
                  <a:cubicBezTo>
                    <a:pt x="1673724" y="823975"/>
                    <a:pt x="1665685" y="832014"/>
                    <a:pt x="1655769" y="832014"/>
                  </a:cubicBezTo>
                  <a:lnTo>
                    <a:pt x="17955" y="832014"/>
                  </a:lnTo>
                  <a:cubicBezTo>
                    <a:pt x="13193" y="832014"/>
                    <a:pt x="8626" y="830122"/>
                    <a:pt x="5259" y="826755"/>
                  </a:cubicBezTo>
                  <a:cubicBezTo>
                    <a:pt x="1892" y="823388"/>
                    <a:pt x="0" y="818821"/>
                    <a:pt x="0" y="814059"/>
                  </a:cubicBezTo>
                  <a:lnTo>
                    <a:pt x="0" y="17955"/>
                  </a:lnTo>
                  <a:cubicBezTo>
                    <a:pt x="0" y="13193"/>
                    <a:pt x="1892" y="8626"/>
                    <a:pt x="5259" y="5259"/>
                  </a:cubicBezTo>
                  <a:cubicBezTo>
                    <a:pt x="8626" y="1892"/>
                    <a:pt x="13193" y="0"/>
                    <a:pt x="17955"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162" name="Google Shape;162;p1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164" name="Google Shape;164;p15"/>
          <p:cNvSpPr txBox="1"/>
          <p:nvPr/>
        </p:nvSpPr>
        <p:spPr>
          <a:xfrm>
            <a:off x="2782503" y="2459738"/>
            <a:ext cx="3003400" cy="212366"/>
          </a:xfrm>
          <a:prstGeom prst="rect">
            <a:avLst/>
          </a:prstGeom>
          <a:noFill/>
          <a:ln>
            <a:noFill/>
          </a:ln>
        </p:spPr>
        <p:txBody>
          <a:bodyPr spcFirstLastPara="1" wrap="square" lIns="0" tIns="0" rIns="0" bIns="0" anchor="t" anchorCtr="0">
            <a:spAutoFit/>
          </a:bodyPr>
          <a:lstStyle/>
          <a:p>
            <a:pPr>
              <a:lnSpc>
                <a:spcPct val="115000"/>
              </a:lnSpc>
            </a:pPr>
            <a:endParaRPr sz="1200"/>
          </a:p>
        </p:txBody>
      </p:sp>
      <p:sp>
        <p:nvSpPr>
          <p:cNvPr id="165" name="Google Shape;165;p15"/>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166" name="Google Shape;166;p15"/>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grpSp>
        <p:nvGrpSpPr>
          <p:cNvPr id="167" name="Google Shape;167;p15"/>
          <p:cNvGrpSpPr/>
          <p:nvPr/>
        </p:nvGrpSpPr>
        <p:grpSpPr>
          <a:xfrm>
            <a:off x="429315" y="2784671"/>
            <a:ext cx="1736861" cy="1074699"/>
            <a:chOff x="0" y="-57150"/>
            <a:chExt cx="3473722" cy="2149398"/>
          </a:xfrm>
        </p:grpSpPr>
        <p:sp>
          <p:nvSpPr>
            <p:cNvPr id="168" name="Google Shape;168;p15"/>
            <p:cNvSpPr txBox="1"/>
            <p:nvPr/>
          </p:nvSpPr>
          <p:spPr>
            <a:xfrm>
              <a:off x="0" y="-57150"/>
              <a:ext cx="3473722" cy="689420"/>
            </a:xfrm>
            <a:prstGeom prst="rect">
              <a:avLst/>
            </a:prstGeom>
            <a:noFill/>
            <a:ln>
              <a:noFill/>
            </a:ln>
          </p:spPr>
          <p:txBody>
            <a:bodyPr spcFirstLastPara="1" wrap="square" lIns="0" tIns="0" rIns="0" bIns="0" anchor="t" anchorCtr="0">
              <a:spAutoFit/>
            </a:bodyPr>
            <a:lstStyle/>
            <a:p>
              <a:pPr>
                <a:lnSpc>
                  <a:spcPct val="139958"/>
                </a:lnSpc>
              </a:pPr>
              <a:r>
                <a:rPr lang="en-US" sz="1600" b="1">
                  <a:solidFill>
                    <a:srgbClr val="5B5B5B"/>
                  </a:solidFill>
                  <a:latin typeface="Roboto"/>
                  <a:ea typeface="Roboto"/>
                  <a:cs typeface="Roboto"/>
                  <a:sym typeface="Roboto"/>
                </a:rPr>
                <a:t>PRIORITY 1</a:t>
              </a:r>
              <a:endParaRPr sz="1200"/>
            </a:p>
          </p:txBody>
        </p:sp>
        <p:sp>
          <p:nvSpPr>
            <p:cNvPr id="169" name="Google Shape;169;p15"/>
            <p:cNvSpPr txBox="1"/>
            <p:nvPr/>
          </p:nvSpPr>
          <p:spPr>
            <a:xfrm>
              <a:off x="0" y="598762"/>
              <a:ext cx="3473722" cy="1493486"/>
            </a:xfrm>
            <a:prstGeom prst="rect">
              <a:avLst/>
            </a:prstGeom>
            <a:noFill/>
            <a:ln>
              <a:noFill/>
            </a:ln>
          </p:spPr>
          <p:txBody>
            <a:bodyPr spcFirstLastPara="1" wrap="square" lIns="0" tIns="0" rIns="0" bIns="0" anchor="t" anchorCtr="0">
              <a:spAutoFit/>
            </a:bodyPr>
            <a:lstStyle/>
            <a:p>
              <a:pPr>
                <a:lnSpc>
                  <a:spcPct val="140000"/>
                </a:lnSpc>
              </a:pPr>
              <a:r>
                <a:rPr lang="en-US" sz="1733" b="1">
                  <a:solidFill>
                    <a:srgbClr val="019F55"/>
                  </a:solidFill>
                  <a:latin typeface="Roboto"/>
                  <a:ea typeface="Roboto"/>
                  <a:cs typeface="Roboto"/>
                  <a:sym typeface="Roboto"/>
                </a:rPr>
                <a:t>Organisations and services</a:t>
              </a:r>
              <a:endParaRPr sz="1200"/>
            </a:p>
          </p:txBody>
        </p:sp>
      </p:grpSp>
      <p:sp>
        <p:nvSpPr>
          <p:cNvPr id="170" name="Google Shape;170;p15"/>
          <p:cNvSpPr txBox="1"/>
          <p:nvPr/>
        </p:nvSpPr>
        <p:spPr>
          <a:xfrm>
            <a:off x="6186166" y="3036742"/>
            <a:ext cx="5576520" cy="1362681"/>
          </a:xfrm>
          <a:prstGeom prst="rect">
            <a:avLst/>
          </a:prstGeom>
          <a:noFill/>
          <a:ln>
            <a:noFill/>
          </a:ln>
        </p:spPr>
        <p:txBody>
          <a:bodyPr spcFirstLastPara="1" wrap="square" lIns="0" tIns="0" rIns="0" bIns="0" anchor="t" anchorCtr="0">
            <a:spAutoFit/>
          </a:bodyPr>
          <a:lstStyle/>
          <a:p>
            <a:pPr>
              <a:lnSpc>
                <a:spcPct val="115000"/>
              </a:lnSpc>
              <a:buClr>
                <a:schemeClr val="dk1"/>
              </a:buClr>
            </a:pPr>
            <a:r>
              <a:rPr lang="en-US" sz="1100" dirty="0">
                <a:solidFill>
                  <a:schemeClr val="dk1"/>
                </a:solidFill>
                <a:latin typeface="Roboto"/>
                <a:ea typeface="Roboto"/>
                <a:cs typeface="Roboto"/>
                <a:sym typeface="Roboto"/>
              </a:rPr>
              <a:t>In March 2023, Bromley Council piloted a </a:t>
            </a:r>
            <a:r>
              <a:rPr lang="en-US" sz="1100" b="1" dirty="0">
                <a:solidFill>
                  <a:schemeClr val="dk1"/>
                </a:solidFill>
                <a:latin typeface="Roboto"/>
                <a:ea typeface="Roboto"/>
                <a:cs typeface="Roboto"/>
                <a:sym typeface="Roboto"/>
              </a:rPr>
              <a:t>FREE</a:t>
            </a:r>
            <a:r>
              <a:rPr lang="en-US" sz="1100" dirty="0">
                <a:solidFill>
                  <a:schemeClr val="dk1"/>
                </a:solidFill>
                <a:latin typeface="Roboto"/>
                <a:ea typeface="Roboto"/>
                <a:cs typeface="Roboto"/>
                <a:sym typeface="Roboto"/>
              </a:rPr>
              <a:t>, 1.5 hour </a:t>
            </a:r>
            <a:r>
              <a:rPr lang="en-US" sz="1100" b="1" dirty="0">
                <a:solidFill>
                  <a:schemeClr val="dk1"/>
                </a:solidFill>
                <a:latin typeface="Roboto"/>
                <a:ea typeface="Roboto"/>
                <a:cs typeface="Roboto"/>
                <a:sym typeface="Roboto"/>
              </a:rPr>
              <a:t>Tackling Loneliness Workshop</a:t>
            </a:r>
            <a:r>
              <a:rPr lang="en-US" sz="1100" dirty="0">
                <a:solidFill>
                  <a:schemeClr val="dk1"/>
                </a:solidFill>
                <a:latin typeface="Roboto"/>
                <a:ea typeface="Roboto"/>
                <a:cs typeface="Roboto"/>
                <a:sym typeface="Roboto"/>
              </a:rPr>
              <a:t> to inform professionals about loneliness. To date, over </a:t>
            </a:r>
            <a:r>
              <a:rPr lang="en-US" sz="1100" b="1" dirty="0">
                <a:solidFill>
                  <a:schemeClr val="dk1"/>
                </a:solidFill>
                <a:latin typeface="Roboto"/>
                <a:ea typeface="Roboto"/>
                <a:cs typeface="Roboto"/>
                <a:sym typeface="Roboto"/>
              </a:rPr>
              <a:t>530 people</a:t>
            </a:r>
            <a:r>
              <a:rPr lang="en-US" sz="1100" dirty="0">
                <a:solidFill>
                  <a:schemeClr val="dk1"/>
                </a:solidFill>
                <a:latin typeface="Roboto"/>
                <a:ea typeface="Roboto"/>
                <a:cs typeface="Roboto"/>
                <a:sym typeface="Roboto"/>
              </a:rPr>
              <a:t> have attended the workshop including </a:t>
            </a:r>
            <a:r>
              <a:rPr lang="en-US" sz="1100" b="1" dirty="0">
                <a:solidFill>
                  <a:schemeClr val="dk1"/>
                </a:solidFill>
                <a:latin typeface="Roboto"/>
                <a:ea typeface="Roboto"/>
                <a:cs typeface="Roboto"/>
                <a:sym typeface="Roboto"/>
              </a:rPr>
              <a:t>professionals</a:t>
            </a:r>
            <a:r>
              <a:rPr lang="en-US" sz="1100" dirty="0">
                <a:solidFill>
                  <a:schemeClr val="dk1"/>
                </a:solidFill>
                <a:latin typeface="Roboto"/>
                <a:ea typeface="Roboto"/>
                <a:cs typeface="Roboto"/>
                <a:sym typeface="Roboto"/>
              </a:rPr>
              <a:t> and </a:t>
            </a:r>
            <a:r>
              <a:rPr lang="en-US" sz="1100" b="1" dirty="0">
                <a:solidFill>
                  <a:schemeClr val="dk1"/>
                </a:solidFill>
                <a:latin typeface="Roboto"/>
                <a:ea typeface="Roboto"/>
                <a:cs typeface="Roboto"/>
                <a:sym typeface="Roboto"/>
              </a:rPr>
              <a:t>Bromley Youth Council</a:t>
            </a:r>
            <a:r>
              <a:rPr lang="en-US" sz="1100" dirty="0">
                <a:solidFill>
                  <a:schemeClr val="dk1"/>
                </a:solidFill>
                <a:latin typeface="Roboto"/>
                <a:ea typeface="Roboto"/>
                <a:cs typeface="Roboto"/>
                <a:sym typeface="Roboto"/>
              </a:rPr>
              <a:t>, </a:t>
            </a:r>
            <a:r>
              <a:rPr lang="en-US" sz="1100" b="1" dirty="0">
                <a:solidFill>
                  <a:schemeClr val="dk1"/>
                </a:solidFill>
                <a:latin typeface="Roboto"/>
                <a:ea typeface="Roboto"/>
                <a:cs typeface="Roboto"/>
                <a:sym typeface="Roboto"/>
              </a:rPr>
              <a:t>Councillors</a:t>
            </a:r>
            <a:r>
              <a:rPr lang="en-US" sz="1100" dirty="0">
                <a:solidFill>
                  <a:schemeClr val="dk1"/>
                </a:solidFill>
                <a:latin typeface="Roboto"/>
                <a:ea typeface="Roboto"/>
                <a:cs typeface="Roboto"/>
                <a:sym typeface="Roboto"/>
              </a:rPr>
              <a:t>, </a:t>
            </a:r>
            <a:r>
              <a:rPr lang="en-US" sz="1100" b="1" dirty="0">
                <a:solidFill>
                  <a:schemeClr val="dk1"/>
                </a:solidFill>
                <a:latin typeface="Roboto"/>
                <a:ea typeface="Roboto"/>
                <a:cs typeface="Roboto"/>
                <a:sym typeface="Roboto"/>
              </a:rPr>
              <a:t>youth MET Police team</a:t>
            </a:r>
            <a:r>
              <a:rPr lang="en-US" sz="1100" dirty="0">
                <a:solidFill>
                  <a:schemeClr val="dk1"/>
                </a:solidFill>
                <a:latin typeface="Roboto"/>
                <a:ea typeface="Roboto"/>
                <a:cs typeface="Roboto"/>
                <a:sym typeface="Roboto"/>
              </a:rPr>
              <a:t>, </a:t>
            </a:r>
            <a:r>
              <a:rPr lang="en-US" sz="1100" b="1" dirty="0">
                <a:solidFill>
                  <a:schemeClr val="dk1"/>
                </a:solidFill>
                <a:latin typeface="Roboto"/>
                <a:ea typeface="Roboto"/>
                <a:cs typeface="Roboto"/>
                <a:sym typeface="Roboto"/>
              </a:rPr>
              <a:t>school nurses</a:t>
            </a:r>
            <a:r>
              <a:rPr lang="en-US" sz="1100" dirty="0">
                <a:solidFill>
                  <a:schemeClr val="dk1"/>
                </a:solidFill>
                <a:latin typeface="Roboto"/>
                <a:ea typeface="Roboto"/>
                <a:cs typeface="Roboto"/>
                <a:sym typeface="Roboto"/>
              </a:rPr>
              <a:t>,  </a:t>
            </a:r>
            <a:r>
              <a:rPr lang="en-US" sz="1100" b="1" dirty="0">
                <a:solidFill>
                  <a:schemeClr val="dk1"/>
                </a:solidFill>
                <a:latin typeface="Roboto"/>
                <a:ea typeface="Roboto"/>
                <a:cs typeface="Roboto"/>
                <a:sym typeface="Roboto"/>
              </a:rPr>
              <a:t>Bromley Y – local youth mental health service practitioners, Social workers </a:t>
            </a:r>
            <a:r>
              <a:rPr lang="en-US" sz="1100" dirty="0">
                <a:solidFill>
                  <a:schemeClr val="dk1"/>
                </a:solidFill>
                <a:latin typeface="Roboto"/>
                <a:ea typeface="Roboto"/>
                <a:cs typeface="Roboto"/>
                <a:sym typeface="Roboto"/>
              </a:rPr>
              <a:t>and</a:t>
            </a:r>
            <a:r>
              <a:rPr lang="en-US" sz="1100" b="1" dirty="0">
                <a:solidFill>
                  <a:schemeClr val="dk1"/>
                </a:solidFill>
                <a:latin typeface="Roboto"/>
                <a:ea typeface="Roboto"/>
                <a:cs typeface="Roboto"/>
                <a:sym typeface="Roboto"/>
              </a:rPr>
              <a:t> </a:t>
            </a:r>
            <a:r>
              <a:rPr lang="en-US" sz="1100" dirty="0">
                <a:solidFill>
                  <a:schemeClr val="dk1"/>
                </a:solidFill>
                <a:latin typeface="Roboto"/>
                <a:ea typeface="Roboto"/>
                <a:cs typeface="Roboto"/>
                <a:sym typeface="Roboto"/>
              </a:rPr>
              <a:t>many more. </a:t>
            </a:r>
          </a:p>
          <a:p>
            <a:pPr>
              <a:lnSpc>
                <a:spcPct val="115000"/>
              </a:lnSpc>
              <a:buClr>
                <a:schemeClr val="dk1"/>
              </a:buClr>
            </a:pPr>
            <a:r>
              <a:rPr lang="en-US" sz="1100" dirty="0">
                <a:solidFill>
                  <a:schemeClr val="dk1"/>
                </a:solidFill>
                <a:latin typeface="Roboto"/>
                <a:ea typeface="Roboto"/>
                <a:cs typeface="Roboto"/>
                <a:sym typeface="Roboto"/>
              </a:rPr>
              <a:t>A ‘workshop lite’ version of this training has been turned into an interactive workbook session for schools. Over </a:t>
            </a:r>
            <a:r>
              <a:rPr lang="en-US" sz="1100" b="1" dirty="0">
                <a:solidFill>
                  <a:schemeClr val="dk1"/>
                </a:solidFill>
                <a:latin typeface="Roboto"/>
                <a:ea typeface="Roboto"/>
                <a:cs typeface="Roboto"/>
                <a:sym typeface="Roboto"/>
              </a:rPr>
              <a:t>1,800</a:t>
            </a:r>
            <a:r>
              <a:rPr lang="en-US" sz="1100" dirty="0">
                <a:solidFill>
                  <a:schemeClr val="dk1"/>
                </a:solidFill>
                <a:latin typeface="Roboto"/>
                <a:ea typeface="Roboto"/>
                <a:cs typeface="Roboto"/>
                <a:sym typeface="Roboto"/>
              </a:rPr>
              <a:t> young people have completed a workbook to date.</a:t>
            </a:r>
            <a:endParaRPr sz="1100" dirty="0"/>
          </a:p>
        </p:txBody>
      </p:sp>
      <p:grpSp>
        <p:nvGrpSpPr>
          <p:cNvPr id="171" name="Google Shape;171;p15"/>
          <p:cNvGrpSpPr/>
          <p:nvPr/>
        </p:nvGrpSpPr>
        <p:grpSpPr>
          <a:xfrm>
            <a:off x="2591626" y="4539089"/>
            <a:ext cx="9253513" cy="2922785"/>
            <a:chOff x="0" y="-38100"/>
            <a:chExt cx="2693938" cy="850900"/>
          </a:xfrm>
        </p:grpSpPr>
        <p:sp>
          <p:nvSpPr>
            <p:cNvPr id="172" name="Google Shape;172;p15"/>
            <p:cNvSpPr/>
            <p:nvPr/>
          </p:nvSpPr>
          <p:spPr>
            <a:xfrm>
              <a:off x="0" y="0"/>
              <a:ext cx="2693938" cy="330194"/>
            </a:xfrm>
            <a:custGeom>
              <a:avLst/>
              <a:gdLst/>
              <a:ahLst/>
              <a:cxnLst/>
              <a:rect l="l" t="t" r="r" b="b"/>
              <a:pathLst>
                <a:path w="2693938" h="330194" extrusionOk="0">
                  <a:moveTo>
                    <a:pt x="11155" y="0"/>
                  </a:moveTo>
                  <a:lnTo>
                    <a:pt x="2682783" y="0"/>
                  </a:lnTo>
                  <a:cubicBezTo>
                    <a:pt x="2685741" y="0"/>
                    <a:pt x="2688579" y="1175"/>
                    <a:pt x="2690671" y="3267"/>
                  </a:cubicBezTo>
                  <a:cubicBezTo>
                    <a:pt x="2692763" y="5359"/>
                    <a:pt x="2693938" y="8197"/>
                    <a:pt x="2693938" y="11155"/>
                  </a:cubicBezTo>
                  <a:lnTo>
                    <a:pt x="2693938" y="319038"/>
                  </a:lnTo>
                  <a:cubicBezTo>
                    <a:pt x="2693938" y="325199"/>
                    <a:pt x="2688944" y="330194"/>
                    <a:pt x="2682783" y="330194"/>
                  </a:cubicBezTo>
                  <a:lnTo>
                    <a:pt x="11155" y="330194"/>
                  </a:lnTo>
                  <a:cubicBezTo>
                    <a:pt x="8197" y="330194"/>
                    <a:pt x="5359" y="329018"/>
                    <a:pt x="3267" y="326926"/>
                  </a:cubicBezTo>
                  <a:cubicBezTo>
                    <a:pt x="1175" y="324834"/>
                    <a:pt x="0" y="321997"/>
                    <a:pt x="0" y="319038"/>
                  </a:cubicBezTo>
                  <a:lnTo>
                    <a:pt x="0" y="11155"/>
                  </a:lnTo>
                  <a:cubicBezTo>
                    <a:pt x="0" y="8197"/>
                    <a:pt x="1175" y="5359"/>
                    <a:pt x="3267" y="3267"/>
                  </a:cubicBezTo>
                  <a:cubicBezTo>
                    <a:pt x="5359" y="1175"/>
                    <a:pt x="8197" y="0"/>
                    <a:pt x="11155"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173" name="Google Shape;173;p15"/>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174" name="Google Shape;174;p15"/>
          <p:cNvSpPr txBox="1"/>
          <p:nvPr/>
        </p:nvSpPr>
        <p:spPr>
          <a:xfrm>
            <a:off x="4452567" y="4776894"/>
            <a:ext cx="7240600" cy="849463"/>
          </a:xfrm>
          <a:prstGeom prst="rect">
            <a:avLst/>
          </a:prstGeom>
          <a:noFill/>
          <a:ln>
            <a:noFill/>
          </a:ln>
        </p:spPr>
        <p:txBody>
          <a:bodyPr spcFirstLastPara="1" wrap="square" lIns="0" tIns="0" rIns="0" bIns="0" anchor="t" anchorCtr="0">
            <a:spAutoFit/>
          </a:bodyPr>
          <a:lstStyle/>
          <a:p>
            <a:pPr>
              <a:lnSpc>
                <a:spcPct val="115000"/>
              </a:lnSpc>
            </a:pPr>
            <a:r>
              <a:rPr lang="en-US" sz="1200" dirty="0">
                <a:latin typeface="Roboto"/>
                <a:ea typeface="Roboto"/>
                <a:cs typeface="Roboto"/>
                <a:sym typeface="Roboto"/>
              </a:rPr>
              <a:t>After listening to partners feedback around finding community groups and activities, </a:t>
            </a:r>
            <a:r>
              <a:rPr lang="en-US" sz="1200" dirty="0">
                <a:solidFill>
                  <a:srgbClr val="000000"/>
                </a:solidFill>
                <a:latin typeface="Roboto"/>
                <a:ea typeface="Roboto"/>
                <a:cs typeface="Roboto"/>
                <a:sym typeface="Roboto"/>
              </a:rPr>
              <a:t> </a:t>
            </a:r>
            <a:r>
              <a:rPr lang="en-US" sz="1200" b="1" dirty="0">
                <a:solidFill>
                  <a:srgbClr val="000000"/>
                </a:solidFill>
                <a:latin typeface="Roboto"/>
                <a:ea typeface="Roboto"/>
                <a:cs typeface="Roboto"/>
                <a:sym typeface="Roboto"/>
              </a:rPr>
              <a:t>one central, online platform</a:t>
            </a:r>
            <a:r>
              <a:rPr lang="en-US" sz="1200" dirty="0">
                <a:latin typeface="Roboto"/>
                <a:ea typeface="Roboto"/>
                <a:cs typeface="Roboto"/>
                <a:sym typeface="Roboto"/>
              </a:rPr>
              <a:t>. </a:t>
            </a:r>
            <a:r>
              <a:rPr lang="en-US" sz="1200" dirty="0">
                <a:solidFill>
                  <a:srgbClr val="000000"/>
                </a:solidFill>
                <a:latin typeface="Roboto"/>
                <a:ea typeface="Roboto"/>
                <a:cs typeface="Roboto"/>
                <a:sym typeface="Roboto"/>
              </a:rPr>
              <a:t> </a:t>
            </a:r>
            <a:r>
              <a:rPr lang="en-US" sz="1200" b="1" dirty="0">
                <a:solidFill>
                  <a:srgbClr val="000000"/>
                </a:solidFill>
                <a:latin typeface="Roboto"/>
                <a:ea typeface="Roboto"/>
                <a:cs typeface="Roboto"/>
                <a:sym typeface="Roboto"/>
              </a:rPr>
              <a:t>Simply Connect Bromley </a:t>
            </a:r>
            <a:r>
              <a:rPr lang="en-US" sz="1200" dirty="0">
                <a:solidFill>
                  <a:srgbClr val="000000"/>
                </a:solidFill>
                <a:latin typeface="Roboto"/>
                <a:ea typeface="Roboto"/>
                <a:cs typeface="Roboto"/>
                <a:sym typeface="Roboto"/>
              </a:rPr>
              <a:t>currently has over </a:t>
            </a:r>
            <a:r>
              <a:rPr lang="en-US" sz="1200" b="1" dirty="0">
                <a:solidFill>
                  <a:srgbClr val="000000"/>
                </a:solidFill>
                <a:latin typeface="Roboto"/>
                <a:ea typeface="Roboto"/>
                <a:cs typeface="Roboto"/>
                <a:sym typeface="Roboto"/>
              </a:rPr>
              <a:t>1,</a:t>
            </a:r>
            <a:r>
              <a:rPr lang="en-US" sz="1200" b="1" dirty="0">
                <a:latin typeface="Roboto"/>
                <a:ea typeface="Roboto"/>
                <a:cs typeface="Roboto"/>
                <a:sym typeface="Roboto"/>
              </a:rPr>
              <a:t>500</a:t>
            </a:r>
            <a:r>
              <a:rPr lang="en-US" sz="1200" b="1" dirty="0">
                <a:solidFill>
                  <a:srgbClr val="000000"/>
                </a:solidFill>
                <a:latin typeface="Roboto"/>
                <a:ea typeface="Roboto"/>
                <a:cs typeface="Roboto"/>
                <a:sym typeface="Roboto"/>
              </a:rPr>
              <a:t> activities from </a:t>
            </a:r>
            <a:r>
              <a:rPr lang="en-US" sz="1200" b="1" dirty="0">
                <a:latin typeface="Roboto"/>
                <a:ea typeface="Roboto"/>
                <a:cs typeface="Roboto"/>
                <a:sym typeface="Roboto"/>
              </a:rPr>
              <a:t>650</a:t>
            </a:r>
            <a:r>
              <a:rPr lang="en-US" sz="1200" b="1" dirty="0">
                <a:solidFill>
                  <a:srgbClr val="000000"/>
                </a:solidFill>
                <a:latin typeface="Roboto"/>
                <a:ea typeface="Roboto"/>
                <a:cs typeface="Roboto"/>
                <a:sym typeface="Roboto"/>
              </a:rPr>
              <a:t> organisations listed</a:t>
            </a:r>
            <a:r>
              <a:rPr lang="en-US" sz="1200" dirty="0">
                <a:solidFill>
                  <a:srgbClr val="000000"/>
                </a:solidFill>
                <a:latin typeface="Roboto"/>
                <a:ea typeface="Roboto"/>
                <a:cs typeface="Roboto"/>
                <a:sym typeface="Roboto"/>
              </a:rPr>
              <a:t> on the platform</a:t>
            </a:r>
            <a:r>
              <a:rPr lang="en-US" sz="1200" dirty="0">
                <a:latin typeface="Roboto"/>
                <a:ea typeface="Roboto"/>
                <a:cs typeface="Roboto"/>
                <a:sym typeface="Roboto"/>
              </a:rPr>
              <a:t> and is continually growing. You will find </a:t>
            </a:r>
            <a:r>
              <a:rPr lang="en-US" sz="1200" b="1" dirty="0">
                <a:latin typeface="Roboto"/>
                <a:ea typeface="Roboto"/>
                <a:cs typeface="Roboto"/>
                <a:sym typeface="Roboto"/>
              </a:rPr>
              <a:t>The Great Friendship Project</a:t>
            </a:r>
            <a:r>
              <a:rPr lang="en-US" sz="1200" dirty="0">
                <a:latin typeface="Roboto"/>
                <a:ea typeface="Roboto"/>
                <a:cs typeface="Roboto"/>
                <a:sym typeface="Roboto"/>
              </a:rPr>
              <a:t>, </a:t>
            </a:r>
            <a:r>
              <a:rPr lang="en-US" sz="1200" b="1" dirty="0">
                <a:latin typeface="Roboto"/>
                <a:ea typeface="Roboto"/>
                <a:cs typeface="Roboto"/>
                <a:sym typeface="Roboto"/>
              </a:rPr>
              <a:t>youth choirs</a:t>
            </a:r>
            <a:r>
              <a:rPr lang="en-US" sz="1200" dirty="0">
                <a:latin typeface="Roboto"/>
                <a:ea typeface="Roboto"/>
                <a:cs typeface="Roboto"/>
                <a:sym typeface="Roboto"/>
              </a:rPr>
              <a:t>, </a:t>
            </a:r>
            <a:r>
              <a:rPr lang="en-US" sz="1200" b="1" dirty="0">
                <a:latin typeface="Roboto"/>
                <a:ea typeface="Roboto"/>
                <a:cs typeface="Roboto"/>
                <a:sym typeface="Roboto"/>
              </a:rPr>
              <a:t>reading groups</a:t>
            </a:r>
            <a:r>
              <a:rPr lang="en-US" sz="1200" dirty="0">
                <a:latin typeface="Roboto"/>
                <a:ea typeface="Roboto"/>
                <a:cs typeface="Roboto"/>
                <a:sym typeface="Roboto"/>
              </a:rPr>
              <a:t>, </a:t>
            </a:r>
            <a:r>
              <a:rPr lang="en-US" sz="1200" b="1" dirty="0">
                <a:latin typeface="Roboto"/>
                <a:ea typeface="Roboto"/>
                <a:cs typeface="Roboto"/>
                <a:sym typeface="Roboto"/>
              </a:rPr>
              <a:t>crafting activities </a:t>
            </a:r>
            <a:r>
              <a:rPr lang="en-US" sz="1200" dirty="0">
                <a:latin typeface="Roboto"/>
                <a:ea typeface="Roboto"/>
                <a:cs typeface="Roboto"/>
                <a:sym typeface="Roboto"/>
              </a:rPr>
              <a:t>and ‘</a:t>
            </a:r>
            <a:r>
              <a:rPr lang="en-US" sz="1200" b="1" dirty="0">
                <a:latin typeface="Roboto"/>
                <a:ea typeface="Roboto"/>
                <a:cs typeface="Roboto"/>
                <a:sym typeface="Roboto"/>
              </a:rPr>
              <a:t>Friday Night</a:t>
            </a:r>
            <a:r>
              <a:rPr lang="en-US" sz="1200" dirty="0">
                <a:latin typeface="Roboto"/>
                <a:ea typeface="Roboto"/>
                <a:cs typeface="Roboto"/>
                <a:sym typeface="Roboto"/>
              </a:rPr>
              <a:t>’ groups for young people are promoted on here.</a:t>
            </a:r>
            <a:endParaRPr sz="1200" dirty="0"/>
          </a:p>
        </p:txBody>
      </p:sp>
      <p:pic>
        <p:nvPicPr>
          <p:cNvPr id="175" name="Google Shape;175;p15"/>
          <p:cNvPicPr preferRelativeResize="0"/>
          <p:nvPr/>
        </p:nvPicPr>
        <p:blipFill rotWithShape="1">
          <a:blip r:embed="rId6">
            <a:alphaModFix/>
          </a:blip>
          <a:srcRect/>
          <a:stretch/>
        </p:blipFill>
        <p:spPr>
          <a:xfrm>
            <a:off x="2758442" y="4911274"/>
            <a:ext cx="1445289" cy="651565"/>
          </a:xfrm>
          <a:prstGeom prst="rect">
            <a:avLst/>
          </a:prstGeom>
          <a:noFill/>
          <a:ln>
            <a:noFill/>
          </a:ln>
        </p:spPr>
      </p:pic>
      <p:pic>
        <p:nvPicPr>
          <p:cNvPr id="176" name="Google Shape;176;p15"/>
          <p:cNvPicPr preferRelativeResize="0"/>
          <p:nvPr/>
        </p:nvPicPr>
        <p:blipFill rotWithShape="1">
          <a:blip r:embed="rId4">
            <a:alphaModFix/>
          </a:blip>
          <a:srcRect/>
          <a:stretch/>
        </p:blipFill>
        <p:spPr>
          <a:xfrm>
            <a:off x="8236949" y="1998884"/>
            <a:ext cx="1207839" cy="751883"/>
          </a:xfrm>
          <a:prstGeom prst="rect">
            <a:avLst/>
          </a:prstGeom>
          <a:noFill/>
          <a:ln>
            <a:noFill/>
          </a:ln>
        </p:spPr>
      </p:pic>
      <p:pic>
        <p:nvPicPr>
          <p:cNvPr id="177" name="Google Shape;177;p15"/>
          <p:cNvPicPr preferRelativeResize="0"/>
          <p:nvPr/>
        </p:nvPicPr>
        <p:blipFill rotWithShape="1">
          <a:blip r:embed="rId7">
            <a:alphaModFix/>
          </a:blip>
          <a:srcRect l="3280" t="27478" r="14495" b="12036"/>
          <a:stretch/>
        </p:blipFill>
        <p:spPr>
          <a:xfrm>
            <a:off x="9505469" y="1730973"/>
            <a:ext cx="2231351" cy="1231100"/>
          </a:xfrm>
          <a:prstGeom prst="rect">
            <a:avLst/>
          </a:prstGeom>
          <a:noFill/>
          <a:ln>
            <a:noFill/>
          </a:ln>
        </p:spPr>
      </p:pic>
      <p:sp>
        <p:nvSpPr>
          <p:cNvPr id="179" name="Google Shape;179;p15"/>
          <p:cNvSpPr txBox="1"/>
          <p:nvPr/>
        </p:nvSpPr>
        <p:spPr>
          <a:xfrm>
            <a:off x="2782550" y="2802409"/>
            <a:ext cx="3003400" cy="1604029"/>
          </a:xfrm>
          <a:prstGeom prst="rect">
            <a:avLst/>
          </a:prstGeom>
          <a:noFill/>
          <a:ln>
            <a:noFill/>
          </a:ln>
        </p:spPr>
        <p:txBody>
          <a:bodyPr spcFirstLastPara="1" wrap="square" lIns="0" tIns="0" rIns="0" bIns="0" anchor="t" anchorCtr="0">
            <a:spAutoFit/>
          </a:bodyPr>
          <a:lstStyle/>
          <a:p>
            <a:pPr>
              <a:lnSpc>
                <a:spcPct val="115000"/>
              </a:lnSpc>
            </a:pPr>
            <a:r>
              <a:rPr lang="en-US" sz="1133" dirty="0">
                <a:solidFill>
                  <a:schemeClr val="dk1"/>
                </a:solidFill>
                <a:latin typeface="Roboto"/>
                <a:ea typeface="Roboto"/>
                <a:cs typeface="Roboto"/>
                <a:sym typeface="Roboto"/>
              </a:rPr>
              <a:t>In June 2023, the London Borough of Bromley hosted a </a:t>
            </a:r>
            <a:r>
              <a:rPr lang="en-US" sz="1133" b="1" dirty="0">
                <a:solidFill>
                  <a:schemeClr val="dk1"/>
                </a:solidFill>
                <a:latin typeface="Roboto"/>
                <a:ea typeface="Roboto"/>
                <a:cs typeface="Roboto"/>
                <a:sym typeface="Roboto"/>
              </a:rPr>
              <a:t>Tackling Loneliness Summit </a:t>
            </a:r>
            <a:r>
              <a:rPr lang="en-US" sz="1133" dirty="0">
                <a:solidFill>
                  <a:schemeClr val="dk1"/>
                </a:solidFill>
                <a:latin typeface="Roboto"/>
                <a:ea typeface="Roboto"/>
                <a:cs typeface="Roboto"/>
                <a:sym typeface="Roboto"/>
              </a:rPr>
              <a:t>where over </a:t>
            </a:r>
            <a:r>
              <a:rPr lang="en-US" sz="1133" b="1" dirty="0">
                <a:solidFill>
                  <a:schemeClr val="dk1"/>
                </a:solidFill>
                <a:latin typeface="Roboto"/>
                <a:ea typeface="Roboto"/>
                <a:cs typeface="Roboto"/>
                <a:sym typeface="Roboto"/>
              </a:rPr>
              <a:t>100 </a:t>
            </a:r>
            <a:r>
              <a:rPr lang="en-US" sz="1133" dirty="0">
                <a:solidFill>
                  <a:schemeClr val="dk1"/>
                </a:solidFill>
                <a:latin typeface="Roboto"/>
                <a:ea typeface="Roboto"/>
                <a:cs typeface="Roboto"/>
                <a:sym typeface="Roboto"/>
              </a:rPr>
              <a:t>professionals, residents and voluntary sector individuals attended to hear of practical support,  initiatives and meet those promoting initiated to support young people and adults in Bromley. The full event was recorded and can be viewed </a:t>
            </a:r>
            <a:r>
              <a:rPr lang="en-US" sz="1133" u="sng" dirty="0">
                <a:solidFill>
                  <a:schemeClr val="hlink"/>
                </a:solidFill>
                <a:latin typeface="Roboto"/>
                <a:ea typeface="Roboto"/>
                <a:cs typeface="Roboto"/>
                <a:sym typeface="Roboto"/>
                <a:hlinkClick r:id="rId8"/>
              </a:rPr>
              <a:t>here</a:t>
            </a:r>
            <a:r>
              <a:rPr lang="en-US" sz="1133" dirty="0">
                <a:solidFill>
                  <a:schemeClr val="dk1"/>
                </a:solidFill>
                <a:latin typeface="Roboto"/>
                <a:ea typeface="Roboto"/>
                <a:cs typeface="Roboto"/>
                <a:sym typeface="Roboto"/>
              </a:rPr>
              <a:t>.</a:t>
            </a:r>
            <a:endParaRPr sz="1200" dirty="0"/>
          </a:p>
        </p:txBody>
      </p:sp>
      <p:pic>
        <p:nvPicPr>
          <p:cNvPr id="180" name="Google Shape;180;p15"/>
          <p:cNvPicPr preferRelativeResize="0"/>
          <p:nvPr/>
        </p:nvPicPr>
        <p:blipFill rotWithShape="1">
          <a:blip r:embed="rId9">
            <a:alphaModFix/>
          </a:blip>
          <a:srcRect t="13531" b="13245"/>
          <a:stretch/>
        </p:blipFill>
        <p:spPr>
          <a:xfrm>
            <a:off x="3123491" y="1661550"/>
            <a:ext cx="2231351" cy="1089189"/>
          </a:xfrm>
          <a:prstGeom prst="rect">
            <a:avLst/>
          </a:prstGeom>
          <a:noFill/>
          <a:ln>
            <a:noFill/>
          </a:ln>
        </p:spPr>
      </p:pic>
      <p:pic>
        <p:nvPicPr>
          <p:cNvPr id="2050" name="Picture 2" descr="No alt text provided for this image">
            <a:extLst>
              <a:ext uri="{FF2B5EF4-FFF2-40B4-BE49-F238E27FC236}">
                <a16:creationId xmlns:a16="http://schemas.microsoft.com/office/drawing/2014/main" id="{F3D9421F-839E-A613-59C6-E8F109C97E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8886" y="1818705"/>
            <a:ext cx="1977321" cy="11122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p16"/>
          <p:cNvGrpSpPr/>
          <p:nvPr/>
        </p:nvGrpSpPr>
        <p:grpSpPr>
          <a:xfrm>
            <a:off x="-409578" y="1469584"/>
            <a:ext cx="2791919" cy="5746214"/>
            <a:chOff x="0" y="-38100"/>
            <a:chExt cx="812800" cy="1672872"/>
          </a:xfrm>
        </p:grpSpPr>
        <p:sp>
          <p:nvSpPr>
            <p:cNvPr id="186" name="Google Shape;186;p16"/>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187" name="Google Shape;187;p16"/>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188" name="Google Shape;188;p16"/>
          <p:cNvGrpSpPr/>
          <p:nvPr/>
        </p:nvGrpSpPr>
        <p:grpSpPr>
          <a:xfrm>
            <a:off x="0" y="6022862"/>
            <a:ext cx="12532405" cy="3335230"/>
            <a:chOff x="0" y="-38100"/>
            <a:chExt cx="3197335" cy="850900"/>
          </a:xfrm>
        </p:grpSpPr>
        <p:sp>
          <p:nvSpPr>
            <p:cNvPr id="189" name="Google Shape;189;p16"/>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190" name="Google Shape;190;p16"/>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191" name="Google Shape;191;p16"/>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192" name="Google Shape;192;p16"/>
          <p:cNvGrpSpPr/>
          <p:nvPr/>
        </p:nvGrpSpPr>
        <p:grpSpPr>
          <a:xfrm>
            <a:off x="0" y="6462063"/>
            <a:ext cx="12192000" cy="3335245"/>
            <a:chOff x="0" y="-38100"/>
            <a:chExt cx="3110489" cy="850900"/>
          </a:xfrm>
        </p:grpSpPr>
        <p:sp>
          <p:nvSpPr>
            <p:cNvPr id="193" name="Google Shape;193;p16"/>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194" name="Google Shape;194;p16"/>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195" name="Google Shape;195;p16"/>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196" name="Google Shape;196;p16"/>
          <p:cNvPicPr preferRelativeResize="0"/>
          <p:nvPr/>
        </p:nvPicPr>
        <p:blipFill rotWithShape="1">
          <a:blip r:embed="rId4">
            <a:alphaModFix/>
          </a:blip>
          <a:srcRect/>
          <a:stretch/>
        </p:blipFill>
        <p:spPr>
          <a:xfrm>
            <a:off x="10422455" y="352266"/>
            <a:ext cx="1422684" cy="885621"/>
          </a:xfrm>
          <a:prstGeom prst="rect">
            <a:avLst/>
          </a:prstGeom>
          <a:noFill/>
          <a:ln>
            <a:noFill/>
          </a:ln>
        </p:spPr>
      </p:pic>
      <p:grpSp>
        <p:nvGrpSpPr>
          <p:cNvPr id="198" name="Google Shape;198;p16"/>
          <p:cNvGrpSpPr/>
          <p:nvPr/>
        </p:nvGrpSpPr>
        <p:grpSpPr>
          <a:xfrm>
            <a:off x="2591626" y="1469584"/>
            <a:ext cx="2791917" cy="4506890"/>
            <a:chOff x="0" y="-38100"/>
            <a:chExt cx="812800" cy="1312073"/>
          </a:xfrm>
        </p:grpSpPr>
        <p:sp>
          <p:nvSpPr>
            <p:cNvPr id="199" name="Google Shape;199;p16"/>
            <p:cNvSpPr/>
            <p:nvPr/>
          </p:nvSpPr>
          <p:spPr>
            <a:xfrm>
              <a:off x="0" y="0"/>
              <a:ext cx="785436" cy="1273973"/>
            </a:xfrm>
            <a:custGeom>
              <a:avLst/>
              <a:gdLst/>
              <a:ahLst/>
              <a:cxnLst/>
              <a:rect l="l" t="t" r="r" b="b"/>
              <a:pathLst>
                <a:path w="785436" h="1273973" extrusionOk="0">
                  <a:moveTo>
                    <a:pt x="38261" y="0"/>
                  </a:moveTo>
                  <a:lnTo>
                    <a:pt x="747175" y="0"/>
                  </a:lnTo>
                  <a:cubicBezTo>
                    <a:pt x="768306" y="0"/>
                    <a:pt x="785436" y="17130"/>
                    <a:pt x="785436" y="38261"/>
                  </a:cubicBezTo>
                  <a:lnTo>
                    <a:pt x="785436" y="1235712"/>
                  </a:lnTo>
                  <a:cubicBezTo>
                    <a:pt x="785436" y="1256843"/>
                    <a:pt x="768306" y="1273973"/>
                    <a:pt x="747175" y="1273973"/>
                  </a:cubicBezTo>
                  <a:lnTo>
                    <a:pt x="38261" y="1273973"/>
                  </a:lnTo>
                  <a:cubicBezTo>
                    <a:pt x="17130" y="1273973"/>
                    <a:pt x="0" y="1256843"/>
                    <a:pt x="0" y="1235712"/>
                  </a:cubicBezTo>
                  <a:lnTo>
                    <a:pt x="0" y="38261"/>
                  </a:lnTo>
                  <a:cubicBezTo>
                    <a:pt x="0" y="17130"/>
                    <a:pt x="17130" y="0"/>
                    <a:pt x="38261"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200" name="Google Shape;200;p16"/>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01" name="Google Shape;201;p16"/>
          <p:cNvGrpSpPr/>
          <p:nvPr/>
        </p:nvGrpSpPr>
        <p:grpSpPr>
          <a:xfrm>
            <a:off x="5405262" y="1469584"/>
            <a:ext cx="6439877" cy="2922790"/>
            <a:chOff x="0" y="-38100"/>
            <a:chExt cx="1874816" cy="850900"/>
          </a:xfrm>
        </p:grpSpPr>
        <p:sp>
          <p:nvSpPr>
            <p:cNvPr id="202" name="Google Shape;202;p16"/>
            <p:cNvSpPr/>
            <p:nvPr/>
          </p:nvSpPr>
          <p:spPr>
            <a:xfrm>
              <a:off x="0" y="0"/>
              <a:ext cx="1874816" cy="685485"/>
            </a:xfrm>
            <a:custGeom>
              <a:avLst/>
              <a:gdLst/>
              <a:ahLst/>
              <a:cxnLst/>
              <a:rect l="l" t="t" r="r" b="b"/>
              <a:pathLst>
                <a:path w="1874816" h="685485" extrusionOk="0">
                  <a:moveTo>
                    <a:pt x="16029" y="0"/>
                  </a:moveTo>
                  <a:lnTo>
                    <a:pt x="1858787" y="0"/>
                  </a:lnTo>
                  <a:cubicBezTo>
                    <a:pt x="1863038" y="0"/>
                    <a:pt x="1867115" y="1689"/>
                    <a:pt x="1870121" y="4695"/>
                  </a:cubicBezTo>
                  <a:cubicBezTo>
                    <a:pt x="1873127" y="7701"/>
                    <a:pt x="1874816" y="11778"/>
                    <a:pt x="1874816" y="16029"/>
                  </a:cubicBezTo>
                  <a:lnTo>
                    <a:pt x="1874816" y="669456"/>
                  </a:lnTo>
                  <a:cubicBezTo>
                    <a:pt x="1874816" y="673707"/>
                    <a:pt x="1873127" y="677784"/>
                    <a:pt x="1870121" y="680790"/>
                  </a:cubicBezTo>
                  <a:cubicBezTo>
                    <a:pt x="1867115" y="683796"/>
                    <a:pt x="1863038" y="685485"/>
                    <a:pt x="1858787" y="685485"/>
                  </a:cubicBezTo>
                  <a:lnTo>
                    <a:pt x="16029" y="685485"/>
                  </a:lnTo>
                  <a:cubicBezTo>
                    <a:pt x="11778" y="685485"/>
                    <a:pt x="7701" y="683796"/>
                    <a:pt x="4695" y="680790"/>
                  </a:cubicBezTo>
                  <a:cubicBezTo>
                    <a:pt x="1689" y="677784"/>
                    <a:pt x="0" y="673707"/>
                    <a:pt x="0" y="669456"/>
                  </a:cubicBezTo>
                  <a:lnTo>
                    <a:pt x="0" y="16029"/>
                  </a:lnTo>
                  <a:cubicBezTo>
                    <a:pt x="0" y="11778"/>
                    <a:pt x="1689" y="7701"/>
                    <a:pt x="4695" y="4695"/>
                  </a:cubicBezTo>
                  <a:cubicBezTo>
                    <a:pt x="7701" y="1689"/>
                    <a:pt x="11778" y="0"/>
                    <a:pt x="16029"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203" name="Google Shape;203;p16"/>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04" name="Google Shape;204;p16"/>
          <p:cNvGrpSpPr/>
          <p:nvPr/>
        </p:nvGrpSpPr>
        <p:grpSpPr>
          <a:xfrm>
            <a:off x="5405262" y="3947026"/>
            <a:ext cx="6439877" cy="2922789"/>
            <a:chOff x="0" y="-38100"/>
            <a:chExt cx="1874816" cy="850900"/>
          </a:xfrm>
        </p:grpSpPr>
        <p:sp>
          <p:nvSpPr>
            <p:cNvPr id="205" name="Google Shape;205;p16"/>
            <p:cNvSpPr/>
            <p:nvPr/>
          </p:nvSpPr>
          <p:spPr>
            <a:xfrm>
              <a:off x="0" y="0"/>
              <a:ext cx="1874816" cy="552725"/>
            </a:xfrm>
            <a:custGeom>
              <a:avLst/>
              <a:gdLst/>
              <a:ahLst/>
              <a:cxnLst/>
              <a:rect l="l" t="t" r="r" b="b"/>
              <a:pathLst>
                <a:path w="1874816" h="552725" extrusionOk="0">
                  <a:moveTo>
                    <a:pt x="16029" y="0"/>
                  </a:moveTo>
                  <a:lnTo>
                    <a:pt x="1858787" y="0"/>
                  </a:lnTo>
                  <a:cubicBezTo>
                    <a:pt x="1863038" y="0"/>
                    <a:pt x="1867115" y="1689"/>
                    <a:pt x="1870121" y="4695"/>
                  </a:cubicBezTo>
                  <a:cubicBezTo>
                    <a:pt x="1873127" y="7701"/>
                    <a:pt x="1874816" y="11778"/>
                    <a:pt x="1874816" y="16029"/>
                  </a:cubicBezTo>
                  <a:lnTo>
                    <a:pt x="1874816" y="536696"/>
                  </a:lnTo>
                  <a:cubicBezTo>
                    <a:pt x="1874816" y="540947"/>
                    <a:pt x="1873127" y="545024"/>
                    <a:pt x="1870121" y="548030"/>
                  </a:cubicBezTo>
                  <a:cubicBezTo>
                    <a:pt x="1867115" y="551036"/>
                    <a:pt x="1863038" y="552725"/>
                    <a:pt x="1858787" y="552725"/>
                  </a:cubicBezTo>
                  <a:lnTo>
                    <a:pt x="16029" y="552725"/>
                  </a:lnTo>
                  <a:cubicBezTo>
                    <a:pt x="11778" y="552725"/>
                    <a:pt x="7701" y="551036"/>
                    <a:pt x="4695" y="548030"/>
                  </a:cubicBezTo>
                  <a:cubicBezTo>
                    <a:pt x="1689" y="545024"/>
                    <a:pt x="0" y="540947"/>
                    <a:pt x="0" y="536696"/>
                  </a:cubicBezTo>
                  <a:lnTo>
                    <a:pt x="0" y="16029"/>
                  </a:lnTo>
                  <a:cubicBezTo>
                    <a:pt x="0" y="11778"/>
                    <a:pt x="1689" y="7701"/>
                    <a:pt x="4695" y="4695"/>
                  </a:cubicBezTo>
                  <a:cubicBezTo>
                    <a:pt x="7701" y="1689"/>
                    <a:pt x="11778" y="0"/>
                    <a:pt x="16029"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206" name="Google Shape;206;p16"/>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07" name="Google Shape;207;p16"/>
          <p:cNvPicPr preferRelativeResize="0"/>
          <p:nvPr/>
        </p:nvPicPr>
        <p:blipFill rotWithShape="1">
          <a:blip r:embed="rId5">
            <a:alphaModFix/>
          </a:blip>
          <a:srcRect/>
          <a:stretch/>
        </p:blipFill>
        <p:spPr>
          <a:xfrm>
            <a:off x="429315" y="1824738"/>
            <a:ext cx="795712" cy="795712"/>
          </a:xfrm>
          <a:prstGeom prst="rect">
            <a:avLst/>
          </a:prstGeom>
          <a:noFill/>
          <a:ln>
            <a:noFill/>
          </a:ln>
        </p:spPr>
      </p:pic>
      <p:pic>
        <p:nvPicPr>
          <p:cNvPr id="208" name="Google Shape;208;p16"/>
          <p:cNvPicPr preferRelativeResize="0"/>
          <p:nvPr/>
        </p:nvPicPr>
        <p:blipFill rotWithShape="1">
          <a:blip r:embed="rId4">
            <a:alphaModFix/>
          </a:blip>
          <a:srcRect/>
          <a:stretch/>
        </p:blipFill>
        <p:spPr>
          <a:xfrm>
            <a:off x="10782396" y="2117443"/>
            <a:ext cx="826003" cy="514187"/>
          </a:xfrm>
          <a:prstGeom prst="rect">
            <a:avLst/>
          </a:prstGeom>
          <a:noFill/>
          <a:ln>
            <a:noFill/>
          </a:ln>
        </p:spPr>
      </p:pic>
      <p:pic>
        <p:nvPicPr>
          <p:cNvPr id="209" name="Google Shape;209;p16"/>
          <p:cNvPicPr preferRelativeResize="0"/>
          <p:nvPr/>
        </p:nvPicPr>
        <p:blipFill rotWithShape="1">
          <a:blip r:embed="rId6">
            <a:alphaModFix/>
          </a:blip>
          <a:srcRect l="7927" r="4626"/>
          <a:stretch/>
        </p:blipFill>
        <p:spPr>
          <a:xfrm>
            <a:off x="2783633" y="1809212"/>
            <a:ext cx="2312758" cy="1755598"/>
          </a:xfrm>
          <a:prstGeom prst="rect">
            <a:avLst/>
          </a:prstGeom>
          <a:noFill/>
          <a:ln>
            <a:noFill/>
          </a:ln>
        </p:spPr>
      </p:pic>
      <p:pic>
        <p:nvPicPr>
          <p:cNvPr id="210" name="Google Shape;210;p16"/>
          <p:cNvPicPr preferRelativeResize="0"/>
          <p:nvPr/>
        </p:nvPicPr>
        <p:blipFill rotWithShape="1">
          <a:blip r:embed="rId7">
            <a:alphaModFix/>
          </a:blip>
          <a:srcRect/>
          <a:stretch/>
        </p:blipFill>
        <p:spPr>
          <a:xfrm>
            <a:off x="5598874" y="4100436"/>
            <a:ext cx="1356336" cy="1854456"/>
          </a:xfrm>
          <a:prstGeom prst="rect">
            <a:avLst/>
          </a:prstGeom>
          <a:noFill/>
          <a:ln>
            <a:noFill/>
          </a:ln>
        </p:spPr>
      </p:pic>
      <p:pic>
        <p:nvPicPr>
          <p:cNvPr id="211" name="Google Shape;211;p16"/>
          <p:cNvPicPr preferRelativeResize="0"/>
          <p:nvPr/>
        </p:nvPicPr>
        <p:blipFill rotWithShape="1">
          <a:blip r:embed="rId8">
            <a:alphaModFix/>
          </a:blip>
          <a:srcRect/>
          <a:stretch/>
        </p:blipFill>
        <p:spPr>
          <a:xfrm>
            <a:off x="9984786" y="1992535"/>
            <a:ext cx="560871" cy="785219"/>
          </a:xfrm>
          <a:prstGeom prst="rect">
            <a:avLst/>
          </a:prstGeom>
          <a:noFill/>
          <a:ln>
            <a:noFill/>
          </a:ln>
        </p:spPr>
      </p:pic>
      <p:pic>
        <p:nvPicPr>
          <p:cNvPr id="212" name="Google Shape;212;p16"/>
          <p:cNvPicPr preferRelativeResize="0"/>
          <p:nvPr/>
        </p:nvPicPr>
        <p:blipFill rotWithShape="1">
          <a:blip r:embed="rId9">
            <a:alphaModFix/>
          </a:blip>
          <a:srcRect/>
          <a:stretch/>
        </p:blipFill>
        <p:spPr>
          <a:xfrm>
            <a:off x="5642178" y="1962125"/>
            <a:ext cx="1064455" cy="824821"/>
          </a:xfrm>
          <a:prstGeom prst="rect">
            <a:avLst/>
          </a:prstGeom>
          <a:noFill/>
          <a:ln>
            <a:noFill/>
          </a:ln>
        </p:spPr>
      </p:pic>
      <p:pic>
        <p:nvPicPr>
          <p:cNvPr id="214" name="Google Shape;214;p16"/>
          <p:cNvPicPr preferRelativeResize="0"/>
          <p:nvPr/>
        </p:nvPicPr>
        <p:blipFill rotWithShape="1">
          <a:blip r:embed="rId10">
            <a:alphaModFix/>
          </a:blip>
          <a:srcRect/>
          <a:stretch/>
        </p:blipFill>
        <p:spPr>
          <a:xfrm>
            <a:off x="8240130" y="2342808"/>
            <a:ext cx="1432671" cy="456999"/>
          </a:xfrm>
          <a:prstGeom prst="rect">
            <a:avLst/>
          </a:prstGeom>
          <a:noFill/>
          <a:ln>
            <a:noFill/>
          </a:ln>
        </p:spPr>
      </p:pic>
      <p:sp>
        <p:nvSpPr>
          <p:cNvPr id="216" name="Google Shape;216;p16"/>
          <p:cNvSpPr txBox="1"/>
          <p:nvPr/>
        </p:nvSpPr>
        <p:spPr>
          <a:xfrm>
            <a:off x="2783633" y="3717459"/>
            <a:ext cx="2312800" cy="2240357"/>
          </a:xfrm>
          <a:prstGeom prst="rect">
            <a:avLst/>
          </a:prstGeom>
          <a:noFill/>
          <a:ln>
            <a:noFill/>
          </a:ln>
        </p:spPr>
        <p:txBody>
          <a:bodyPr spcFirstLastPara="1" wrap="square" lIns="0" tIns="0" rIns="0" bIns="0" anchor="t" anchorCtr="0">
            <a:spAutoFit/>
          </a:bodyPr>
          <a:lstStyle/>
          <a:p>
            <a:pPr>
              <a:lnSpc>
                <a:spcPct val="115000"/>
              </a:lnSpc>
            </a:pPr>
            <a:r>
              <a:rPr lang="en-US" sz="1266" dirty="0">
                <a:solidFill>
                  <a:srgbClr val="000000"/>
                </a:solidFill>
                <a:latin typeface="Roboto"/>
                <a:ea typeface="Roboto"/>
                <a:cs typeface="Roboto"/>
                <a:sym typeface="Roboto"/>
              </a:rPr>
              <a:t>Across the borough, we were informed by people of financial backgrounds that they wanted to </a:t>
            </a:r>
            <a:r>
              <a:rPr lang="en-US" sz="1266" b="1" dirty="0">
                <a:solidFill>
                  <a:srgbClr val="000000"/>
                </a:solidFill>
                <a:latin typeface="Roboto"/>
                <a:ea typeface="Roboto"/>
                <a:cs typeface="Roboto"/>
                <a:sym typeface="Roboto"/>
              </a:rPr>
              <a:t>find free, inexpensive and accessible venues</a:t>
            </a:r>
            <a:r>
              <a:rPr lang="en-US" sz="1266" dirty="0">
                <a:solidFill>
                  <a:srgbClr val="000000"/>
                </a:solidFill>
                <a:latin typeface="Roboto"/>
                <a:ea typeface="Roboto"/>
                <a:cs typeface="Roboto"/>
                <a:sym typeface="Roboto"/>
              </a:rPr>
              <a:t> to host activities for young people and adults. Our </a:t>
            </a:r>
            <a:r>
              <a:rPr lang="en-US" sz="1266" b="1" dirty="0">
                <a:solidFill>
                  <a:srgbClr val="000000"/>
                </a:solidFill>
                <a:latin typeface="Roboto"/>
                <a:ea typeface="Roboto"/>
                <a:cs typeface="Roboto"/>
                <a:sym typeface="Roboto"/>
              </a:rPr>
              <a:t>voluntary and community sector partner</a:t>
            </a:r>
            <a:r>
              <a:rPr lang="en-US" sz="1266" dirty="0">
                <a:solidFill>
                  <a:srgbClr val="000000"/>
                </a:solidFill>
                <a:latin typeface="Roboto"/>
                <a:ea typeface="Roboto"/>
                <a:cs typeface="Roboto"/>
                <a:sym typeface="Roboto"/>
              </a:rPr>
              <a:t> </a:t>
            </a:r>
            <a:r>
              <a:rPr lang="en-US" sz="1266" dirty="0">
                <a:latin typeface="Roboto"/>
                <a:ea typeface="Roboto"/>
                <a:cs typeface="Roboto"/>
                <a:sym typeface="Roboto"/>
              </a:rPr>
              <a:t>provide this information for all to view. </a:t>
            </a:r>
            <a:endParaRPr sz="1200" dirty="0"/>
          </a:p>
        </p:txBody>
      </p:sp>
      <p:sp>
        <p:nvSpPr>
          <p:cNvPr id="217" name="Google Shape;217;p16"/>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dirty="0">
                <a:solidFill>
                  <a:srgbClr val="009D56"/>
                </a:solidFill>
                <a:latin typeface="Baumans"/>
                <a:ea typeface="Baumans"/>
                <a:cs typeface="Baumans"/>
                <a:sym typeface="Baumans"/>
              </a:rPr>
              <a:t>London Borough of Bromley, UK</a:t>
            </a:r>
            <a:endParaRPr sz="1200" dirty="0"/>
          </a:p>
        </p:txBody>
      </p:sp>
      <p:sp>
        <p:nvSpPr>
          <p:cNvPr id="218" name="Google Shape;218;p16"/>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grpSp>
        <p:nvGrpSpPr>
          <p:cNvPr id="219" name="Google Shape;219;p16"/>
          <p:cNvGrpSpPr/>
          <p:nvPr/>
        </p:nvGrpSpPr>
        <p:grpSpPr>
          <a:xfrm>
            <a:off x="429315" y="2784671"/>
            <a:ext cx="1838461" cy="1821443"/>
            <a:chOff x="0" y="-57150"/>
            <a:chExt cx="3676922" cy="3642887"/>
          </a:xfrm>
        </p:grpSpPr>
        <p:sp>
          <p:nvSpPr>
            <p:cNvPr id="220" name="Google Shape;220;p16"/>
            <p:cNvSpPr txBox="1"/>
            <p:nvPr/>
          </p:nvSpPr>
          <p:spPr>
            <a:xfrm>
              <a:off x="0" y="-57150"/>
              <a:ext cx="3676922" cy="689420"/>
            </a:xfrm>
            <a:prstGeom prst="rect">
              <a:avLst/>
            </a:prstGeom>
            <a:noFill/>
            <a:ln>
              <a:noFill/>
            </a:ln>
          </p:spPr>
          <p:txBody>
            <a:bodyPr spcFirstLastPara="1" wrap="square" lIns="0" tIns="0" rIns="0" bIns="0" anchor="t" anchorCtr="0">
              <a:spAutoFit/>
            </a:bodyPr>
            <a:lstStyle/>
            <a:p>
              <a:pPr>
                <a:lnSpc>
                  <a:spcPct val="139958"/>
                </a:lnSpc>
              </a:pPr>
              <a:r>
                <a:rPr lang="en-US" sz="1600" b="1">
                  <a:solidFill>
                    <a:srgbClr val="5B5B5B"/>
                  </a:solidFill>
                  <a:latin typeface="Roboto"/>
                  <a:ea typeface="Roboto"/>
                  <a:cs typeface="Roboto"/>
                  <a:sym typeface="Roboto"/>
                </a:rPr>
                <a:t>PRIORITY 2</a:t>
              </a:r>
              <a:endParaRPr sz="1200"/>
            </a:p>
          </p:txBody>
        </p:sp>
        <p:sp>
          <p:nvSpPr>
            <p:cNvPr id="221" name="Google Shape;221;p16"/>
            <p:cNvSpPr txBox="1"/>
            <p:nvPr/>
          </p:nvSpPr>
          <p:spPr>
            <a:xfrm>
              <a:off x="0" y="598764"/>
              <a:ext cx="3676922" cy="2986973"/>
            </a:xfrm>
            <a:prstGeom prst="rect">
              <a:avLst/>
            </a:prstGeom>
            <a:noFill/>
            <a:ln>
              <a:noFill/>
            </a:ln>
          </p:spPr>
          <p:txBody>
            <a:bodyPr spcFirstLastPara="1" wrap="square" lIns="0" tIns="0" rIns="0" bIns="0" anchor="t" anchorCtr="0">
              <a:spAutoFit/>
            </a:bodyPr>
            <a:lstStyle/>
            <a:p>
              <a:pPr>
                <a:lnSpc>
                  <a:spcPct val="140000"/>
                </a:lnSpc>
              </a:pPr>
              <a:r>
                <a:rPr lang="en-US" sz="1733" b="1">
                  <a:solidFill>
                    <a:srgbClr val="019F55"/>
                  </a:solidFill>
                  <a:latin typeface="Roboto"/>
                  <a:ea typeface="Roboto"/>
                  <a:cs typeface="Roboto"/>
                  <a:sym typeface="Roboto"/>
                </a:rPr>
                <a:t>Community infrastructure that empowers social connections</a:t>
              </a:r>
              <a:endParaRPr sz="1200"/>
            </a:p>
          </p:txBody>
        </p:sp>
      </p:grpSp>
      <p:sp>
        <p:nvSpPr>
          <p:cNvPr id="222" name="Google Shape;222;p16"/>
          <p:cNvSpPr txBox="1"/>
          <p:nvPr/>
        </p:nvSpPr>
        <p:spPr>
          <a:xfrm>
            <a:off x="5608374" y="3085918"/>
            <a:ext cx="6003600" cy="672107"/>
          </a:xfrm>
          <a:prstGeom prst="rect">
            <a:avLst/>
          </a:prstGeom>
          <a:noFill/>
          <a:ln>
            <a:noFill/>
          </a:ln>
        </p:spPr>
        <p:txBody>
          <a:bodyPr spcFirstLastPara="1" wrap="square" lIns="0" tIns="0" rIns="0" bIns="0" anchor="t" anchorCtr="0">
            <a:spAutoFit/>
          </a:bodyPr>
          <a:lstStyle/>
          <a:p>
            <a:pPr>
              <a:lnSpc>
                <a:spcPct val="115000"/>
              </a:lnSpc>
            </a:pPr>
            <a:r>
              <a:rPr lang="en-US" sz="1266" dirty="0">
                <a:latin typeface="Roboto"/>
                <a:ea typeface="Roboto"/>
                <a:cs typeface="Roboto"/>
                <a:sym typeface="Roboto"/>
              </a:rPr>
              <a:t>Bromley is taking a</a:t>
            </a:r>
            <a:r>
              <a:rPr lang="en-US" sz="1266" b="1" dirty="0">
                <a:latin typeface="Roboto"/>
                <a:ea typeface="Roboto"/>
                <a:cs typeface="Roboto"/>
                <a:sym typeface="Roboto"/>
              </a:rPr>
              <a:t> proactive approach </a:t>
            </a:r>
            <a:r>
              <a:rPr lang="en-US" sz="1266" dirty="0">
                <a:latin typeface="Roboto"/>
                <a:ea typeface="Roboto"/>
                <a:cs typeface="Roboto"/>
                <a:sym typeface="Roboto"/>
              </a:rPr>
              <a:t>by working </a:t>
            </a:r>
            <a:r>
              <a:rPr lang="en-US" sz="1266" b="1" dirty="0">
                <a:latin typeface="Roboto"/>
                <a:ea typeface="Roboto"/>
                <a:cs typeface="Roboto"/>
                <a:sym typeface="Roboto"/>
              </a:rPr>
              <a:t>collaboratively </a:t>
            </a:r>
            <a:r>
              <a:rPr lang="en-US" sz="1266" dirty="0">
                <a:latin typeface="Roboto"/>
                <a:ea typeface="Roboto"/>
                <a:cs typeface="Roboto"/>
                <a:sym typeface="Roboto"/>
              </a:rPr>
              <a:t>with partners, the voluntary sector and internal departments to help bridge the digital divide, to help reduce loneliness and isolation .</a:t>
            </a:r>
            <a:endParaRPr sz="1266" dirty="0">
              <a:latin typeface="Roboto"/>
              <a:ea typeface="Roboto"/>
              <a:cs typeface="Roboto"/>
              <a:sym typeface="Roboto"/>
            </a:endParaRPr>
          </a:p>
        </p:txBody>
      </p:sp>
      <p:sp>
        <p:nvSpPr>
          <p:cNvPr id="223" name="Google Shape;223;p16"/>
          <p:cNvSpPr txBox="1"/>
          <p:nvPr/>
        </p:nvSpPr>
        <p:spPr>
          <a:xfrm>
            <a:off x="7130970" y="4455898"/>
            <a:ext cx="4486000" cy="1344214"/>
          </a:xfrm>
          <a:prstGeom prst="rect">
            <a:avLst/>
          </a:prstGeom>
          <a:noFill/>
          <a:ln>
            <a:noFill/>
          </a:ln>
        </p:spPr>
        <p:txBody>
          <a:bodyPr spcFirstLastPara="1" wrap="square" lIns="0" tIns="0" rIns="0" bIns="0" anchor="t" anchorCtr="0">
            <a:spAutoFit/>
          </a:bodyPr>
          <a:lstStyle/>
          <a:p>
            <a:pPr>
              <a:lnSpc>
                <a:spcPct val="115000"/>
              </a:lnSpc>
            </a:pPr>
            <a:r>
              <a:rPr lang="en-US" sz="1266" b="1" dirty="0">
                <a:solidFill>
                  <a:srgbClr val="000000"/>
                </a:solidFill>
                <a:latin typeface="Roboto"/>
                <a:ea typeface="Roboto"/>
                <a:cs typeface="Roboto"/>
                <a:sym typeface="Roboto"/>
              </a:rPr>
              <a:t>Residents in Bromley living with a disability</a:t>
            </a:r>
            <a:r>
              <a:rPr lang="en-US" sz="1266" dirty="0">
                <a:solidFill>
                  <a:srgbClr val="000000"/>
                </a:solidFill>
                <a:latin typeface="Roboto"/>
                <a:ea typeface="Roboto"/>
                <a:cs typeface="Roboto"/>
                <a:sym typeface="Roboto"/>
              </a:rPr>
              <a:t>  of all ages told us that they wanted to know </a:t>
            </a:r>
            <a:r>
              <a:rPr lang="en-US" sz="1266" b="1" dirty="0">
                <a:solidFill>
                  <a:srgbClr val="000000"/>
                </a:solidFill>
                <a:latin typeface="Roboto"/>
                <a:ea typeface="Roboto"/>
                <a:cs typeface="Roboto"/>
                <a:sym typeface="Roboto"/>
              </a:rPr>
              <a:t>how best to easily travel </a:t>
            </a:r>
            <a:r>
              <a:rPr lang="en-US" sz="1266" dirty="0">
                <a:solidFill>
                  <a:srgbClr val="000000"/>
                </a:solidFill>
                <a:latin typeface="Roboto"/>
                <a:ea typeface="Roboto"/>
                <a:cs typeface="Roboto"/>
                <a:sym typeface="Roboto"/>
              </a:rPr>
              <a:t>across the borough to continue connecting with others. We replied by creating an </a:t>
            </a:r>
            <a:r>
              <a:rPr lang="en-US" sz="1266" b="1" dirty="0">
                <a:solidFill>
                  <a:srgbClr val="000000"/>
                </a:solidFill>
                <a:latin typeface="Roboto"/>
                <a:ea typeface="Roboto"/>
                <a:cs typeface="Roboto"/>
                <a:sym typeface="Roboto"/>
              </a:rPr>
              <a:t>accessible transport guide</a:t>
            </a:r>
            <a:r>
              <a:rPr lang="en-US" sz="1266" dirty="0">
                <a:solidFill>
                  <a:srgbClr val="000000"/>
                </a:solidFill>
                <a:latin typeface="Roboto"/>
                <a:ea typeface="Roboto"/>
                <a:cs typeface="Roboto"/>
                <a:sym typeface="Roboto"/>
              </a:rPr>
              <a:t> to support all residents travel needs within Bromley. T</a:t>
            </a:r>
            <a:r>
              <a:rPr lang="en-US" sz="1266" dirty="0">
                <a:latin typeface="Roboto"/>
                <a:ea typeface="Roboto"/>
                <a:cs typeface="Roboto"/>
                <a:sym typeface="Roboto"/>
              </a:rPr>
              <a:t>his </a:t>
            </a:r>
            <a:r>
              <a:rPr lang="en-US" sz="1266" b="1" dirty="0">
                <a:latin typeface="Roboto"/>
                <a:ea typeface="Roboto"/>
                <a:cs typeface="Roboto"/>
                <a:sym typeface="Roboto"/>
              </a:rPr>
              <a:t>FREE </a:t>
            </a:r>
            <a:r>
              <a:rPr lang="en-US" sz="1266" dirty="0">
                <a:latin typeface="Roboto"/>
                <a:ea typeface="Roboto"/>
                <a:cs typeface="Roboto"/>
                <a:sym typeface="Roboto"/>
              </a:rPr>
              <a:t>guide can be accessed </a:t>
            </a:r>
            <a:r>
              <a:rPr lang="en-US" sz="1266" u="sng" dirty="0">
                <a:solidFill>
                  <a:schemeClr val="hlink"/>
                </a:solidFill>
                <a:latin typeface="Roboto"/>
                <a:ea typeface="Roboto"/>
                <a:cs typeface="Roboto"/>
                <a:sym typeface="Roboto"/>
                <a:hlinkClick r:id="rId11"/>
              </a:rPr>
              <a:t>here</a:t>
            </a:r>
            <a:r>
              <a:rPr lang="en-US" sz="1266" dirty="0">
                <a:latin typeface="Roboto"/>
                <a:ea typeface="Roboto"/>
                <a:cs typeface="Roboto"/>
                <a:sym typeface="Roboto"/>
              </a:rPr>
              <a:t>. </a:t>
            </a:r>
            <a:endParaRPr sz="1200" dirty="0"/>
          </a:p>
        </p:txBody>
      </p:sp>
      <p:pic>
        <p:nvPicPr>
          <p:cNvPr id="1026" name="Picture 2" descr="Clear Community Web: IT help in these ...">
            <a:extLst>
              <a:ext uri="{FF2B5EF4-FFF2-40B4-BE49-F238E27FC236}">
                <a16:creationId xmlns:a16="http://schemas.microsoft.com/office/drawing/2014/main" id="{432AD212-5F2F-708B-4E29-92F6B209A3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8931" y="1877714"/>
            <a:ext cx="1137925" cy="1031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7"/>
          <p:cNvGrpSpPr/>
          <p:nvPr/>
        </p:nvGrpSpPr>
        <p:grpSpPr>
          <a:xfrm>
            <a:off x="-409578" y="1469584"/>
            <a:ext cx="2791919" cy="5746214"/>
            <a:chOff x="0" y="-38100"/>
            <a:chExt cx="812800" cy="1672872"/>
          </a:xfrm>
        </p:grpSpPr>
        <p:sp>
          <p:nvSpPr>
            <p:cNvPr id="229" name="Google Shape;229;p17"/>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230" name="Google Shape;230;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31" name="Google Shape;231;p17"/>
          <p:cNvGrpSpPr/>
          <p:nvPr/>
        </p:nvGrpSpPr>
        <p:grpSpPr>
          <a:xfrm>
            <a:off x="0" y="6022862"/>
            <a:ext cx="12532405" cy="3335230"/>
            <a:chOff x="0" y="-38100"/>
            <a:chExt cx="3197335" cy="850900"/>
          </a:xfrm>
        </p:grpSpPr>
        <p:sp>
          <p:nvSpPr>
            <p:cNvPr id="232" name="Google Shape;232;p17"/>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233" name="Google Shape;23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34" name="Google Shape;234;p17"/>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235" name="Google Shape;235;p17"/>
          <p:cNvGrpSpPr/>
          <p:nvPr/>
        </p:nvGrpSpPr>
        <p:grpSpPr>
          <a:xfrm>
            <a:off x="0" y="6462063"/>
            <a:ext cx="12192000" cy="3335245"/>
            <a:chOff x="0" y="-38100"/>
            <a:chExt cx="3110489" cy="850900"/>
          </a:xfrm>
        </p:grpSpPr>
        <p:sp>
          <p:nvSpPr>
            <p:cNvPr id="236" name="Google Shape;236;p17"/>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237" name="Google Shape;237;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38" name="Google Shape;238;p17"/>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239" name="Google Shape;239;p17"/>
          <p:cNvPicPr preferRelativeResize="0"/>
          <p:nvPr/>
        </p:nvPicPr>
        <p:blipFill rotWithShape="1">
          <a:blip r:embed="rId4">
            <a:alphaModFix/>
          </a:blip>
          <a:srcRect/>
          <a:stretch/>
        </p:blipFill>
        <p:spPr>
          <a:xfrm>
            <a:off x="10422455" y="352266"/>
            <a:ext cx="1422684" cy="885621"/>
          </a:xfrm>
          <a:prstGeom prst="rect">
            <a:avLst/>
          </a:prstGeom>
          <a:noFill/>
          <a:ln>
            <a:noFill/>
          </a:ln>
        </p:spPr>
      </p:pic>
      <p:grpSp>
        <p:nvGrpSpPr>
          <p:cNvPr id="241" name="Google Shape;241;p17"/>
          <p:cNvGrpSpPr/>
          <p:nvPr/>
        </p:nvGrpSpPr>
        <p:grpSpPr>
          <a:xfrm>
            <a:off x="2591626" y="1469585"/>
            <a:ext cx="3625949" cy="3497387"/>
            <a:chOff x="0" y="-38100"/>
            <a:chExt cx="1055608" cy="1219831"/>
          </a:xfrm>
        </p:grpSpPr>
        <p:sp>
          <p:nvSpPr>
            <p:cNvPr id="242" name="Google Shape;242;p17"/>
            <p:cNvSpPr/>
            <p:nvPr/>
          </p:nvSpPr>
          <p:spPr>
            <a:xfrm>
              <a:off x="0" y="0"/>
              <a:ext cx="1055608" cy="1181731"/>
            </a:xfrm>
            <a:custGeom>
              <a:avLst/>
              <a:gdLst/>
              <a:ahLst/>
              <a:cxnLst/>
              <a:rect l="l" t="t" r="r" b="b"/>
              <a:pathLst>
                <a:path w="1055608" h="1181731" extrusionOk="0">
                  <a:moveTo>
                    <a:pt x="28469" y="0"/>
                  </a:moveTo>
                  <a:lnTo>
                    <a:pt x="1027139" y="0"/>
                  </a:lnTo>
                  <a:cubicBezTo>
                    <a:pt x="1034690" y="0"/>
                    <a:pt x="1041931" y="2999"/>
                    <a:pt x="1047270" y="8338"/>
                  </a:cubicBezTo>
                  <a:cubicBezTo>
                    <a:pt x="1052609" y="13677"/>
                    <a:pt x="1055608" y="20918"/>
                    <a:pt x="1055608" y="28469"/>
                  </a:cubicBezTo>
                  <a:lnTo>
                    <a:pt x="1055608" y="1153263"/>
                  </a:lnTo>
                  <a:cubicBezTo>
                    <a:pt x="1055608" y="1160813"/>
                    <a:pt x="1052609" y="1168054"/>
                    <a:pt x="1047270" y="1173393"/>
                  </a:cubicBezTo>
                  <a:cubicBezTo>
                    <a:pt x="1041931" y="1178732"/>
                    <a:pt x="1034690" y="1181731"/>
                    <a:pt x="1027139" y="1181731"/>
                  </a:cubicBezTo>
                  <a:lnTo>
                    <a:pt x="28469" y="1181731"/>
                  </a:lnTo>
                  <a:cubicBezTo>
                    <a:pt x="20918" y="1181731"/>
                    <a:pt x="13677" y="1178732"/>
                    <a:pt x="8338" y="1173393"/>
                  </a:cubicBezTo>
                  <a:cubicBezTo>
                    <a:pt x="2999" y="1168054"/>
                    <a:pt x="0" y="1160813"/>
                    <a:pt x="0" y="1153263"/>
                  </a:cubicBezTo>
                  <a:lnTo>
                    <a:pt x="0" y="28469"/>
                  </a:lnTo>
                  <a:cubicBezTo>
                    <a:pt x="0" y="20918"/>
                    <a:pt x="2999" y="13677"/>
                    <a:pt x="8338" y="8338"/>
                  </a:cubicBezTo>
                  <a:cubicBezTo>
                    <a:pt x="13677" y="2999"/>
                    <a:pt x="20918" y="0"/>
                    <a:pt x="28469"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243" name="Google Shape;24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44" name="Google Shape;244;p17"/>
          <p:cNvPicPr preferRelativeResize="0"/>
          <p:nvPr/>
        </p:nvPicPr>
        <p:blipFill rotWithShape="1">
          <a:blip r:embed="rId5">
            <a:alphaModFix/>
          </a:blip>
          <a:srcRect/>
          <a:stretch/>
        </p:blipFill>
        <p:spPr>
          <a:xfrm>
            <a:off x="429315" y="1824738"/>
            <a:ext cx="795712" cy="795712"/>
          </a:xfrm>
          <a:prstGeom prst="rect">
            <a:avLst/>
          </a:prstGeom>
          <a:noFill/>
          <a:ln>
            <a:noFill/>
          </a:ln>
        </p:spPr>
      </p:pic>
      <p:sp>
        <p:nvSpPr>
          <p:cNvPr id="245" name="Google Shape;245;p17"/>
          <p:cNvSpPr txBox="1"/>
          <p:nvPr/>
        </p:nvSpPr>
        <p:spPr>
          <a:xfrm>
            <a:off x="2675717" y="3521255"/>
            <a:ext cx="3360600" cy="1445717"/>
          </a:xfrm>
          <a:prstGeom prst="rect">
            <a:avLst/>
          </a:prstGeom>
          <a:noFill/>
          <a:ln>
            <a:noFill/>
          </a:ln>
        </p:spPr>
        <p:txBody>
          <a:bodyPr spcFirstLastPara="1" wrap="square" lIns="0" tIns="0" rIns="0" bIns="0" anchor="t" anchorCtr="0">
            <a:spAutoFit/>
          </a:bodyPr>
          <a:lstStyle/>
          <a:p>
            <a:pPr algn="ctr">
              <a:lnSpc>
                <a:spcPct val="115000"/>
              </a:lnSpc>
              <a:buClr>
                <a:schemeClr val="dk1"/>
              </a:buClr>
            </a:pPr>
            <a:r>
              <a:rPr lang="en-US" sz="1167" dirty="0">
                <a:solidFill>
                  <a:schemeClr val="dk1"/>
                </a:solidFill>
                <a:latin typeface="Roboto"/>
                <a:ea typeface="Roboto"/>
                <a:cs typeface="Roboto"/>
                <a:sym typeface="Roboto"/>
              </a:rPr>
              <a:t>In December 2024, the London Borough of Bromley hosted a delegation of </a:t>
            </a:r>
            <a:r>
              <a:rPr lang="en-US" sz="1167" b="1" dirty="0">
                <a:solidFill>
                  <a:schemeClr val="dk1"/>
                </a:solidFill>
                <a:latin typeface="Roboto"/>
                <a:ea typeface="Roboto"/>
                <a:cs typeface="Roboto"/>
                <a:sym typeface="Roboto"/>
              </a:rPr>
              <a:t>South Korean Social Workers</a:t>
            </a:r>
            <a:r>
              <a:rPr lang="en-US" sz="1167" dirty="0">
                <a:solidFill>
                  <a:schemeClr val="dk1"/>
                </a:solidFill>
                <a:latin typeface="Roboto"/>
                <a:ea typeface="Roboto"/>
                <a:cs typeface="Roboto"/>
                <a:sym typeface="Roboto"/>
              </a:rPr>
              <a:t> from </a:t>
            </a:r>
            <a:r>
              <a:rPr lang="en-US" sz="1167" b="1" dirty="0">
                <a:solidFill>
                  <a:schemeClr val="dk1"/>
                </a:solidFill>
                <a:latin typeface="Roboto"/>
                <a:ea typeface="Roboto"/>
                <a:cs typeface="Roboto"/>
                <a:sym typeface="Roboto"/>
              </a:rPr>
              <a:t>Gangwon. </a:t>
            </a:r>
            <a:r>
              <a:rPr lang="en-US" sz="1167" dirty="0">
                <a:solidFill>
                  <a:schemeClr val="dk1"/>
                </a:solidFill>
                <a:latin typeface="Roboto"/>
                <a:ea typeface="Roboto"/>
                <a:cs typeface="Roboto"/>
                <a:sym typeface="Roboto"/>
              </a:rPr>
              <a:t>The delegation was interested in how the local authority is helping to support residents of all ages using low cost, or no cost preventative measures to tackle loneliness and isolation.</a:t>
            </a:r>
            <a:endParaRPr sz="1167" dirty="0">
              <a:latin typeface="Roboto"/>
              <a:ea typeface="Roboto"/>
              <a:cs typeface="Roboto"/>
              <a:sym typeface="Roboto"/>
            </a:endParaRPr>
          </a:p>
        </p:txBody>
      </p:sp>
      <p:sp>
        <p:nvSpPr>
          <p:cNvPr id="247" name="Google Shape;247;p17"/>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248" name="Google Shape;248;p17"/>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grpSp>
        <p:nvGrpSpPr>
          <p:cNvPr id="249" name="Google Shape;249;p17"/>
          <p:cNvGrpSpPr/>
          <p:nvPr/>
        </p:nvGrpSpPr>
        <p:grpSpPr>
          <a:xfrm>
            <a:off x="429315" y="2784671"/>
            <a:ext cx="1838461" cy="1821443"/>
            <a:chOff x="0" y="-57150"/>
            <a:chExt cx="3676922" cy="3642887"/>
          </a:xfrm>
        </p:grpSpPr>
        <p:sp>
          <p:nvSpPr>
            <p:cNvPr id="250" name="Google Shape;250;p17"/>
            <p:cNvSpPr txBox="1"/>
            <p:nvPr/>
          </p:nvSpPr>
          <p:spPr>
            <a:xfrm>
              <a:off x="0" y="-57150"/>
              <a:ext cx="3676922" cy="689420"/>
            </a:xfrm>
            <a:prstGeom prst="rect">
              <a:avLst/>
            </a:prstGeom>
            <a:noFill/>
            <a:ln>
              <a:noFill/>
            </a:ln>
          </p:spPr>
          <p:txBody>
            <a:bodyPr spcFirstLastPara="1" wrap="square" lIns="0" tIns="0" rIns="0" bIns="0" anchor="t" anchorCtr="0">
              <a:spAutoFit/>
            </a:bodyPr>
            <a:lstStyle/>
            <a:p>
              <a:pPr>
                <a:lnSpc>
                  <a:spcPct val="139958"/>
                </a:lnSpc>
              </a:pPr>
              <a:r>
                <a:rPr lang="en-US" sz="1600" b="1">
                  <a:solidFill>
                    <a:srgbClr val="5B5B5B"/>
                  </a:solidFill>
                  <a:latin typeface="Roboto"/>
                  <a:ea typeface="Roboto"/>
                  <a:cs typeface="Roboto"/>
                  <a:sym typeface="Roboto"/>
                </a:rPr>
                <a:t>PRIORITY 3</a:t>
              </a:r>
              <a:endParaRPr sz="1200"/>
            </a:p>
          </p:txBody>
        </p:sp>
        <p:sp>
          <p:nvSpPr>
            <p:cNvPr id="251" name="Google Shape;251;p17"/>
            <p:cNvSpPr txBox="1"/>
            <p:nvPr/>
          </p:nvSpPr>
          <p:spPr>
            <a:xfrm>
              <a:off x="0" y="598764"/>
              <a:ext cx="3676922" cy="2986973"/>
            </a:xfrm>
            <a:prstGeom prst="rect">
              <a:avLst/>
            </a:prstGeom>
            <a:noFill/>
            <a:ln>
              <a:noFill/>
            </a:ln>
          </p:spPr>
          <p:txBody>
            <a:bodyPr spcFirstLastPara="1" wrap="square" lIns="0" tIns="0" rIns="0" bIns="0" anchor="t" anchorCtr="0">
              <a:spAutoFit/>
            </a:bodyPr>
            <a:lstStyle/>
            <a:p>
              <a:pPr>
                <a:lnSpc>
                  <a:spcPct val="140000"/>
                </a:lnSpc>
              </a:pPr>
              <a:r>
                <a:rPr lang="en-US" sz="1733" b="1" dirty="0">
                  <a:solidFill>
                    <a:srgbClr val="019F55"/>
                  </a:solidFill>
                  <a:latin typeface="Roboto"/>
                  <a:ea typeface="Roboto"/>
                  <a:cs typeface="Roboto"/>
                  <a:sym typeface="Roboto"/>
                </a:rPr>
                <a:t>Building a culture that encourages strong social relationships</a:t>
              </a:r>
              <a:endParaRPr sz="1200" dirty="0"/>
            </a:p>
          </p:txBody>
        </p:sp>
      </p:grpSp>
      <p:grpSp>
        <p:nvGrpSpPr>
          <p:cNvPr id="252" name="Google Shape;252;p17"/>
          <p:cNvGrpSpPr/>
          <p:nvPr/>
        </p:nvGrpSpPr>
        <p:grpSpPr>
          <a:xfrm>
            <a:off x="6312986" y="1492685"/>
            <a:ext cx="5515428" cy="4095211"/>
            <a:chOff x="0" y="-38100"/>
            <a:chExt cx="1605687" cy="850900"/>
          </a:xfrm>
        </p:grpSpPr>
        <p:sp>
          <p:nvSpPr>
            <p:cNvPr id="253" name="Google Shape;253;p17"/>
            <p:cNvSpPr/>
            <p:nvPr/>
          </p:nvSpPr>
          <p:spPr>
            <a:xfrm>
              <a:off x="0" y="-12129"/>
              <a:ext cx="1605687" cy="325486"/>
            </a:xfrm>
            <a:custGeom>
              <a:avLst/>
              <a:gdLst/>
              <a:ahLst/>
              <a:cxnLst/>
              <a:rect l="l" t="t" r="r" b="b"/>
              <a:pathLst>
                <a:path w="1605687" h="400414" extrusionOk="0">
                  <a:moveTo>
                    <a:pt x="18716" y="0"/>
                  </a:moveTo>
                  <a:lnTo>
                    <a:pt x="1586971" y="0"/>
                  </a:lnTo>
                  <a:cubicBezTo>
                    <a:pt x="1597308" y="0"/>
                    <a:pt x="1605687" y="8379"/>
                    <a:pt x="1605687" y="18716"/>
                  </a:cubicBezTo>
                  <a:lnTo>
                    <a:pt x="1605687" y="381699"/>
                  </a:lnTo>
                  <a:cubicBezTo>
                    <a:pt x="1605687" y="386662"/>
                    <a:pt x="1603715" y="391423"/>
                    <a:pt x="1600205" y="394933"/>
                  </a:cubicBezTo>
                  <a:cubicBezTo>
                    <a:pt x="1596695" y="398442"/>
                    <a:pt x="1591935" y="400414"/>
                    <a:pt x="1586971" y="400414"/>
                  </a:cubicBezTo>
                  <a:lnTo>
                    <a:pt x="18716" y="400414"/>
                  </a:lnTo>
                  <a:cubicBezTo>
                    <a:pt x="8379" y="400414"/>
                    <a:pt x="0" y="392035"/>
                    <a:pt x="0" y="381699"/>
                  </a:cubicBezTo>
                  <a:lnTo>
                    <a:pt x="0" y="18716"/>
                  </a:lnTo>
                  <a:cubicBezTo>
                    <a:pt x="0" y="13752"/>
                    <a:pt x="1972" y="8992"/>
                    <a:pt x="5482" y="5482"/>
                  </a:cubicBezTo>
                  <a:cubicBezTo>
                    <a:pt x="8992" y="1972"/>
                    <a:pt x="13752" y="0"/>
                    <a:pt x="18716"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254" name="Google Shape;254;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55" name="Google Shape;255;p17"/>
          <p:cNvSpPr txBox="1"/>
          <p:nvPr/>
        </p:nvSpPr>
        <p:spPr>
          <a:xfrm>
            <a:off x="7644284" y="1741236"/>
            <a:ext cx="4087400" cy="1362681"/>
          </a:xfrm>
          <a:prstGeom prst="rect">
            <a:avLst/>
          </a:prstGeom>
          <a:noFill/>
          <a:ln>
            <a:noFill/>
          </a:ln>
        </p:spPr>
        <p:txBody>
          <a:bodyPr spcFirstLastPara="1" wrap="square" lIns="0" tIns="0" rIns="0" bIns="0" anchor="t" anchorCtr="0">
            <a:spAutoFit/>
          </a:bodyPr>
          <a:lstStyle/>
          <a:p>
            <a:pPr>
              <a:lnSpc>
                <a:spcPct val="115000"/>
              </a:lnSpc>
            </a:pPr>
            <a:r>
              <a:rPr lang="en-US" sz="1100" dirty="0">
                <a:latin typeface="Roboto"/>
                <a:ea typeface="Roboto"/>
                <a:cs typeface="Roboto"/>
                <a:sym typeface="Roboto"/>
              </a:rPr>
              <a:t>The</a:t>
            </a:r>
            <a:r>
              <a:rPr lang="en-US" sz="1100" b="1" dirty="0">
                <a:latin typeface="Roboto"/>
                <a:ea typeface="Roboto"/>
                <a:cs typeface="Roboto"/>
                <a:sym typeface="Roboto"/>
              </a:rPr>
              <a:t> Principal Loneliness Champion</a:t>
            </a:r>
            <a:r>
              <a:rPr lang="en-US" sz="1100" dirty="0">
                <a:latin typeface="Roboto"/>
                <a:ea typeface="Roboto"/>
                <a:cs typeface="Roboto"/>
                <a:sym typeface="Roboto"/>
              </a:rPr>
              <a:t> is now an </a:t>
            </a:r>
            <a:r>
              <a:rPr lang="en-US" sz="1100" b="1" dirty="0">
                <a:latin typeface="Roboto"/>
                <a:ea typeface="Roboto"/>
                <a:cs typeface="Roboto"/>
                <a:sym typeface="Roboto"/>
              </a:rPr>
              <a:t>on the Advisory Board </a:t>
            </a:r>
            <a:r>
              <a:rPr lang="en-US" sz="1100" dirty="0">
                <a:latin typeface="Roboto"/>
                <a:ea typeface="Roboto"/>
                <a:cs typeface="Roboto"/>
                <a:sym typeface="Roboto"/>
              </a:rPr>
              <a:t>for the </a:t>
            </a:r>
            <a:r>
              <a:rPr lang="en-US" sz="1100" b="1" dirty="0">
                <a:latin typeface="Roboto"/>
                <a:ea typeface="Roboto"/>
                <a:cs typeface="Roboto"/>
                <a:sym typeface="Roboto"/>
              </a:rPr>
              <a:t>Tackling Loneliness Hub </a:t>
            </a:r>
            <a:r>
              <a:rPr lang="en-US" sz="1100" dirty="0">
                <a:latin typeface="Roboto"/>
                <a:ea typeface="Roboto"/>
                <a:cs typeface="Roboto"/>
                <a:sym typeface="Roboto"/>
              </a:rPr>
              <a:t>and</a:t>
            </a:r>
            <a:r>
              <a:rPr lang="en-US" sz="1100" b="1" dirty="0">
                <a:latin typeface="Roboto"/>
                <a:ea typeface="Roboto"/>
                <a:cs typeface="Roboto"/>
                <a:sym typeface="Roboto"/>
              </a:rPr>
              <a:t> Campaign to End Loneliness.</a:t>
            </a:r>
          </a:p>
          <a:p>
            <a:pPr>
              <a:lnSpc>
                <a:spcPct val="115000"/>
              </a:lnSpc>
            </a:pPr>
            <a:endParaRPr lang="en-US" sz="1100" dirty="0">
              <a:latin typeface="Roboto"/>
              <a:ea typeface="Roboto"/>
              <a:cs typeface="Roboto"/>
              <a:sym typeface="Roboto"/>
            </a:endParaRPr>
          </a:p>
          <a:p>
            <a:pPr>
              <a:lnSpc>
                <a:spcPct val="115000"/>
              </a:lnSpc>
            </a:pPr>
            <a:r>
              <a:rPr lang="en-US" sz="1100" dirty="0">
                <a:latin typeface="Roboto"/>
                <a:ea typeface="Roboto"/>
                <a:cs typeface="Roboto"/>
                <a:sym typeface="Roboto"/>
              </a:rPr>
              <a:t>Bromley is now the </a:t>
            </a:r>
            <a:r>
              <a:rPr lang="en-US" sz="1100" b="1" dirty="0">
                <a:latin typeface="Roboto"/>
                <a:ea typeface="Roboto"/>
                <a:cs typeface="Roboto"/>
                <a:sym typeface="Roboto"/>
              </a:rPr>
              <a:t>Local Governments Association’s </a:t>
            </a:r>
            <a:r>
              <a:rPr lang="en-US" sz="1100" dirty="0">
                <a:latin typeface="Roboto"/>
                <a:ea typeface="Roboto"/>
                <a:cs typeface="Roboto"/>
                <a:sym typeface="Roboto"/>
              </a:rPr>
              <a:t>(LGA’S)  </a:t>
            </a:r>
            <a:r>
              <a:rPr lang="en-US" sz="1100" b="1" dirty="0">
                <a:latin typeface="Roboto"/>
                <a:ea typeface="Roboto"/>
                <a:cs typeface="Roboto"/>
                <a:sym typeface="Roboto"/>
              </a:rPr>
              <a:t>expert </a:t>
            </a:r>
            <a:r>
              <a:rPr lang="en-US" sz="1100" dirty="0">
                <a:latin typeface="Roboto"/>
                <a:ea typeface="Roboto"/>
                <a:cs typeface="Roboto"/>
                <a:sym typeface="Roboto"/>
              </a:rPr>
              <a:t>council in Loneliness with a special interest group running in 2024 to support other local authorities</a:t>
            </a:r>
            <a:endParaRPr sz="1100" dirty="0">
              <a:latin typeface="Roboto"/>
              <a:ea typeface="Roboto"/>
              <a:cs typeface="Roboto"/>
              <a:sym typeface="Roboto"/>
            </a:endParaRPr>
          </a:p>
        </p:txBody>
      </p:sp>
      <p:pic>
        <p:nvPicPr>
          <p:cNvPr id="256" name="Google Shape;256;p17"/>
          <p:cNvPicPr preferRelativeResize="0"/>
          <p:nvPr/>
        </p:nvPicPr>
        <p:blipFill rotWithShape="1">
          <a:blip r:embed="rId6">
            <a:alphaModFix/>
          </a:blip>
          <a:srcRect t="15721" b="17104"/>
          <a:stretch/>
        </p:blipFill>
        <p:spPr>
          <a:xfrm>
            <a:off x="6458083" y="1662520"/>
            <a:ext cx="1023608" cy="526243"/>
          </a:xfrm>
          <a:prstGeom prst="rect">
            <a:avLst/>
          </a:prstGeom>
          <a:noFill/>
          <a:ln>
            <a:noFill/>
          </a:ln>
        </p:spPr>
      </p:pic>
      <p:grpSp>
        <p:nvGrpSpPr>
          <p:cNvPr id="257" name="Google Shape;257;p17"/>
          <p:cNvGrpSpPr/>
          <p:nvPr/>
        </p:nvGrpSpPr>
        <p:grpSpPr>
          <a:xfrm>
            <a:off x="6300858" y="3167216"/>
            <a:ext cx="5515428" cy="3684857"/>
            <a:chOff x="0" y="-38100"/>
            <a:chExt cx="1605687" cy="850900"/>
          </a:xfrm>
        </p:grpSpPr>
        <p:sp>
          <p:nvSpPr>
            <p:cNvPr id="258" name="Google Shape;258;p17"/>
            <p:cNvSpPr/>
            <p:nvPr/>
          </p:nvSpPr>
          <p:spPr>
            <a:xfrm>
              <a:off x="0" y="0"/>
              <a:ext cx="1605687" cy="377148"/>
            </a:xfrm>
            <a:custGeom>
              <a:avLst/>
              <a:gdLst/>
              <a:ahLst/>
              <a:cxnLst/>
              <a:rect l="l" t="t" r="r" b="b"/>
              <a:pathLst>
                <a:path w="1605687" h="458716" extrusionOk="0">
                  <a:moveTo>
                    <a:pt x="18716" y="0"/>
                  </a:moveTo>
                  <a:lnTo>
                    <a:pt x="1586971" y="0"/>
                  </a:lnTo>
                  <a:cubicBezTo>
                    <a:pt x="1597308" y="0"/>
                    <a:pt x="1605687" y="8379"/>
                    <a:pt x="1605687" y="18716"/>
                  </a:cubicBezTo>
                  <a:lnTo>
                    <a:pt x="1605687" y="440001"/>
                  </a:lnTo>
                  <a:cubicBezTo>
                    <a:pt x="1605687" y="444964"/>
                    <a:pt x="1603715" y="449725"/>
                    <a:pt x="1600205" y="453235"/>
                  </a:cubicBezTo>
                  <a:cubicBezTo>
                    <a:pt x="1596695" y="456744"/>
                    <a:pt x="1591935" y="458716"/>
                    <a:pt x="1586971" y="458716"/>
                  </a:cubicBezTo>
                  <a:lnTo>
                    <a:pt x="18716" y="458716"/>
                  </a:lnTo>
                  <a:cubicBezTo>
                    <a:pt x="13752" y="458716"/>
                    <a:pt x="8992" y="456744"/>
                    <a:pt x="5482" y="453235"/>
                  </a:cubicBezTo>
                  <a:cubicBezTo>
                    <a:pt x="1972" y="449725"/>
                    <a:pt x="0" y="444964"/>
                    <a:pt x="0" y="440001"/>
                  </a:cubicBezTo>
                  <a:lnTo>
                    <a:pt x="0" y="18716"/>
                  </a:lnTo>
                  <a:cubicBezTo>
                    <a:pt x="0" y="13752"/>
                    <a:pt x="1972" y="8992"/>
                    <a:pt x="5482" y="5482"/>
                  </a:cubicBezTo>
                  <a:cubicBezTo>
                    <a:pt x="8992" y="1972"/>
                    <a:pt x="13752" y="0"/>
                    <a:pt x="18716"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259" name="Google Shape;259;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60" name="Google Shape;260;p17"/>
          <p:cNvSpPr txBox="1"/>
          <p:nvPr/>
        </p:nvSpPr>
        <p:spPr>
          <a:xfrm>
            <a:off x="7508774" y="3512710"/>
            <a:ext cx="4183200" cy="1309205"/>
          </a:xfrm>
          <a:prstGeom prst="rect">
            <a:avLst/>
          </a:prstGeom>
          <a:noFill/>
          <a:ln>
            <a:noFill/>
          </a:ln>
        </p:spPr>
        <p:txBody>
          <a:bodyPr spcFirstLastPara="1" wrap="square" lIns="0" tIns="0" rIns="0" bIns="0" anchor="t" anchorCtr="0">
            <a:spAutoFit/>
          </a:bodyPr>
          <a:lstStyle/>
          <a:p>
            <a:pPr algn="ctr">
              <a:lnSpc>
                <a:spcPct val="115000"/>
              </a:lnSpc>
            </a:pPr>
            <a:r>
              <a:rPr lang="en-US" sz="1233" b="1" dirty="0">
                <a:latin typeface="Roboto"/>
                <a:ea typeface="Roboto"/>
                <a:cs typeface="Roboto"/>
                <a:sym typeface="Roboto"/>
              </a:rPr>
              <a:t>In 2024, 25 schools and our family centers and after-school clubs created </a:t>
            </a:r>
            <a:r>
              <a:rPr lang="en-US" sz="1200" b="1" u="sng" dirty="0">
                <a:latin typeface="Roboto"/>
                <a:ea typeface="Roboto"/>
                <a:cs typeface="Roboto"/>
                <a:sym typeface="Roboto"/>
              </a:rPr>
              <a:t>over 5,700 </a:t>
            </a:r>
            <a:r>
              <a:rPr lang="en-US" sz="1233" dirty="0">
                <a:latin typeface="Roboto"/>
                <a:ea typeface="Roboto"/>
                <a:cs typeface="Roboto"/>
                <a:sym typeface="Roboto"/>
              </a:rPr>
              <a:t>Christmas cards,  supporting people who may be </a:t>
            </a:r>
            <a:r>
              <a:rPr lang="en-US" sz="1233" b="1" dirty="0">
                <a:latin typeface="Roboto"/>
                <a:ea typeface="Roboto"/>
                <a:cs typeface="Roboto"/>
                <a:sym typeface="Roboto"/>
              </a:rPr>
              <a:t>older, homeless, those in hospital, have health concerns, and carers of all ages across Bromley. </a:t>
            </a:r>
            <a:r>
              <a:rPr lang="en-US" sz="1233" dirty="0">
                <a:latin typeface="Roboto"/>
                <a:ea typeface="Roboto"/>
                <a:cs typeface="Roboto"/>
                <a:sym typeface="Roboto"/>
              </a:rPr>
              <a:t>Since the first Christmas card project in 2022, over </a:t>
            </a:r>
            <a:r>
              <a:rPr lang="en-US" sz="1233" b="1" dirty="0">
                <a:latin typeface="Roboto"/>
                <a:ea typeface="Roboto"/>
                <a:cs typeface="Roboto"/>
                <a:sym typeface="Roboto"/>
              </a:rPr>
              <a:t>11,000 </a:t>
            </a:r>
            <a:r>
              <a:rPr lang="en-US" sz="1233" dirty="0">
                <a:latin typeface="Roboto"/>
                <a:ea typeface="Roboto"/>
                <a:cs typeface="Roboto"/>
                <a:sym typeface="Roboto"/>
              </a:rPr>
              <a:t>cards have been made!</a:t>
            </a:r>
            <a:endParaRPr sz="1233" dirty="0"/>
          </a:p>
        </p:txBody>
      </p:sp>
      <p:pic>
        <p:nvPicPr>
          <p:cNvPr id="262" name="Google Shape;262;p17"/>
          <p:cNvPicPr preferRelativeResize="0"/>
          <p:nvPr/>
        </p:nvPicPr>
        <p:blipFill>
          <a:blip r:embed="rId7">
            <a:alphaModFix/>
          </a:blip>
          <a:stretch>
            <a:fillRect/>
          </a:stretch>
        </p:blipFill>
        <p:spPr>
          <a:xfrm>
            <a:off x="6579286" y="2608314"/>
            <a:ext cx="821205" cy="419477"/>
          </a:xfrm>
          <a:prstGeom prst="rect">
            <a:avLst/>
          </a:prstGeom>
          <a:noFill/>
          <a:ln>
            <a:noFill/>
          </a:ln>
        </p:spPr>
      </p:pic>
      <p:grpSp>
        <p:nvGrpSpPr>
          <p:cNvPr id="2" name="Google Shape;241;p17">
            <a:extLst>
              <a:ext uri="{FF2B5EF4-FFF2-40B4-BE49-F238E27FC236}">
                <a16:creationId xmlns:a16="http://schemas.microsoft.com/office/drawing/2014/main" id="{2F9290B3-C94E-376E-C238-E422A3F20D46}"/>
              </a:ext>
            </a:extLst>
          </p:cNvPr>
          <p:cNvGrpSpPr/>
          <p:nvPr/>
        </p:nvGrpSpPr>
        <p:grpSpPr>
          <a:xfrm>
            <a:off x="2562773" y="5046057"/>
            <a:ext cx="9282366" cy="1055524"/>
            <a:chOff x="0" y="-38100"/>
            <a:chExt cx="1055608" cy="1219831"/>
          </a:xfrm>
        </p:grpSpPr>
        <p:sp>
          <p:nvSpPr>
            <p:cNvPr id="3" name="Google Shape;242;p17">
              <a:extLst>
                <a:ext uri="{FF2B5EF4-FFF2-40B4-BE49-F238E27FC236}">
                  <a16:creationId xmlns:a16="http://schemas.microsoft.com/office/drawing/2014/main" id="{FBDE2AC1-E5BC-5BCD-AD18-CA901A9D96A5}"/>
                </a:ext>
              </a:extLst>
            </p:cNvPr>
            <p:cNvSpPr/>
            <p:nvPr/>
          </p:nvSpPr>
          <p:spPr>
            <a:xfrm>
              <a:off x="0" y="0"/>
              <a:ext cx="1055608" cy="1181731"/>
            </a:xfrm>
            <a:custGeom>
              <a:avLst/>
              <a:gdLst/>
              <a:ahLst/>
              <a:cxnLst/>
              <a:rect l="l" t="t" r="r" b="b"/>
              <a:pathLst>
                <a:path w="1055608" h="1181731" extrusionOk="0">
                  <a:moveTo>
                    <a:pt x="28469" y="0"/>
                  </a:moveTo>
                  <a:lnTo>
                    <a:pt x="1027139" y="0"/>
                  </a:lnTo>
                  <a:cubicBezTo>
                    <a:pt x="1034690" y="0"/>
                    <a:pt x="1041931" y="2999"/>
                    <a:pt x="1047270" y="8338"/>
                  </a:cubicBezTo>
                  <a:cubicBezTo>
                    <a:pt x="1052609" y="13677"/>
                    <a:pt x="1055608" y="20918"/>
                    <a:pt x="1055608" y="28469"/>
                  </a:cubicBezTo>
                  <a:lnTo>
                    <a:pt x="1055608" y="1153263"/>
                  </a:lnTo>
                  <a:cubicBezTo>
                    <a:pt x="1055608" y="1160813"/>
                    <a:pt x="1052609" y="1168054"/>
                    <a:pt x="1047270" y="1173393"/>
                  </a:cubicBezTo>
                  <a:cubicBezTo>
                    <a:pt x="1041931" y="1178732"/>
                    <a:pt x="1034690" y="1181731"/>
                    <a:pt x="1027139" y="1181731"/>
                  </a:cubicBezTo>
                  <a:lnTo>
                    <a:pt x="28469" y="1181731"/>
                  </a:lnTo>
                  <a:cubicBezTo>
                    <a:pt x="20918" y="1181731"/>
                    <a:pt x="13677" y="1178732"/>
                    <a:pt x="8338" y="1173393"/>
                  </a:cubicBezTo>
                  <a:cubicBezTo>
                    <a:pt x="2999" y="1168054"/>
                    <a:pt x="0" y="1160813"/>
                    <a:pt x="0" y="1153263"/>
                  </a:cubicBezTo>
                  <a:lnTo>
                    <a:pt x="0" y="28469"/>
                  </a:lnTo>
                  <a:cubicBezTo>
                    <a:pt x="0" y="20918"/>
                    <a:pt x="2999" y="13677"/>
                    <a:pt x="8338" y="8338"/>
                  </a:cubicBezTo>
                  <a:cubicBezTo>
                    <a:pt x="13677" y="2999"/>
                    <a:pt x="20918" y="0"/>
                    <a:pt x="28469" y="0"/>
                  </a:cubicBezTo>
                  <a:close/>
                </a:path>
              </a:pathLst>
            </a:custGeom>
            <a:solidFill>
              <a:srgbClr val="000000">
                <a:alpha val="0"/>
              </a:srgbClr>
            </a:solidFill>
            <a:ln w="38100" cap="flat" cmpd="sng">
              <a:solidFill>
                <a:srgbClr val="019F55"/>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 name="Google Shape;243;p17">
              <a:extLst>
                <a:ext uri="{FF2B5EF4-FFF2-40B4-BE49-F238E27FC236}">
                  <a16:creationId xmlns:a16="http://schemas.microsoft.com/office/drawing/2014/main" id="{F4E51ACF-F4EB-1676-5C38-9E638FF654D2}"/>
                </a:ext>
              </a:extLst>
            </p:cNvPr>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5" name="Google Shape;260;p17">
            <a:extLst>
              <a:ext uri="{FF2B5EF4-FFF2-40B4-BE49-F238E27FC236}">
                <a16:creationId xmlns:a16="http://schemas.microsoft.com/office/drawing/2014/main" id="{FEF8A0D2-2927-0526-A33F-3FEB23A7AEE5}"/>
              </a:ext>
            </a:extLst>
          </p:cNvPr>
          <p:cNvSpPr txBox="1"/>
          <p:nvPr/>
        </p:nvSpPr>
        <p:spPr>
          <a:xfrm>
            <a:off x="5587167" y="5187577"/>
            <a:ext cx="6217182" cy="814069"/>
          </a:xfrm>
          <a:prstGeom prst="rect">
            <a:avLst/>
          </a:prstGeom>
          <a:noFill/>
          <a:ln>
            <a:noFill/>
          </a:ln>
        </p:spPr>
        <p:txBody>
          <a:bodyPr spcFirstLastPara="1" wrap="square" lIns="0" tIns="0" rIns="0" bIns="0" anchor="t" anchorCtr="0">
            <a:spAutoFit/>
          </a:bodyPr>
          <a:lstStyle/>
          <a:p>
            <a:pPr>
              <a:lnSpc>
                <a:spcPct val="115000"/>
              </a:lnSpc>
            </a:pPr>
            <a:r>
              <a:rPr lang="en-GB" sz="1150" dirty="0">
                <a:latin typeface="Roboto"/>
                <a:ea typeface="Roboto"/>
                <a:cs typeface="Roboto"/>
                <a:sym typeface="Roboto"/>
              </a:rPr>
              <a:t>Bromley continues to raise awareness and reduce the stigma of loneliness during </a:t>
            </a:r>
            <a:r>
              <a:rPr lang="en-GB" sz="1150" b="1" dirty="0">
                <a:latin typeface="Roboto"/>
                <a:ea typeface="Roboto"/>
                <a:cs typeface="Roboto"/>
                <a:sym typeface="Roboto"/>
              </a:rPr>
              <a:t>Loneliness Awareness Week</a:t>
            </a:r>
            <a:r>
              <a:rPr lang="en-GB" sz="1150" dirty="0">
                <a:latin typeface="Roboto"/>
                <a:ea typeface="Roboto"/>
                <a:cs typeface="Roboto"/>
                <a:sym typeface="Roboto"/>
              </a:rPr>
              <a:t>, </a:t>
            </a:r>
            <a:r>
              <a:rPr lang="en-GB" sz="1150" b="1" dirty="0">
                <a:latin typeface="Roboto"/>
                <a:ea typeface="Roboto"/>
                <a:cs typeface="Roboto"/>
                <a:sym typeface="Roboto"/>
              </a:rPr>
              <a:t>Befriending Week</a:t>
            </a:r>
            <a:r>
              <a:rPr lang="en-GB" sz="1150" dirty="0">
                <a:latin typeface="Roboto"/>
                <a:ea typeface="Roboto"/>
                <a:cs typeface="Roboto"/>
                <a:sym typeface="Roboto"/>
              </a:rPr>
              <a:t>,  </a:t>
            </a:r>
            <a:r>
              <a:rPr lang="en-GB" sz="1150" b="1" dirty="0">
                <a:latin typeface="Roboto"/>
                <a:ea typeface="Roboto"/>
                <a:cs typeface="Roboto"/>
                <a:sym typeface="Roboto"/>
              </a:rPr>
              <a:t>Children’s Mental Health Week</a:t>
            </a:r>
            <a:r>
              <a:rPr lang="en-GB" sz="1150" dirty="0">
                <a:latin typeface="Roboto"/>
                <a:ea typeface="Roboto"/>
                <a:cs typeface="Roboto"/>
                <a:sym typeface="Roboto"/>
              </a:rPr>
              <a:t>, hosting council run </a:t>
            </a:r>
            <a:r>
              <a:rPr lang="en-GB" sz="1150" b="1" dirty="0">
                <a:latin typeface="Roboto"/>
                <a:ea typeface="Roboto"/>
                <a:cs typeface="Roboto"/>
                <a:sym typeface="Roboto"/>
              </a:rPr>
              <a:t>Big Lunches</a:t>
            </a:r>
            <a:r>
              <a:rPr lang="en-GB" sz="1150" dirty="0">
                <a:latin typeface="Roboto"/>
                <a:ea typeface="Roboto"/>
                <a:cs typeface="Roboto"/>
                <a:sym typeface="Roboto"/>
              </a:rPr>
              <a:t>, and </a:t>
            </a:r>
            <a:r>
              <a:rPr lang="en-GB" sz="1150" b="1" dirty="0">
                <a:latin typeface="Roboto"/>
                <a:ea typeface="Roboto"/>
                <a:cs typeface="Roboto"/>
                <a:sym typeface="Roboto"/>
              </a:rPr>
              <a:t>community outreach </a:t>
            </a:r>
            <a:r>
              <a:rPr lang="en-GB" sz="1150" dirty="0">
                <a:latin typeface="Roboto"/>
                <a:ea typeface="Roboto"/>
                <a:cs typeface="Roboto"/>
                <a:sym typeface="Roboto"/>
              </a:rPr>
              <a:t>within community venues. Engagement with </a:t>
            </a:r>
            <a:r>
              <a:rPr lang="en-GB" sz="1150" b="1" dirty="0">
                <a:latin typeface="Roboto"/>
                <a:ea typeface="Roboto"/>
                <a:cs typeface="Roboto"/>
                <a:sym typeface="Roboto"/>
              </a:rPr>
              <a:t>schools</a:t>
            </a:r>
            <a:r>
              <a:rPr lang="en-GB" sz="1150" dirty="0">
                <a:latin typeface="Roboto"/>
                <a:ea typeface="Roboto"/>
                <a:cs typeface="Roboto"/>
                <a:sym typeface="Roboto"/>
              </a:rPr>
              <a:t>, </a:t>
            </a:r>
            <a:r>
              <a:rPr lang="en-GB" sz="1150" b="1" dirty="0">
                <a:latin typeface="Roboto"/>
                <a:ea typeface="Roboto"/>
                <a:cs typeface="Roboto"/>
                <a:sym typeface="Roboto"/>
              </a:rPr>
              <a:t>unpaid carers, new parents </a:t>
            </a:r>
            <a:r>
              <a:rPr lang="en-GB" sz="1150" dirty="0">
                <a:latin typeface="Roboto"/>
                <a:ea typeface="Roboto"/>
                <a:cs typeface="Roboto"/>
                <a:sym typeface="Roboto"/>
              </a:rPr>
              <a:t>and those with </a:t>
            </a:r>
            <a:r>
              <a:rPr lang="en-GB" sz="1150" b="1" dirty="0">
                <a:latin typeface="Roboto"/>
                <a:ea typeface="Roboto"/>
                <a:cs typeface="Roboto"/>
                <a:sym typeface="Roboto"/>
              </a:rPr>
              <a:t>disabilities</a:t>
            </a:r>
            <a:r>
              <a:rPr lang="en-GB" sz="1150" dirty="0">
                <a:latin typeface="Roboto"/>
                <a:ea typeface="Roboto"/>
                <a:cs typeface="Roboto"/>
                <a:sym typeface="Roboto"/>
              </a:rPr>
              <a:t> continue to be a priority. </a:t>
            </a:r>
            <a:endParaRPr lang="en-GB" sz="1150" dirty="0"/>
          </a:p>
        </p:txBody>
      </p:sp>
      <p:pic>
        <p:nvPicPr>
          <p:cNvPr id="2050" name="Picture 2" descr="Find out how everyone can get involved ">
            <a:extLst>
              <a:ext uri="{FF2B5EF4-FFF2-40B4-BE49-F238E27FC236}">
                <a16:creationId xmlns:a16="http://schemas.microsoft.com/office/drawing/2014/main" id="{9763739E-3226-4F06-A0F8-F76681CAC8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0037" y="5154342"/>
            <a:ext cx="1736788" cy="3157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ntal Health Week ...">
            <a:extLst>
              <a:ext uri="{FF2B5EF4-FFF2-40B4-BE49-F238E27FC236}">
                <a16:creationId xmlns:a16="http://schemas.microsoft.com/office/drawing/2014/main" id="{23FDE61D-A79A-D5BF-770A-873C61C563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6644" y="5227149"/>
            <a:ext cx="1059552" cy="7500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friending Week 2023 - Volunteer Scotland">
            <a:extLst>
              <a:ext uri="{FF2B5EF4-FFF2-40B4-BE49-F238E27FC236}">
                <a16:creationId xmlns:a16="http://schemas.microsoft.com/office/drawing/2014/main" id="{C79F82E8-B8F3-E9AF-2C94-E35E5A2AFD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0037" y="5519230"/>
            <a:ext cx="1708126" cy="505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BB3A686-835E-F15E-3272-4372024D655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2445" y="1704424"/>
            <a:ext cx="3145645" cy="1771125"/>
          </a:xfrm>
          <a:prstGeom prst="rect">
            <a:avLst/>
          </a:prstGeom>
          <a:noFill/>
          <a:ln>
            <a:noFill/>
          </a:ln>
        </p:spPr>
      </p:pic>
      <p:pic>
        <p:nvPicPr>
          <p:cNvPr id="2062" name="Picture 14" descr="Home | Campaign to End Loneliness">
            <a:extLst>
              <a:ext uri="{FF2B5EF4-FFF2-40B4-BE49-F238E27FC236}">
                <a16:creationId xmlns:a16="http://schemas.microsoft.com/office/drawing/2014/main" id="{C9413C0F-455E-B9AA-8286-1B35A752BE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8503" y="2141305"/>
            <a:ext cx="782085" cy="3049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 alt text provided for this image">
            <a:extLst>
              <a:ext uri="{FF2B5EF4-FFF2-40B4-BE49-F238E27FC236}">
                <a16:creationId xmlns:a16="http://schemas.microsoft.com/office/drawing/2014/main" id="{A1E170DC-BB08-C2D4-A9B0-6F105FBEC6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6897" y="3424749"/>
            <a:ext cx="817724" cy="1401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7"/>
          <p:cNvGrpSpPr/>
          <p:nvPr/>
        </p:nvGrpSpPr>
        <p:grpSpPr>
          <a:xfrm>
            <a:off x="-409578" y="1469584"/>
            <a:ext cx="2791919" cy="5746214"/>
            <a:chOff x="0" y="-38100"/>
            <a:chExt cx="812800" cy="1672872"/>
          </a:xfrm>
        </p:grpSpPr>
        <p:sp>
          <p:nvSpPr>
            <p:cNvPr id="229" name="Google Shape;229;p17"/>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230" name="Google Shape;230;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31" name="Google Shape;231;p17"/>
          <p:cNvGrpSpPr/>
          <p:nvPr/>
        </p:nvGrpSpPr>
        <p:grpSpPr>
          <a:xfrm>
            <a:off x="0" y="6022862"/>
            <a:ext cx="12532405" cy="3335230"/>
            <a:chOff x="0" y="-38100"/>
            <a:chExt cx="3197335" cy="850900"/>
          </a:xfrm>
        </p:grpSpPr>
        <p:sp>
          <p:nvSpPr>
            <p:cNvPr id="232" name="Google Shape;232;p17"/>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233" name="Google Shape;23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34" name="Google Shape;234;p17"/>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235" name="Google Shape;235;p17"/>
          <p:cNvGrpSpPr/>
          <p:nvPr/>
        </p:nvGrpSpPr>
        <p:grpSpPr>
          <a:xfrm>
            <a:off x="0" y="6462063"/>
            <a:ext cx="12192000" cy="3335245"/>
            <a:chOff x="0" y="-38100"/>
            <a:chExt cx="3110489" cy="850900"/>
          </a:xfrm>
        </p:grpSpPr>
        <p:sp>
          <p:nvSpPr>
            <p:cNvPr id="236" name="Google Shape;236;p17"/>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237" name="Google Shape;237;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38" name="Google Shape;238;p17"/>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244" name="Google Shape;244;p17"/>
          <p:cNvPicPr preferRelativeResize="0"/>
          <p:nvPr/>
        </p:nvPicPr>
        <p:blipFill rotWithShape="1">
          <a:blip r:embed="rId4">
            <a:alphaModFix/>
          </a:blip>
          <a:srcRect/>
          <a:stretch/>
        </p:blipFill>
        <p:spPr>
          <a:xfrm>
            <a:off x="429315" y="1824738"/>
            <a:ext cx="795712" cy="795712"/>
          </a:xfrm>
          <a:prstGeom prst="rect">
            <a:avLst/>
          </a:prstGeom>
          <a:noFill/>
          <a:ln>
            <a:noFill/>
          </a:ln>
        </p:spPr>
      </p:pic>
      <p:sp>
        <p:nvSpPr>
          <p:cNvPr id="247" name="Google Shape;247;p17"/>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248" name="Google Shape;248;p17"/>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sp>
        <p:nvSpPr>
          <p:cNvPr id="251" name="Google Shape;251;p17"/>
          <p:cNvSpPr txBox="1"/>
          <p:nvPr/>
        </p:nvSpPr>
        <p:spPr>
          <a:xfrm>
            <a:off x="429315" y="2872360"/>
            <a:ext cx="1838461" cy="1866858"/>
          </a:xfrm>
          <a:prstGeom prst="rect">
            <a:avLst/>
          </a:prstGeom>
          <a:noFill/>
          <a:ln>
            <a:noFill/>
          </a:ln>
        </p:spPr>
        <p:txBody>
          <a:bodyPr spcFirstLastPara="1" wrap="square" lIns="0" tIns="0" rIns="0" bIns="0" anchor="t" anchorCtr="0">
            <a:spAutoFit/>
          </a:bodyPr>
          <a:lstStyle/>
          <a:p>
            <a:pPr>
              <a:lnSpc>
                <a:spcPct val="140000"/>
              </a:lnSpc>
            </a:pPr>
            <a:r>
              <a:rPr lang="en-GB" sz="1733" b="1" dirty="0">
                <a:solidFill>
                  <a:srgbClr val="019F55"/>
                </a:solidFill>
                <a:latin typeface="Roboto"/>
                <a:ea typeface="Roboto"/>
                <a:cs typeface="Roboto"/>
                <a:sym typeface="Roboto"/>
              </a:rPr>
              <a:t>Connecting people to the community and Youth Loneliness </a:t>
            </a:r>
          </a:p>
          <a:p>
            <a:pPr>
              <a:lnSpc>
                <a:spcPct val="140000"/>
              </a:lnSpc>
            </a:pPr>
            <a:r>
              <a:rPr lang="en-GB" sz="1733" b="1" dirty="0">
                <a:solidFill>
                  <a:srgbClr val="019F55"/>
                </a:solidFill>
                <a:latin typeface="Roboto"/>
                <a:ea typeface="Roboto"/>
                <a:cs typeface="Roboto"/>
                <a:sym typeface="Roboto"/>
              </a:rPr>
              <a:t> </a:t>
            </a:r>
            <a:endParaRPr lang="en-GB" sz="1200" dirty="0"/>
          </a:p>
        </p:txBody>
      </p:sp>
      <p:pic>
        <p:nvPicPr>
          <p:cNvPr id="7" name="Picture 21">
            <a:extLst>
              <a:ext uri="{FF2B5EF4-FFF2-40B4-BE49-F238E27FC236}">
                <a16:creationId xmlns:a16="http://schemas.microsoft.com/office/drawing/2014/main" id="{627ADA95-7A74-B545-2595-D54AA52775F7}"/>
              </a:ext>
            </a:extLst>
          </p:cNvPr>
          <p:cNvPicPr>
            <a:picLocks noChangeAspect="1"/>
          </p:cNvPicPr>
          <p:nvPr/>
        </p:nvPicPr>
        <p:blipFill rotWithShape="1">
          <a:blip r:embed="rId5"/>
          <a:srcRect l="22917" t="29529" r="15625" b="6916"/>
          <a:stretch/>
        </p:blipFill>
        <p:spPr>
          <a:xfrm>
            <a:off x="4566069" y="4298950"/>
            <a:ext cx="2321807" cy="1763451"/>
          </a:xfrm>
          <a:prstGeom prst="rect">
            <a:avLst/>
          </a:prstGeom>
        </p:spPr>
      </p:pic>
      <p:pic>
        <p:nvPicPr>
          <p:cNvPr id="8" name="Picture 22" descr="A picture containing clothing, bedclothes&#10;&#10;Description automatically generated">
            <a:extLst>
              <a:ext uri="{FF2B5EF4-FFF2-40B4-BE49-F238E27FC236}">
                <a16:creationId xmlns:a16="http://schemas.microsoft.com/office/drawing/2014/main" id="{331CB507-302A-9A60-EED5-B4DDB23150E3}"/>
              </a:ext>
            </a:extLst>
          </p:cNvPr>
          <p:cNvPicPr>
            <a:picLocks noChangeAspect="1"/>
          </p:cNvPicPr>
          <p:nvPr/>
        </p:nvPicPr>
        <p:blipFill>
          <a:blip r:embed="rId6"/>
          <a:stretch>
            <a:fillRect/>
          </a:stretch>
        </p:blipFill>
        <p:spPr>
          <a:xfrm>
            <a:off x="7040343" y="3583179"/>
            <a:ext cx="2100942" cy="2479222"/>
          </a:xfrm>
          <a:prstGeom prst="rect">
            <a:avLst/>
          </a:prstGeom>
        </p:spPr>
      </p:pic>
      <p:pic>
        <p:nvPicPr>
          <p:cNvPr id="9" name="Picture 23" descr="A picture containing text&#10;&#10;Description automatically generated">
            <a:extLst>
              <a:ext uri="{FF2B5EF4-FFF2-40B4-BE49-F238E27FC236}">
                <a16:creationId xmlns:a16="http://schemas.microsoft.com/office/drawing/2014/main" id="{73DC58E0-C26D-F69A-AFDD-8DA6BF8D5553}"/>
              </a:ext>
            </a:extLst>
          </p:cNvPr>
          <p:cNvPicPr>
            <a:picLocks noChangeAspect="1"/>
          </p:cNvPicPr>
          <p:nvPr/>
        </p:nvPicPr>
        <p:blipFill rotWithShape="1">
          <a:blip r:embed="rId7"/>
          <a:srcRect l="-988" t="4945" r="247" b="-549"/>
          <a:stretch/>
        </p:blipFill>
        <p:spPr>
          <a:xfrm rot="16200000">
            <a:off x="9611174" y="3604069"/>
            <a:ext cx="2168921" cy="2778461"/>
          </a:xfrm>
          <a:prstGeom prst="rect">
            <a:avLst/>
          </a:prstGeom>
        </p:spPr>
      </p:pic>
      <p:pic>
        <p:nvPicPr>
          <p:cNvPr id="10" name="Picture 24" descr="Calendar&#10;&#10;Description automatically generated">
            <a:extLst>
              <a:ext uri="{FF2B5EF4-FFF2-40B4-BE49-F238E27FC236}">
                <a16:creationId xmlns:a16="http://schemas.microsoft.com/office/drawing/2014/main" id="{0C960DC4-0B02-B7EE-444A-0939575E2BD1}"/>
              </a:ext>
            </a:extLst>
          </p:cNvPr>
          <p:cNvPicPr>
            <a:picLocks noChangeAspect="1"/>
          </p:cNvPicPr>
          <p:nvPr/>
        </p:nvPicPr>
        <p:blipFill rotWithShape="1">
          <a:blip r:embed="rId8"/>
          <a:srcRect t="10056" r="741" b="368"/>
          <a:stretch/>
        </p:blipFill>
        <p:spPr>
          <a:xfrm>
            <a:off x="2606470" y="3920748"/>
            <a:ext cx="1828861" cy="2157012"/>
          </a:xfrm>
          <a:prstGeom prst="rect">
            <a:avLst/>
          </a:prstGeom>
        </p:spPr>
      </p:pic>
      <p:pic>
        <p:nvPicPr>
          <p:cNvPr id="11" name="Picture 25" descr="Calendar, map&#10;&#10;Description automatically generated">
            <a:extLst>
              <a:ext uri="{FF2B5EF4-FFF2-40B4-BE49-F238E27FC236}">
                <a16:creationId xmlns:a16="http://schemas.microsoft.com/office/drawing/2014/main" id="{9C561168-C601-3E57-D2FE-11C07DF80102}"/>
              </a:ext>
            </a:extLst>
          </p:cNvPr>
          <p:cNvPicPr>
            <a:picLocks noChangeAspect="1"/>
          </p:cNvPicPr>
          <p:nvPr/>
        </p:nvPicPr>
        <p:blipFill rotWithShape="1">
          <a:blip r:embed="rId9"/>
          <a:srcRect t="13221" b="-559"/>
          <a:stretch/>
        </p:blipFill>
        <p:spPr>
          <a:xfrm>
            <a:off x="9438531" y="834091"/>
            <a:ext cx="2566702" cy="2749088"/>
          </a:xfrm>
          <a:prstGeom prst="rect">
            <a:avLst/>
          </a:prstGeom>
        </p:spPr>
      </p:pic>
      <p:pic>
        <p:nvPicPr>
          <p:cNvPr id="12" name="Picture 26">
            <a:extLst>
              <a:ext uri="{FF2B5EF4-FFF2-40B4-BE49-F238E27FC236}">
                <a16:creationId xmlns:a16="http://schemas.microsoft.com/office/drawing/2014/main" id="{8B6D350B-F40C-967F-234D-C26EDD2F380A}"/>
              </a:ext>
            </a:extLst>
          </p:cNvPr>
          <p:cNvPicPr>
            <a:picLocks noChangeAspect="1"/>
          </p:cNvPicPr>
          <p:nvPr/>
        </p:nvPicPr>
        <p:blipFill>
          <a:blip r:embed="rId10"/>
          <a:stretch>
            <a:fillRect/>
          </a:stretch>
        </p:blipFill>
        <p:spPr>
          <a:xfrm>
            <a:off x="2765925" y="834091"/>
            <a:ext cx="4077109" cy="2913531"/>
          </a:xfrm>
          <a:prstGeom prst="rect">
            <a:avLst/>
          </a:prstGeom>
        </p:spPr>
      </p:pic>
      <p:pic>
        <p:nvPicPr>
          <p:cNvPr id="13" name="Picture 16">
            <a:extLst>
              <a:ext uri="{FF2B5EF4-FFF2-40B4-BE49-F238E27FC236}">
                <a16:creationId xmlns:a16="http://schemas.microsoft.com/office/drawing/2014/main" id="{8B213D47-7E1C-B3B7-7330-002580C33E9F}"/>
              </a:ext>
            </a:extLst>
          </p:cNvPr>
          <p:cNvPicPr>
            <a:picLocks noChangeAspect="1"/>
          </p:cNvPicPr>
          <p:nvPr/>
        </p:nvPicPr>
        <p:blipFill>
          <a:blip r:embed="rId11"/>
          <a:stretch>
            <a:fillRect/>
          </a:stretch>
        </p:blipFill>
        <p:spPr>
          <a:xfrm>
            <a:off x="7016179" y="834091"/>
            <a:ext cx="1980977" cy="2609397"/>
          </a:xfrm>
          <a:prstGeom prst="rect">
            <a:avLst/>
          </a:prstGeom>
        </p:spPr>
      </p:pic>
    </p:spTree>
    <p:extLst>
      <p:ext uri="{BB962C8B-B14F-4D97-AF65-F5344CB8AC3E}">
        <p14:creationId xmlns:p14="http://schemas.microsoft.com/office/powerpoint/2010/main" val="238862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7"/>
          <p:cNvGrpSpPr/>
          <p:nvPr/>
        </p:nvGrpSpPr>
        <p:grpSpPr>
          <a:xfrm>
            <a:off x="-409578" y="1469584"/>
            <a:ext cx="2791919" cy="5746214"/>
            <a:chOff x="0" y="-38100"/>
            <a:chExt cx="812800" cy="1672872"/>
          </a:xfrm>
        </p:grpSpPr>
        <p:sp>
          <p:nvSpPr>
            <p:cNvPr id="229" name="Google Shape;229;p17"/>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230" name="Google Shape;230;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31" name="Google Shape;231;p17"/>
          <p:cNvGrpSpPr/>
          <p:nvPr/>
        </p:nvGrpSpPr>
        <p:grpSpPr>
          <a:xfrm>
            <a:off x="0" y="6022862"/>
            <a:ext cx="12532405" cy="3335230"/>
            <a:chOff x="0" y="-38100"/>
            <a:chExt cx="3197335" cy="850900"/>
          </a:xfrm>
        </p:grpSpPr>
        <p:sp>
          <p:nvSpPr>
            <p:cNvPr id="232" name="Google Shape;232;p17"/>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233" name="Google Shape;23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34" name="Google Shape;234;p17"/>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235" name="Google Shape;235;p17"/>
          <p:cNvGrpSpPr/>
          <p:nvPr/>
        </p:nvGrpSpPr>
        <p:grpSpPr>
          <a:xfrm>
            <a:off x="0" y="6462063"/>
            <a:ext cx="12192000" cy="3335245"/>
            <a:chOff x="0" y="-38100"/>
            <a:chExt cx="3110489" cy="850900"/>
          </a:xfrm>
        </p:grpSpPr>
        <p:sp>
          <p:nvSpPr>
            <p:cNvPr id="236" name="Google Shape;236;p17"/>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237" name="Google Shape;237;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38" name="Google Shape;238;p17"/>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244" name="Google Shape;244;p17"/>
          <p:cNvPicPr preferRelativeResize="0"/>
          <p:nvPr/>
        </p:nvPicPr>
        <p:blipFill rotWithShape="1">
          <a:blip r:embed="rId4">
            <a:alphaModFix/>
          </a:blip>
          <a:srcRect/>
          <a:stretch/>
        </p:blipFill>
        <p:spPr>
          <a:xfrm>
            <a:off x="429315" y="1824738"/>
            <a:ext cx="795712" cy="795712"/>
          </a:xfrm>
          <a:prstGeom prst="rect">
            <a:avLst/>
          </a:prstGeom>
          <a:noFill/>
          <a:ln>
            <a:noFill/>
          </a:ln>
        </p:spPr>
      </p:pic>
      <p:sp>
        <p:nvSpPr>
          <p:cNvPr id="247" name="Google Shape;247;p17"/>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248" name="Google Shape;248;p17"/>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sp>
        <p:nvSpPr>
          <p:cNvPr id="251" name="Google Shape;251;p17"/>
          <p:cNvSpPr txBox="1"/>
          <p:nvPr/>
        </p:nvSpPr>
        <p:spPr>
          <a:xfrm>
            <a:off x="429315" y="2872360"/>
            <a:ext cx="1838461" cy="1493486"/>
          </a:xfrm>
          <a:prstGeom prst="rect">
            <a:avLst/>
          </a:prstGeom>
          <a:noFill/>
          <a:ln>
            <a:noFill/>
          </a:ln>
        </p:spPr>
        <p:txBody>
          <a:bodyPr spcFirstLastPara="1" wrap="square" lIns="0" tIns="0" rIns="0" bIns="0" anchor="t" anchorCtr="0">
            <a:spAutoFit/>
          </a:bodyPr>
          <a:lstStyle/>
          <a:p>
            <a:pPr>
              <a:lnSpc>
                <a:spcPct val="140000"/>
              </a:lnSpc>
            </a:pPr>
            <a:r>
              <a:rPr lang="en-GB" sz="1733" b="1" dirty="0">
                <a:solidFill>
                  <a:srgbClr val="019F55"/>
                </a:solidFill>
                <a:latin typeface="Roboto"/>
                <a:ea typeface="Roboto"/>
                <a:cs typeface="Roboto"/>
                <a:sym typeface="Roboto"/>
              </a:rPr>
              <a:t>Educating and supporting youth loneliness across Bromley</a:t>
            </a:r>
          </a:p>
        </p:txBody>
      </p:sp>
      <p:pic>
        <p:nvPicPr>
          <p:cNvPr id="2" name="Picture 19">
            <a:extLst>
              <a:ext uri="{FF2B5EF4-FFF2-40B4-BE49-F238E27FC236}">
                <a16:creationId xmlns:a16="http://schemas.microsoft.com/office/drawing/2014/main" id="{EFB52E7A-70DA-8DDA-4285-92576E18A047}"/>
              </a:ext>
            </a:extLst>
          </p:cNvPr>
          <p:cNvPicPr>
            <a:picLocks noChangeAspect="1"/>
          </p:cNvPicPr>
          <p:nvPr/>
        </p:nvPicPr>
        <p:blipFill>
          <a:blip r:embed="rId5"/>
          <a:stretch>
            <a:fillRect/>
          </a:stretch>
        </p:blipFill>
        <p:spPr>
          <a:xfrm>
            <a:off x="5799544" y="2020784"/>
            <a:ext cx="2881729" cy="2112661"/>
          </a:xfrm>
          <a:prstGeom prst="rect">
            <a:avLst/>
          </a:prstGeom>
        </p:spPr>
      </p:pic>
      <p:pic>
        <p:nvPicPr>
          <p:cNvPr id="3" name="Picture 2" descr="No alt text provided for this image">
            <a:extLst>
              <a:ext uri="{FF2B5EF4-FFF2-40B4-BE49-F238E27FC236}">
                <a16:creationId xmlns:a16="http://schemas.microsoft.com/office/drawing/2014/main" id="{9D3A860E-B230-D3D2-741F-78E383C3D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0501" y="826476"/>
            <a:ext cx="2961306" cy="5220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No alt text provided for this image">
            <a:extLst>
              <a:ext uri="{FF2B5EF4-FFF2-40B4-BE49-F238E27FC236}">
                <a16:creationId xmlns:a16="http://schemas.microsoft.com/office/drawing/2014/main" id="{69FF8CA5-2642-DB6E-96B7-3EB82F3A9D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9967" y="4381185"/>
            <a:ext cx="2961306" cy="16657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o alternative text description for this image">
            <a:extLst>
              <a:ext uri="{FF2B5EF4-FFF2-40B4-BE49-F238E27FC236}">
                <a16:creationId xmlns:a16="http://schemas.microsoft.com/office/drawing/2014/main" id="{E0C877C8-7D50-8501-8947-BD32BC1C91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792" t="10417" r="7812" b="26250"/>
          <a:stretch/>
        </p:blipFill>
        <p:spPr bwMode="auto">
          <a:xfrm>
            <a:off x="5757162" y="316578"/>
            <a:ext cx="2886916" cy="1569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alt text provided for this image">
            <a:extLst>
              <a:ext uri="{FF2B5EF4-FFF2-40B4-BE49-F238E27FC236}">
                <a16:creationId xmlns:a16="http://schemas.microsoft.com/office/drawing/2014/main" id="{250D60CF-57FE-9E82-5B4A-305FD82AF8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433" y="482946"/>
            <a:ext cx="3185885" cy="2389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 text provided for this image">
            <a:extLst>
              <a:ext uri="{FF2B5EF4-FFF2-40B4-BE49-F238E27FC236}">
                <a16:creationId xmlns:a16="http://schemas.microsoft.com/office/drawing/2014/main" id="{01BFE721-B851-3582-D370-8BD294887F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9433" y="3259663"/>
            <a:ext cx="3185886" cy="2389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95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7"/>
          <p:cNvGrpSpPr/>
          <p:nvPr/>
        </p:nvGrpSpPr>
        <p:grpSpPr>
          <a:xfrm>
            <a:off x="-409578" y="1469584"/>
            <a:ext cx="2791919" cy="5746214"/>
            <a:chOff x="0" y="-38100"/>
            <a:chExt cx="812800" cy="1672872"/>
          </a:xfrm>
        </p:grpSpPr>
        <p:sp>
          <p:nvSpPr>
            <p:cNvPr id="229" name="Google Shape;229;p17"/>
            <p:cNvSpPr/>
            <p:nvPr/>
          </p:nvSpPr>
          <p:spPr>
            <a:xfrm>
              <a:off x="0" y="0"/>
              <a:ext cx="812723" cy="1634772"/>
            </a:xfrm>
            <a:custGeom>
              <a:avLst/>
              <a:gdLst/>
              <a:ahLst/>
              <a:cxnLst/>
              <a:rect l="l" t="t" r="r" b="b"/>
              <a:pathLst>
                <a:path w="812723" h="1634772" extrusionOk="0">
                  <a:moveTo>
                    <a:pt x="73953" y="0"/>
                  </a:moveTo>
                  <a:lnTo>
                    <a:pt x="738770" y="0"/>
                  </a:lnTo>
                  <a:cubicBezTo>
                    <a:pt x="779613" y="0"/>
                    <a:pt x="812723" y="33110"/>
                    <a:pt x="812723" y="73953"/>
                  </a:cubicBezTo>
                  <a:lnTo>
                    <a:pt x="812723" y="1560819"/>
                  </a:lnTo>
                  <a:cubicBezTo>
                    <a:pt x="812723" y="1601662"/>
                    <a:pt x="779613" y="1634772"/>
                    <a:pt x="738770" y="1634772"/>
                  </a:cubicBezTo>
                  <a:lnTo>
                    <a:pt x="73953" y="1634772"/>
                  </a:lnTo>
                  <a:cubicBezTo>
                    <a:pt x="33110" y="1634772"/>
                    <a:pt x="0" y="1601662"/>
                    <a:pt x="0" y="1560819"/>
                  </a:cubicBezTo>
                  <a:lnTo>
                    <a:pt x="0" y="73953"/>
                  </a:lnTo>
                  <a:cubicBezTo>
                    <a:pt x="0" y="33110"/>
                    <a:pt x="33110" y="0"/>
                    <a:pt x="73953" y="0"/>
                  </a:cubicBezTo>
                  <a:close/>
                </a:path>
              </a:pathLst>
            </a:custGeom>
            <a:solidFill>
              <a:srgbClr val="F4F4F4"/>
            </a:solidFill>
            <a:ln>
              <a:noFill/>
            </a:ln>
          </p:spPr>
          <p:txBody>
            <a:bodyPr spcFirstLastPara="1" wrap="square" lIns="60950" tIns="60950" rIns="60950" bIns="60950" anchor="ctr" anchorCtr="0">
              <a:noAutofit/>
            </a:bodyPr>
            <a:lstStyle/>
            <a:p>
              <a:endParaRPr sz="1200"/>
            </a:p>
          </p:txBody>
        </p:sp>
        <p:sp>
          <p:nvSpPr>
            <p:cNvPr id="230" name="Google Shape;230;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231" name="Google Shape;231;p17"/>
          <p:cNvGrpSpPr/>
          <p:nvPr/>
        </p:nvGrpSpPr>
        <p:grpSpPr>
          <a:xfrm>
            <a:off x="0" y="6022862"/>
            <a:ext cx="12532405" cy="3335230"/>
            <a:chOff x="0" y="-38100"/>
            <a:chExt cx="3197335" cy="850900"/>
          </a:xfrm>
        </p:grpSpPr>
        <p:sp>
          <p:nvSpPr>
            <p:cNvPr id="232" name="Google Shape;232;p17"/>
            <p:cNvSpPr/>
            <p:nvPr/>
          </p:nvSpPr>
          <p:spPr>
            <a:xfrm>
              <a:off x="0" y="0"/>
              <a:ext cx="3197335" cy="210603"/>
            </a:xfrm>
            <a:custGeom>
              <a:avLst/>
              <a:gdLst/>
              <a:ahLst/>
              <a:cxnLst/>
              <a:rect l="l" t="t" r="r" b="b"/>
              <a:pathLst>
                <a:path w="3197335" h="210603" extrusionOk="0">
                  <a:moveTo>
                    <a:pt x="0" y="0"/>
                  </a:moveTo>
                  <a:lnTo>
                    <a:pt x="3197335" y="0"/>
                  </a:lnTo>
                  <a:lnTo>
                    <a:pt x="3197335" y="210603"/>
                  </a:lnTo>
                  <a:lnTo>
                    <a:pt x="0" y="210603"/>
                  </a:lnTo>
                  <a:close/>
                </a:path>
              </a:pathLst>
            </a:custGeom>
            <a:solidFill>
              <a:srgbClr val="5B5B5B"/>
            </a:solidFill>
            <a:ln>
              <a:noFill/>
            </a:ln>
          </p:spPr>
          <p:txBody>
            <a:bodyPr/>
            <a:lstStyle/>
            <a:p>
              <a:endParaRPr lang="en-GB"/>
            </a:p>
          </p:txBody>
        </p:sp>
        <p:sp>
          <p:nvSpPr>
            <p:cNvPr id="233" name="Google Shape;233;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234" name="Google Shape;234;p17"/>
          <p:cNvSpPr txBox="1"/>
          <p:nvPr/>
        </p:nvSpPr>
        <p:spPr>
          <a:xfrm>
            <a:off x="429315" y="6251286"/>
            <a:ext cx="11415824" cy="301621"/>
          </a:xfrm>
          <a:prstGeom prst="rect">
            <a:avLst/>
          </a:prstGeom>
          <a:noFill/>
          <a:ln>
            <a:noFill/>
          </a:ln>
        </p:spPr>
        <p:txBody>
          <a:bodyPr spcFirstLastPara="1" wrap="square" lIns="0" tIns="0" rIns="0" bIns="0" anchor="t" anchorCtr="0">
            <a:spAutoFit/>
          </a:bodyPr>
          <a:lstStyle/>
          <a:p>
            <a:pPr algn="r">
              <a:lnSpc>
                <a:spcPct val="140000"/>
              </a:lnSpc>
            </a:pPr>
            <a:r>
              <a:rPr lang="en-US" sz="1400" b="1">
                <a:solidFill>
                  <a:srgbClr val="FFFFFF"/>
                </a:solidFill>
                <a:latin typeface="Roboto"/>
                <a:ea typeface="Roboto"/>
                <a:cs typeface="Roboto"/>
                <a:sym typeface="Roboto"/>
              </a:rPr>
              <a:t>www.bromley.gov.uk/</a:t>
            </a:r>
            <a:r>
              <a:rPr lang="en-US" sz="1400">
                <a:solidFill>
                  <a:srgbClr val="FFFFFF"/>
                </a:solidFill>
                <a:latin typeface="Roboto"/>
                <a:ea typeface="Roboto"/>
                <a:cs typeface="Roboto"/>
                <a:sym typeface="Roboto"/>
              </a:rPr>
              <a:t>loneliness</a:t>
            </a:r>
            <a:endParaRPr sz="1200"/>
          </a:p>
        </p:txBody>
      </p:sp>
      <p:grpSp>
        <p:nvGrpSpPr>
          <p:cNvPr id="235" name="Google Shape;235;p17"/>
          <p:cNvGrpSpPr/>
          <p:nvPr/>
        </p:nvGrpSpPr>
        <p:grpSpPr>
          <a:xfrm>
            <a:off x="0" y="6462063"/>
            <a:ext cx="12192000" cy="3335245"/>
            <a:chOff x="0" y="-38100"/>
            <a:chExt cx="3110489" cy="850900"/>
          </a:xfrm>
        </p:grpSpPr>
        <p:sp>
          <p:nvSpPr>
            <p:cNvPr id="236" name="Google Shape;236;p17"/>
            <p:cNvSpPr/>
            <p:nvPr/>
          </p:nvSpPr>
          <p:spPr>
            <a:xfrm>
              <a:off x="0" y="0"/>
              <a:ext cx="3110489" cy="62913"/>
            </a:xfrm>
            <a:custGeom>
              <a:avLst/>
              <a:gdLst/>
              <a:ahLst/>
              <a:cxnLst/>
              <a:rect l="l" t="t" r="r" b="b"/>
              <a:pathLst>
                <a:path w="3110489" h="62913" extrusionOk="0">
                  <a:moveTo>
                    <a:pt x="0" y="0"/>
                  </a:moveTo>
                  <a:lnTo>
                    <a:pt x="3110489" y="0"/>
                  </a:lnTo>
                  <a:lnTo>
                    <a:pt x="3110489" y="62913"/>
                  </a:lnTo>
                  <a:lnTo>
                    <a:pt x="0" y="62913"/>
                  </a:lnTo>
                  <a:close/>
                </a:path>
              </a:pathLst>
            </a:custGeom>
            <a:solidFill>
              <a:srgbClr val="009D56"/>
            </a:solidFill>
            <a:ln>
              <a:noFill/>
            </a:ln>
          </p:spPr>
          <p:txBody>
            <a:bodyPr/>
            <a:lstStyle/>
            <a:p>
              <a:endParaRPr lang="en-GB"/>
            </a:p>
          </p:txBody>
        </p:sp>
        <p:sp>
          <p:nvSpPr>
            <p:cNvPr id="237" name="Google Shape;237;p17"/>
            <p:cNvSpPr txBox="1"/>
            <p:nvPr/>
          </p:nvSpPr>
          <p:spPr>
            <a:xfrm>
              <a:off x="0" y="-38100"/>
              <a:ext cx="812800" cy="8509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pic>
        <p:nvPicPr>
          <p:cNvPr id="238" name="Google Shape;238;p17"/>
          <p:cNvPicPr preferRelativeResize="0"/>
          <p:nvPr/>
        </p:nvPicPr>
        <p:blipFill rotWithShape="1">
          <a:blip r:embed="rId3">
            <a:alphaModFix/>
          </a:blip>
          <a:srcRect b="446"/>
          <a:stretch/>
        </p:blipFill>
        <p:spPr>
          <a:xfrm>
            <a:off x="244756" y="4440515"/>
            <a:ext cx="2080989" cy="2417126"/>
          </a:xfrm>
          <a:prstGeom prst="rect">
            <a:avLst/>
          </a:prstGeom>
          <a:noFill/>
          <a:ln>
            <a:noFill/>
          </a:ln>
        </p:spPr>
      </p:pic>
      <p:pic>
        <p:nvPicPr>
          <p:cNvPr id="244" name="Google Shape;244;p17"/>
          <p:cNvPicPr preferRelativeResize="0"/>
          <p:nvPr/>
        </p:nvPicPr>
        <p:blipFill rotWithShape="1">
          <a:blip r:embed="rId4">
            <a:alphaModFix/>
          </a:blip>
          <a:srcRect/>
          <a:stretch/>
        </p:blipFill>
        <p:spPr>
          <a:xfrm>
            <a:off x="429315" y="1824738"/>
            <a:ext cx="795712" cy="795712"/>
          </a:xfrm>
          <a:prstGeom prst="rect">
            <a:avLst/>
          </a:prstGeom>
          <a:noFill/>
          <a:ln>
            <a:noFill/>
          </a:ln>
        </p:spPr>
      </p:pic>
      <p:sp>
        <p:nvSpPr>
          <p:cNvPr id="247" name="Google Shape;247;p17"/>
          <p:cNvSpPr txBox="1"/>
          <p:nvPr/>
        </p:nvSpPr>
        <p:spPr>
          <a:xfrm>
            <a:off x="429315" y="203993"/>
            <a:ext cx="2772685" cy="673133"/>
          </a:xfrm>
          <a:prstGeom prst="rect">
            <a:avLst/>
          </a:prstGeom>
          <a:noFill/>
          <a:ln>
            <a:noFill/>
          </a:ln>
        </p:spPr>
        <p:txBody>
          <a:bodyPr spcFirstLastPara="1" wrap="square" lIns="0" tIns="0" rIns="0" bIns="0" anchor="t" anchorCtr="0">
            <a:spAutoFit/>
          </a:bodyPr>
          <a:lstStyle/>
          <a:p>
            <a:pPr>
              <a:lnSpc>
                <a:spcPct val="140034"/>
              </a:lnSpc>
            </a:pPr>
            <a:r>
              <a:rPr lang="en-US" sz="1562">
                <a:solidFill>
                  <a:srgbClr val="009D56"/>
                </a:solidFill>
                <a:latin typeface="Baumans"/>
                <a:ea typeface="Baumans"/>
                <a:cs typeface="Baumans"/>
                <a:sym typeface="Baumans"/>
              </a:rPr>
              <a:t>London Borough of Bromley, UK</a:t>
            </a:r>
            <a:endParaRPr sz="1200"/>
          </a:p>
        </p:txBody>
      </p:sp>
      <p:sp>
        <p:nvSpPr>
          <p:cNvPr id="248" name="Google Shape;248;p17"/>
          <p:cNvSpPr txBox="1"/>
          <p:nvPr/>
        </p:nvSpPr>
        <p:spPr>
          <a:xfrm>
            <a:off x="429315" y="443404"/>
            <a:ext cx="2772685" cy="215636"/>
          </a:xfrm>
          <a:prstGeom prst="rect">
            <a:avLst/>
          </a:prstGeom>
          <a:noFill/>
          <a:ln>
            <a:noFill/>
          </a:ln>
        </p:spPr>
        <p:txBody>
          <a:bodyPr spcFirstLastPara="1" wrap="square" lIns="0" tIns="0" rIns="0" bIns="0" anchor="t" anchorCtr="0">
            <a:spAutoFit/>
          </a:bodyPr>
          <a:lstStyle/>
          <a:p>
            <a:pPr>
              <a:lnSpc>
                <a:spcPct val="140079"/>
              </a:lnSpc>
            </a:pPr>
            <a:r>
              <a:rPr lang="en-US" sz="1001" b="1">
                <a:solidFill>
                  <a:srgbClr val="5B5B5B"/>
                </a:solidFill>
                <a:latin typeface="Roboto"/>
                <a:ea typeface="Roboto"/>
                <a:cs typeface="Roboto"/>
                <a:sym typeface="Roboto"/>
              </a:rPr>
              <a:t>Tackling Loneliness Strategy</a:t>
            </a:r>
            <a:r>
              <a:rPr lang="en-US" sz="1001">
                <a:solidFill>
                  <a:srgbClr val="5B5B5B"/>
                </a:solidFill>
                <a:latin typeface="Roboto"/>
                <a:ea typeface="Roboto"/>
                <a:cs typeface="Roboto"/>
                <a:sym typeface="Roboto"/>
              </a:rPr>
              <a:t> 2022 to 2026</a:t>
            </a:r>
            <a:endParaRPr sz="1200"/>
          </a:p>
        </p:txBody>
      </p:sp>
      <p:sp>
        <p:nvSpPr>
          <p:cNvPr id="251" name="Google Shape;251;p17"/>
          <p:cNvSpPr txBox="1"/>
          <p:nvPr/>
        </p:nvSpPr>
        <p:spPr>
          <a:xfrm>
            <a:off x="186789" y="2872360"/>
            <a:ext cx="2080988" cy="1493486"/>
          </a:xfrm>
          <a:prstGeom prst="rect">
            <a:avLst/>
          </a:prstGeom>
          <a:noFill/>
          <a:ln>
            <a:noFill/>
          </a:ln>
        </p:spPr>
        <p:txBody>
          <a:bodyPr spcFirstLastPara="1" wrap="square" lIns="0" tIns="0" rIns="0" bIns="0" anchor="t" anchorCtr="0">
            <a:spAutoFit/>
          </a:bodyPr>
          <a:lstStyle/>
          <a:p>
            <a:pPr>
              <a:lnSpc>
                <a:spcPct val="140000"/>
              </a:lnSpc>
            </a:pPr>
            <a:r>
              <a:rPr lang="en-GB" sz="1733" b="1" dirty="0">
                <a:solidFill>
                  <a:srgbClr val="019F55"/>
                </a:solidFill>
                <a:latin typeface="Roboto"/>
                <a:ea typeface="Roboto"/>
                <a:cs typeface="Roboto"/>
                <a:sym typeface="Roboto"/>
              </a:rPr>
              <a:t>Supporting people to find out what is happening in the community</a:t>
            </a:r>
          </a:p>
        </p:txBody>
      </p:sp>
      <p:pic>
        <p:nvPicPr>
          <p:cNvPr id="2052" name="Picture 4" descr="No alt text provided for this image">
            <a:extLst>
              <a:ext uri="{FF2B5EF4-FFF2-40B4-BE49-F238E27FC236}">
                <a16:creationId xmlns:a16="http://schemas.microsoft.com/office/drawing/2014/main" id="{0BA1DF2D-FEF0-3142-63BE-44495F2EE3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813"/>
          <a:stretch/>
        </p:blipFill>
        <p:spPr bwMode="auto">
          <a:xfrm>
            <a:off x="5758488" y="773129"/>
            <a:ext cx="2968128" cy="21949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 alt text provided for this image">
            <a:extLst>
              <a:ext uri="{FF2B5EF4-FFF2-40B4-BE49-F238E27FC236}">
                <a16:creationId xmlns:a16="http://schemas.microsoft.com/office/drawing/2014/main" id="{8AA3DD58-B4EC-9DE7-D91D-4AD5414A5D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9669" y="777097"/>
            <a:ext cx="2919804" cy="21909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 alt text provided for this image">
            <a:extLst>
              <a:ext uri="{FF2B5EF4-FFF2-40B4-BE49-F238E27FC236}">
                <a16:creationId xmlns:a16="http://schemas.microsoft.com/office/drawing/2014/main" id="{80BAB0B5-5236-5B1B-A9CD-0AD80D259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833" y="3187693"/>
            <a:ext cx="2902640" cy="28689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D01CBA50-0AE7-111D-60FF-5A65B725FE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1191" y="3187693"/>
            <a:ext cx="2945425" cy="28351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review">
            <a:extLst>
              <a:ext uri="{FF2B5EF4-FFF2-40B4-BE49-F238E27FC236}">
                <a16:creationId xmlns:a16="http://schemas.microsoft.com/office/drawing/2014/main" id="{E810A7D8-D2A6-292D-5E31-88A9053B77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4155" y="313714"/>
            <a:ext cx="3161056" cy="571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752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1117</Words>
  <Application>Microsoft Office PowerPoint</Application>
  <PresentationFormat>Widescreen</PresentationFormat>
  <Paragraphs>103</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Baumans</vt:lpstr>
      <vt:lpstr>Calibri</vt:lpstr>
      <vt:lpstr>Calibri Light</vt:lpstr>
      <vt:lpstr>Roboto</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 Helayna</dc:creator>
  <cp:lastModifiedBy>Jenkins, Helayna</cp:lastModifiedBy>
  <cp:revision>7</cp:revision>
  <dcterms:created xsi:type="dcterms:W3CDTF">2024-05-20T10:39:50Z</dcterms:created>
  <dcterms:modified xsi:type="dcterms:W3CDTF">2025-03-11T21:06:26Z</dcterms:modified>
</cp:coreProperties>
</file>