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318" r:id="rId2"/>
    <p:sldId id="301" r:id="rId3"/>
    <p:sldId id="269" r:id="rId4"/>
    <p:sldId id="312" r:id="rId5"/>
    <p:sldId id="314" r:id="rId6"/>
    <p:sldId id="306" r:id="rId7"/>
    <p:sldId id="317" r:id="rId8"/>
    <p:sldId id="285" r:id="rId9"/>
    <p:sldId id="295" r:id="rId10"/>
    <p:sldId id="264" r:id="rId11"/>
    <p:sldId id="277" r:id="rId12"/>
    <p:sldId id="297" r:id="rId13"/>
    <p:sldId id="308" r:id="rId14"/>
    <p:sldId id="31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C8"/>
    <a:srgbClr val="00CFCE"/>
    <a:srgbClr val="F2A19A"/>
    <a:srgbClr val="734961"/>
    <a:srgbClr val="DD3430"/>
    <a:srgbClr val="FF40BE"/>
    <a:srgbClr val="00B4CF"/>
    <a:srgbClr val="31B3D3"/>
    <a:srgbClr val="00D2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39"/>
    <p:restoredTop sz="95570"/>
  </p:normalViewPr>
  <p:slideViewPr>
    <p:cSldViewPr snapToGrid="0">
      <p:cViewPr varScale="1">
        <p:scale>
          <a:sx n="104" d="100"/>
          <a:sy n="104" d="100"/>
        </p:scale>
        <p:origin x="86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F34A98-79CB-2041-9893-1722FCBC6A51}" type="doc">
      <dgm:prSet loTypeId="urn:microsoft.com/office/officeart/2005/8/layout/radial1" loCatId="" qsTypeId="urn:microsoft.com/office/officeart/2005/8/quickstyle/simple1" qsCatId="simple" csTypeId="urn:microsoft.com/office/officeart/2005/8/colors/accent1_2" csCatId="accent1" phldr="1"/>
      <dgm:spPr/>
      <dgm:t>
        <a:bodyPr/>
        <a:lstStyle/>
        <a:p>
          <a:endParaRPr lang="en-GB"/>
        </a:p>
      </dgm:t>
    </dgm:pt>
    <dgm:pt modelId="{00BFEDF5-0A14-2745-B15D-ADF410B709ED}">
      <dgm:prSet phldrT="[Text]"/>
      <dgm:spPr>
        <a:solidFill>
          <a:schemeClr val="accent4">
            <a:lumMod val="60000"/>
            <a:lumOff val="40000"/>
          </a:schemeClr>
        </a:solidFill>
      </dgm:spPr>
      <dgm:t>
        <a:bodyPr/>
        <a:lstStyle/>
        <a:p>
          <a:r>
            <a:rPr lang="en-GB" b="1" dirty="0">
              <a:solidFill>
                <a:schemeClr val="bg1"/>
              </a:solidFill>
            </a:rPr>
            <a:t>LONELINESS</a:t>
          </a:r>
        </a:p>
      </dgm:t>
    </dgm:pt>
    <dgm:pt modelId="{5EC9D2C3-2D1F-734E-9784-AAF641B952FE}" type="parTrans" cxnId="{3B6CA073-6AC8-994E-A0AD-E64BF2124B0E}">
      <dgm:prSet/>
      <dgm:spPr/>
      <dgm:t>
        <a:bodyPr/>
        <a:lstStyle/>
        <a:p>
          <a:endParaRPr lang="en-GB"/>
        </a:p>
      </dgm:t>
    </dgm:pt>
    <dgm:pt modelId="{0304507A-DC1D-CC47-BD91-C2E092B233D1}" type="sibTrans" cxnId="{3B6CA073-6AC8-994E-A0AD-E64BF2124B0E}">
      <dgm:prSet/>
      <dgm:spPr/>
      <dgm:t>
        <a:bodyPr/>
        <a:lstStyle/>
        <a:p>
          <a:endParaRPr lang="en-GB"/>
        </a:p>
      </dgm:t>
    </dgm:pt>
    <dgm:pt modelId="{CE9929C4-7438-E74F-9A4C-3F83A54EA677}">
      <dgm:prSet phldrT="[Text]" custT="1"/>
      <dgm:spPr>
        <a:solidFill>
          <a:schemeClr val="accent2">
            <a:lumMod val="60000"/>
            <a:lumOff val="40000"/>
          </a:schemeClr>
        </a:solidFill>
      </dgm:spPr>
      <dgm:t>
        <a:bodyPr/>
        <a:lstStyle/>
        <a:p>
          <a:r>
            <a:rPr lang="en-GB" sz="1600" b="1" dirty="0">
              <a:solidFill>
                <a:schemeClr val="bg1"/>
              </a:solidFill>
            </a:rPr>
            <a:t>Disengage with studies</a:t>
          </a:r>
        </a:p>
      </dgm:t>
    </dgm:pt>
    <dgm:pt modelId="{587304B4-46BE-054E-A2CD-DE31192C6352}" type="parTrans" cxnId="{DF1F72E0-2231-E941-9BDB-AC8E56F1A51D}">
      <dgm:prSet/>
      <dgm:spPr/>
      <dgm:t>
        <a:bodyPr/>
        <a:lstStyle/>
        <a:p>
          <a:endParaRPr lang="en-GB"/>
        </a:p>
      </dgm:t>
    </dgm:pt>
    <dgm:pt modelId="{9443E373-88D2-6746-8430-AFDA4C8988F3}" type="sibTrans" cxnId="{DF1F72E0-2231-E941-9BDB-AC8E56F1A51D}">
      <dgm:prSet/>
      <dgm:spPr/>
      <dgm:t>
        <a:bodyPr/>
        <a:lstStyle/>
        <a:p>
          <a:endParaRPr lang="en-GB"/>
        </a:p>
      </dgm:t>
    </dgm:pt>
    <dgm:pt modelId="{DCA3889C-02A0-E940-A138-0DCEF077A522}">
      <dgm:prSet phldrT="[Text]" custT="1"/>
      <dgm:spPr>
        <a:solidFill>
          <a:srgbClr val="F2A19A"/>
        </a:solidFill>
      </dgm:spPr>
      <dgm:t>
        <a:bodyPr/>
        <a:lstStyle/>
        <a:p>
          <a:r>
            <a:rPr lang="en-GB" sz="1600" b="1" dirty="0">
              <a:solidFill>
                <a:schemeClr val="bg1"/>
              </a:solidFill>
            </a:rPr>
            <a:t>Anger</a:t>
          </a:r>
        </a:p>
      </dgm:t>
    </dgm:pt>
    <dgm:pt modelId="{E9CEB966-DF9E-9945-944A-590D9E887684}" type="parTrans" cxnId="{2C316FAE-8FBE-4348-A997-A35DE89B3311}">
      <dgm:prSet/>
      <dgm:spPr/>
      <dgm:t>
        <a:bodyPr/>
        <a:lstStyle/>
        <a:p>
          <a:endParaRPr lang="en-GB"/>
        </a:p>
      </dgm:t>
    </dgm:pt>
    <dgm:pt modelId="{D47C5D55-7C3D-D24C-8941-0FC4433C4953}" type="sibTrans" cxnId="{2C316FAE-8FBE-4348-A997-A35DE89B3311}">
      <dgm:prSet/>
      <dgm:spPr/>
      <dgm:t>
        <a:bodyPr/>
        <a:lstStyle/>
        <a:p>
          <a:endParaRPr lang="en-GB"/>
        </a:p>
      </dgm:t>
    </dgm:pt>
    <dgm:pt modelId="{2C914E49-AF54-4543-9DE6-C9FDF7563CEA}">
      <dgm:prSet custT="1"/>
      <dgm:spPr>
        <a:solidFill>
          <a:srgbClr val="92D050"/>
        </a:solidFill>
      </dgm:spPr>
      <dgm:t>
        <a:bodyPr/>
        <a:lstStyle/>
        <a:p>
          <a:r>
            <a:rPr lang="en-GB" sz="1400" b="1" dirty="0">
              <a:solidFill>
                <a:schemeClr val="bg1"/>
              </a:solidFill>
              <a:latin typeface="Calibri"/>
              <a:ea typeface="Times New Roman" panose="02020603050405020304" pitchFamily="18" charset="0"/>
              <a:cs typeface="Calibri"/>
            </a:rPr>
            <a:t>A</a:t>
          </a:r>
          <a:r>
            <a:rPr lang="en-GB" sz="1400" b="1" dirty="0">
              <a:solidFill>
                <a:schemeClr val="bg1"/>
              </a:solidFill>
              <a:effectLst/>
              <a:latin typeface="Calibri"/>
              <a:ea typeface="Times New Roman" panose="02020603050405020304" pitchFamily="18" charset="0"/>
              <a:cs typeface="Calibri"/>
            </a:rPr>
            <a:t>nxiety and social anxiety</a:t>
          </a:r>
        </a:p>
      </dgm:t>
    </dgm:pt>
    <dgm:pt modelId="{4BB76CC7-9122-CA48-B258-E86E43C30AAC}" type="parTrans" cxnId="{F1D3DCF0-3C8D-BA4E-A846-E4E45346C8B1}">
      <dgm:prSet/>
      <dgm:spPr/>
      <dgm:t>
        <a:bodyPr/>
        <a:lstStyle/>
        <a:p>
          <a:endParaRPr lang="en-GB"/>
        </a:p>
      </dgm:t>
    </dgm:pt>
    <dgm:pt modelId="{71F17F10-0101-2745-A4D0-EF151B5E55CB}" type="sibTrans" cxnId="{F1D3DCF0-3C8D-BA4E-A846-E4E45346C8B1}">
      <dgm:prSet/>
      <dgm:spPr/>
      <dgm:t>
        <a:bodyPr/>
        <a:lstStyle/>
        <a:p>
          <a:endParaRPr lang="en-GB"/>
        </a:p>
      </dgm:t>
    </dgm:pt>
    <dgm:pt modelId="{505F4CC2-2BBA-9B43-91CA-7ADFD8B9B718}">
      <dgm:prSet custT="1"/>
      <dgm:spPr>
        <a:solidFill>
          <a:srgbClr val="00B0F0"/>
        </a:solidFill>
      </dgm:spPr>
      <dgm:t>
        <a:bodyPr/>
        <a:lstStyle/>
        <a:p>
          <a:r>
            <a:rPr lang="en-GB" sz="1600" b="1" dirty="0">
              <a:solidFill>
                <a:schemeClr val="bg1"/>
              </a:solidFill>
              <a:effectLst/>
              <a:latin typeface="Calibri"/>
              <a:ea typeface="Times New Roman" panose="02020603050405020304" pitchFamily="18" charset="0"/>
              <a:cs typeface="Calibri"/>
            </a:rPr>
            <a:t>Physical symptoms  </a:t>
          </a:r>
        </a:p>
      </dgm:t>
    </dgm:pt>
    <dgm:pt modelId="{9B512676-4B32-4E43-A134-6F9D054CBAC8}" type="parTrans" cxnId="{391F0A1D-B392-0847-AF78-40C6B02AB720}">
      <dgm:prSet/>
      <dgm:spPr/>
      <dgm:t>
        <a:bodyPr/>
        <a:lstStyle/>
        <a:p>
          <a:endParaRPr lang="en-GB"/>
        </a:p>
      </dgm:t>
    </dgm:pt>
    <dgm:pt modelId="{0A345B9B-6BDA-A143-BEE9-BE960DE0042F}" type="sibTrans" cxnId="{391F0A1D-B392-0847-AF78-40C6B02AB720}">
      <dgm:prSet/>
      <dgm:spPr/>
      <dgm:t>
        <a:bodyPr/>
        <a:lstStyle/>
        <a:p>
          <a:endParaRPr lang="en-GB"/>
        </a:p>
      </dgm:t>
    </dgm:pt>
    <dgm:pt modelId="{F63E2331-021B-D943-9541-6AEF8BAA632C}">
      <dgm:prSet custT="1"/>
      <dgm:spPr/>
      <dgm:t>
        <a:bodyPr/>
        <a:lstStyle/>
        <a:p>
          <a:r>
            <a:rPr lang="en-GB" sz="1600" b="1" dirty="0">
              <a:solidFill>
                <a:schemeClr val="bg1"/>
              </a:solidFill>
              <a:effectLst/>
              <a:latin typeface="Calibri"/>
              <a:ea typeface="Times New Roman" panose="02020603050405020304" pitchFamily="18" charset="0"/>
              <a:cs typeface="Calibri"/>
            </a:rPr>
            <a:t>Low motivation and self-esteem</a:t>
          </a:r>
          <a:r>
            <a:rPr lang="en-GB" sz="1600" dirty="0">
              <a:solidFill>
                <a:schemeClr val="bg1"/>
              </a:solidFill>
              <a:effectLst/>
              <a:latin typeface="Calibri"/>
              <a:ea typeface="Times New Roman" panose="02020603050405020304" pitchFamily="18" charset="0"/>
              <a:cs typeface="Calibri"/>
            </a:rPr>
            <a:t> </a:t>
          </a:r>
        </a:p>
      </dgm:t>
    </dgm:pt>
    <dgm:pt modelId="{DE442AD8-34C9-AB46-9812-C9B3D2C24855}" type="parTrans" cxnId="{B2BF0E85-66D9-D748-A8EA-7C1F89AB0419}">
      <dgm:prSet/>
      <dgm:spPr/>
      <dgm:t>
        <a:bodyPr/>
        <a:lstStyle/>
        <a:p>
          <a:endParaRPr lang="en-GB"/>
        </a:p>
      </dgm:t>
    </dgm:pt>
    <dgm:pt modelId="{69768AAC-8C64-D44B-BD95-B48E1C3665CF}" type="sibTrans" cxnId="{B2BF0E85-66D9-D748-A8EA-7C1F89AB0419}">
      <dgm:prSet/>
      <dgm:spPr/>
      <dgm:t>
        <a:bodyPr/>
        <a:lstStyle/>
        <a:p>
          <a:endParaRPr lang="en-GB"/>
        </a:p>
      </dgm:t>
    </dgm:pt>
    <dgm:pt modelId="{FA330BE4-6351-A54E-A7D7-1C8FF023BD3D}">
      <dgm:prSet custT="1"/>
      <dgm:spPr/>
      <dgm:t>
        <a:bodyPr/>
        <a:lstStyle/>
        <a:p>
          <a:r>
            <a:rPr lang="en-GB" sz="1400" b="1" dirty="0">
              <a:solidFill>
                <a:schemeClr val="bg1"/>
              </a:solidFill>
              <a:latin typeface="Calibri"/>
              <a:ea typeface="Times New Roman" panose="02020603050405020304" pitchFamily="18" charset="0"/>
              <a:cs typeface="Calibri"/>
            </a:rPr>
            <a:t>F</a:t>
          </a:r>
          <a:r>
            <a:rPr lang="en-GB" sz="1400" b="1" dirty="0">
              <a:solidFill>
                <a:schemeClr val="bg1"/>
              </a:solidFill>
              <a:effectLst/>
              <a:latin typeface="Calibri"/>
              <a:ea typeface="Times New Roman" panose="02020603050405020304" pitchFamily="18" charset="0"/>
              <a:cs typeface="Calibri"/>
            </a:rPr>
            <a:t>eeling hopeless, low mood and depression</a:t>
          </a:r>
          <a:endParaRPr lang="en-GB" sz="1400" dirty="0"/>
        </a:p>
      </dgm:t>
    </dgm:pt>
    <dgm:pt modelId="{75D755BD-F580-2C49-A187-FB989827EDFA}" type="parTrans" cxnId="{BDF7339C-C7FF-554D-B29B-FC1613BC170D}">
      <dgm:prSet/>
      <dgm:spPr/>
      <dgm:t>
        <a:bodyPr/>
        <a:lstStyle/>
        <a:p>
          <a:endParaRPr lang="en-GB"/>
        </a:p>
      </dgm:t>
    </dgm:pt>
    <dgm:pt modelId="{7BB95E64-B936-1643-A66C-1986E5BE3C68}" type="sibTrans" cxnId="{BDF7339C-C7FF-554D-B29B-FC1613BC170D}">
      <dgm:prSet/>
      <dgm:spPr/>
      <dgm:t>
        <a:bodyPr/>
        <a:lstStyle/>
        <a:p>
          <a:endParaRPr lang="en-GB"/>
        </a:p>
      </dgm:t>
    </dgm:pt>
    <dgm:pt modelId="{06CA999F-7991-4541-B663-89C1B50DDA7D}" type="pres">
      <dgm:prSet presAssocID="{55F34A98-79CB-2041-9893-1722FCBC6A51}" presName="cycle" presStyleCnt="0">
        <dgm:presLayoutVars>
          <dgm:chMax val="1"/>
          <dgm:dir/>
          <dgm:animLvl val="ctr"/>
          <dgm:resizeHandles val="exact"/>
        </dgm:presLayoutVars>
      </dgm:prSet>
      <dgm:spPr/>
    </dgm:pt>
    <dgm:pt modelId="{A7FCC35F-B8CF-1442-B89E-69630470A040}" type="pres">
      <dgm:prSet presAssocID="{00BFEDF5-0A14-2745-B15D-ADF410B709ED}" presName="centerShape" presStyleLbl="node0" presStyleIdx="0" presStyleCnt="1"/>
      <dgm:spPr/>
    </dgm:pt>
    <dgm:pt modelId="{E692E916-5465-9744-AE2B-00E167417C30}" type="pres">
      <dgm:prSet presAssocID="{587304B4-46BE-054E-A2CD-DE31192C6352}" presName="Name9" presStyleLbl="parChTrans1D2" presStyleIdx="0" presStyleCnt="6"/>
      <dgm:spPr/>
    </dgm:pt>
    <dgm:pt modelId="{0CB87ED7-7E0A-824E-A572-0DB7F6011FFA}" type="pres">
      <dgm:prSet presAssocID="{587304B4-46BE-054E-A2CD-DE31192C6352}" presName="connTx" presStyleLbl="parChTrans1D2" presStyleIdx="0" presStyleCnt="6"/>
      <dgm:spPr/>
    </dgm:pt>
    <dgm:pt modelId="{A0233836-4DAF-DA4C-9992-BB0E7B481F03}" type="pres">
      <dgm:prSet presAssocID="{CE9929C4-7438-E74F-9A4C-3F83A54EA677}" presName="node" presStyleLbl="node1" presStyleIdx="0" presStyleCnt="6" custRadScaleRad="101048">
        <dgm:presLayoutVars>
          <dgm:bulletEnabled val="1"/>
        </dgm:presLayoutVars>
      </dgm:prSet>
      <dgm:spPr/>
    </dgm:pt>
    <dgm:pt modelId="{AB8BF3CF-BA92-6146-9950-F5597FBFBC46}" type="pres">
      <dgm:prSet presAssocID="{DE442AD8-34C9-AB46-9812-C9B3D2C24855}" presName="Name9" presStyleLbl="parChTrans1D2" presStyleIdx="1" presStyleCnt="6"/>
      <dgm:spPr/>
    </dgm:pt>
    <dgm:pt modelId="{27AA3A4C-FF4D-EE46-A8A3-574AF300ACC7}" type="pres">
      <dgm:prSet presAssocID="{DE442AD8-34C9-AB46-9812-C9B3D2C24855}" presName="connTx" presStyleLbl="parChTrans1D2" presStyleIdx="1" presStyleCnt="6"/>
      <dgm:spPr/>
    </dgm:pt>
    <dgm:pt modelId="{16B3B76F-2563-6C42-99D4-87CC15C024BD}" type="pres">
      <dgm:prSet presAssocID="{F63E2331-021B-D943-9541-6AEF8BAA632C}" presName="node" presStyleLbl="node1" presStyleIdx="1" presStyleCnt="6">
        <dgm:presLayoutVars>
          <dgm:bulletEnabled val="1"/>
        </dgm:presLayoutVars>
      </dgm:prSet>
      <dgm:spPr/>
    </dgm:pt>
    <dgm:pt modelId="{CF99F0B7-3C1A-7141-95A2-12CAB81222D0}" type="pres">
      <dgm:prSet presAssocID="{E9CEB966-DF9E-9945-944A-590D9E887684}" presName="Name9" presStyleLbl="parChTrans1D2" presStyleIdx="2" presStyleCnt="6"/>
      <dgm:spPr/>
    </dgm:pt>
    <dgm:pt modelId="{7EA4F067-1E13-154E-A59E-1C5AE1168130}" type="pres">
      <dgm:prSet presAssocID="{E9CEB966-DF9E-9945-944A-590D9E887684}" presName="connTx" presStyleLbl="parChTrans1D2" presStyleIdx="2" presStyleCnt="6"/>
      <dgm:spPr/>
    </dgm:pt>
    <dgm:pt modelId="{AAC72CED-77F1-5B44-B26D-1310F07F1DAB}" type="pres">
      <dgm:prSet presAssocID="{DCA3889C-02A0-E940-A138-0DCEF077A522}" presName="node" presStyleLbl="node1" presStyleIdx="2" presStyleCnt="6">
        <dgm:presLayoutVars>
          <dgm:bulletEnabled val="1"/>
        </dgm:presLayoutVars>
      </dgm:prSet>
      <dgm:spPr/>
    </dgm:pt>
    <dgm:pt modelId="{DC6FFB30-BDDF-7145-8344-F24D8677A29D}" type="pres">
      <dgm:prSet presAssocID="{75D755BD-F580-2C49-A187-FB989827EDFA}" presName="Name9" presStyleLbl="parChTrans1D2" presStyleIdx="3" presStyleCnt="6"/>
      <dgm:spPr/>
    </dgm:pt>
    <dgm:pt modelId="{6A04E356-067C-0944-8D53-ACB612DC1289}" type="pres">
      <dgm:prSet presAssocID="{75D755BD-F580-2C49-A187-FB989827EDFA}" presName="connTx" presStyleLbl="parChTrans1D2" presStyleIdx="3" presStyleCnt="6"/>
      <dgm:spPr/>
    </dgm:pt>
    <dgm:pt modelId="{D1E523AD-EBE1-3A46-A163-C3215F2C67F3}" type="pres">
      <dgm:prSet presAssocID="{FA330BE4-6351-A54E-A7D7-1C8FF023BD3D}" presName="node" presStyleLbl="node1" presStyleIdx="3" presStyleCnt="6">
        <dgm:presLayoutVars>
          <dgm:bulletEnabled val="1"/>
        </dgm:presLayoutVars>
      </dgm:prSet>
      <dgm:spPr/>
    </dgm:pt>
    <dgm:pt modelId="{32D77367-453D-A64B-B936-BD56F0AFA2C9}" type="pres">
      <dgm:prSet presAssocID="{9B512676-4B32-4E43-A134-6F9D054CBAC8}" presName="Name9" presStyleLbl="parChTrans1D2" presStyleIdx="4" presStyleCnt="6"/>
      <dgm:spPr/>
    </dgm:pt>
    <dgm:pt modelId="{1D01D4EA-6F71-964C-A948-CB5289AE6C4A}" type="pres">
      <dgm:prSet presAssocID="{9B512676-4B32-4E43-A134-6F9D054CBAC8}" presName="connTx" presStyleLbl="parChTrans1D2" presStyleIdx="4" presStyleCnt="6"/>
      <dgm:spPr/>
    </dgm:pt>
    <dgm:pt modelId="{F02FE3FB-A86A-304D-85EC-4F16C366D6E2}" type="pres">
      <dgm:prSet presAssocID="{505F4CC2-2BBA-9B43-91CA-7ADFD8B9B718}" presName="node" presStyleLbl="node1" presStyleIdx="4" presStyleCnt="6">
        <dgm:presLayoutVars>
          <dgm:bulletEnabled val="1"/>
        </dgm:presLayoutVars>
      </dgm:prSet>
      <dgm:spPr/>
    </dgm:pt>
    <dgm:pt modelId="{B42DB7DE-5A73-8946-958B-48125ECD9E10}" type="pres">
      <dgm:prSet presAssocID="{4BB76CC7-9122-CA48-B258-E86E43C30AAC}" presName="Name9" presStyleLbl="parChTrans1D2" presStyleIdx="5" presStyleCnt="6"/>
      <dgm:spPr/>
    </dgm:pt>
    <dgm:pt modelId="{EED26DC4-81BC-1F43-9B9A-2C9869B81C16}" type="pres">
      <dgm:prSet presAssocID="{4BB76CC7-9122-CA48-B258-E86E43C30AAC}" presName="connTx" presStyleLbl="parChTrans1D2" presStyleIdx="5" presStyleCnt="6"/>
      <dgm:spPr/>
    </dgm:pt>
    <dgm:pt modelId="{EA4C06DE-83CD-8642-ACDD-2B0C30473513}" type="pres">
      <dgm:prSet presAssocID="{2C914E49-AF54-4543-9DE6-C9FDF7563CEA}" presName="node" presStyleLbl="node1" presStyleIdx="5" presStyleCnt="6">
        <dgm:presLayoutVars>
          <dgm:bulletEnabled val="1"/>
        </dgm:presLayoutVars>
      </dgm:prSet>
      <dgm:spPr/>
    </dgm:pt>
  </dgm:ptLst>
  <dgm:cxnLst>
    <dgm:cxn modelId="{FCD6FF04-6662-1F46-8172-B7F6AC4D9052}" type="presOf" srcId="{E9CEB966-DF9E-9945-944A-590D9E887684}" destId="{7EA4F067-1E13-154E-A59E-1C5AE1168130}" srcOrd="1" destOrd="0" presId="urn:microsoft.com/office/officeart/2005/8/layout/radial1"/>
    <dgm:cxn modelId="{FB7C1F0D-747F-FC46-8D02-7903188AFAD6}" type="presOf" srcId="{F63E2331-021B-D943-9541-6AEF8BAA632C}" destId="{16B3B76F-2563-6C42-99D4-87CC15C024BD}" srcOrd="0" destOrd="0" presId="urn:microsoft.com/office/officeart/2005/8/layout/radial1"/>
    <dgm:cxn modelId="{81968118-A4C0-444B-A538-C52A0DFDBC78}" type="presOf" srcId="{E9CEB966-DF9E-9945-944A-590D9E887684}" destId="{CF99F0B7-3C1A-7141-95A2-12CAB81222D0}" srcOrd="0" destOrd="0" presId="urn:microsoft.com/office/officeart/2005/8/layout/radial1"/>
    <dgm:cxn modelId="{AD3F6F1B-3170-1F4C-B6AF-C6B812265E3A}" type="presOf" srcId="{DE442AD8-34C9-AB46-9812-C9B3D2C24855}" destId="{27AA3A4C-FF4D-EE46-A8A3-574AF300ACC7}" srcOrd="1" destOrd="0" presId="urn:microsoft.com/office/officeart/2005/8/layout/radial1"/>
    <dgm:cxn modelId="{391F0A1D-B392-0847-AF78-40C6B02AB720}" srcId="{00BFEDF5-0A14-2745-B15D-ADF410B709ED}" destId="{505F4CC2-2BBA-9B43-91CA-7ADFD8B9B718}" srcOrd="4" destOrd="0" parTransId="{9B512676-4B32-4E43-A134-6F9D054CBAC8}" sibTransId="{0A345B9B-6BDA-A143-BEE9-BE960DE0042F}"/>
    <dgm:cxn modelId="{D676D722-5302-7741-8167-F3B49186A602}" type="presOf" srcId="{9B512676-4B32-4E43-A134-6F9D054CBAC8}" destId="{1D01D4EA-6F71-964C-A948-CB5289AE6C4A}" srcOrd="1" destOrd="0" presId="urn:microsoft.com/office/officeart/2005/8/layout/radial1"/>
    <dgm:cxn modelId="{8464EB2F-3765-E441-A89D-7D2837619EA3}" type="presOf" srcId="{587304B4-46BE-054E-A2CD-DE31192C6352}" destId="{0CB87ED7-7E0A-824E-A572-0DB7F6011FFA}" srcOrd="1" destOrd="0" presId="urn:microsoft.com/office/officeart/2005/8/layout/radial1"/>
    <dgm:cxn modelId="{C281EF4D-DF71-A347-9039-CCE9090E51A7}" type="presOf" srcId="{2C914E49-AF54-4543-9DE6-C9FDF7563CEA}" destId="{EA4C06DE-83CD-8642-ACDD-2B0C30473513}" srcOrd="0" destOrd="0" presId="urn:microsoft.com/office/officeart/2005/8/layout/radial1"/>
    <dgm:cxn modelId="{195CD353-CA2F-D743-ADBF-E59E07424220}" type="presOf" srcId="{9B512676-4B32-4E43-A134-6F9D054CBAC8}" destId="{32D77367-453D-A64B-B936-BD56F0AFA2C9}" srcOrd="0" destOrd="0" presId="urn:microsoft.com/office/officeart/2005/8/layout/radial1"/>
    <dgm:cxn modelId="{0BB93A62-AADC-E740-9EE4-1859D9770353}" type="presOf" srcId="{587304B4-46BE-054E-A2CD-DE31192C6352}" destId="{E692E916-5465-9744-AE2B-00E167417C30}" srcOrd="0" destOrd="0" presId="urn:microsoft.com/office/officeart/2005/8/layout/radial1"/>
    <dgm:cxn modelId="{2521C763-4B8C-0641-8297-6AF2E33AEAD6}" type="presOf" srcId="{505F4CC2-2BBA-9B43-91CA-7ADFD8B9B718}" destId="{F02FE3FB-A86A-304D-85EC-4F16C366D6E2}" srcOrd="0" destOrd="0" presId="urn:microsoft.com/office/officeart/2005/8/layout/radial1"/>
    <dgm:cxn modelId="{3B6CA073-6AC8-994E-A0AD-E64BF2124B0E}" srcId="{55F34A98-79CB-2041-9893-1722FCBC6A51}" destId="{00BFEDF5-0A14-2745-B15D-ADF410B709ED}" srcOrd="0" destOrd="0" parTransId="{5EC9D2C3-2D1F-734E-9784-AAF641B952FE}" sibTransId="{0304507A-DC1D-CC47-BD91-C2E092B233D1}"/>
    <dgm:cxn modelId="{9D67F573-79BB-8745-9172-B93F0E606811}" type="presOf" srcId="{DE442AD8-34C9-AB46-9812-C9B3D2C24855}" destId="{AB8BF3CF-BA92-6146-9950-F5597FBFBC46}" srcOrd="0" destOrd="0" presId="urn:microsoft.com/office/officeart/2005/8/layout/radial1"/>
    <dgm:cxn modelId="{EBBBD478-F40E-BF47-B883-F58A269C92D7}" type="presOf" srcId="{4BB76CC7-9122-CA48-B258-E86E43C30AAC}" destId="{B42DB7DE-5A73-8946-958B-48125ECD9E10}" srcOrd="0" destOrd="0" presId="urn:microsoft.com/office/officeart/2005/8/layout/radial1"/>
    <dgm:cxn modelId="{041ACB79-A5C8-A44A-8D46-8681786949AB}" type="presOf" srcId="{00BFEDF5-0A14-2745-B15D-ADF410B709ED}" destId="{A7FCC35F-B8CF-1442-B89E-69630470A040}" srcOrd="0" destOrd="0" presId="urn:microsoft.com/office/officeart/2005/8/layout/radial1"/>
    <dgm:cxn modelId="{D8526183-75BE-554E-8F13-AB0F17801ADE}" type="presOf" srcId="{75D755BD-F580-2C49-A187-FB989827EDFA}" destId="{6A04E356-067C-0944-8D53-ACB612DC1289}" srcOrd="1" destOrd="0" presId="urn:microsoft.com/office/officeart/2005/8/layout/radial1"/>
    <dgm:cxn modelId="{B2BF0E85-66D9-D748-A8EA-7C1F89AB0419}" srcId="{00BFEDF5-0A14-2745-B15D-ADF410B709ED}" destId="{F63E2331-021B-D943-9541-6AEF8BAA632C}" srcOrd="1" destOrd="0" parTransId="{DE442AD8-34C9-AB46-9812-C9B3D2C24855}" sibTransId="{69768AAC-8C64-D44B-BD95-B48E1C3665CF}"/>
    <dgm:cxn modelId="{DA7A7998-4899-DA47-876F-A207979B1533}" type="presOf" srcId="{FA330BE4-6351-A54E-A7D7-1C8FF023BD3D}" destId="{D1E523AD-EBE1-3A46-A163-C3215F2C67F3}" srcOrd="0" destOrd="0" presId="urn:microsoft.com/office/officeart/2005/8/layout/radial1"/>
    <dgm:cxn modelId="{BDF7339C-C7FF-554D-B29B-FC1613BC170D}" srcId="{00BFEDF5-0A14-2745-B15D-ADF410B709ED}" destId="{FA330BE4-6351-A54E-A7D7-1C8FF023BD3D}" srcOrd="3" destOrd="0" parTransId="{75D755BD-F580-2C49-A187-FB989827EDFA}" sibTransId="{7BB95E64-B936-1643-A66C-1986E5BE3C68}"/>
    <dgm:cxn modelId="{152AFEA1-B3C7-0348-95BB-BA2260030383}" type="presOf" srcId="{4BB76CC7-9122-CA48-B258-E86E43C30AAC}" destId="{EED26DC4-81BC-1F43-9B9A-2C9869B81C16}" srcOrd="1" destOrd="0" presId="urn:microsoft.com/office/officeart/2005/8/layout/radial1"/>
    <dgm:cxn modelId="{2C316FAE-8FBE-4348-A997-A35DE89B3311}" srcId="{00BFEDF5-0A14-2745-B15D-ADF410B709ED}" destId="{DCA3889C-02A0-E940-A138-0DCEF077A522}" srcOrd="2" destOrd="0" parTransId="{E9CEB966-DF9E-9945-944A-590D9E887684}" sibTransId="{D47C5D55-7C3D-D24C-8941-0FC4433C4953}"/>
    <dgm:cxn modelId="{B4A169C4-3E21-454B-A9E2-F4774F34C5BD}" type="presOf" srcId="{CE9929C4-7438-E74F-9A4C-3F83A54EA677}" destId="{A0233836-4DAF-DA4C-9992-BB0E7B481F03}" srcOrd="0" destOrd="0" presId="urn:microsoft.com/office/officeart/2005/8/layout/radial1"/>
    <dgm:cxn modelId="{1C31D9D4-131C-494A-89AD-2B588AF20010}" type="presOf" srcId="{75D755BD-F580-2C49-A187-FB989827EDFA}" destId="{DC6FFB30-BDDF-7145-8344-F24D8677A29D}" srcOrd="0" destOrd="0" presId="urn:microsoft.com/office/officeart/2005/8/layout/radial1"/>
    <dgm:cxn modelId="{A6F485DF-DDE4-6B46-83C7-ACA7C325CB46}" type="presOf" srcId="{DCA3889C-02A0-E940-A138-0DCEF077A522}" destId="{AAC72CED-77F1-5B44-B26D-1310F07F1DAB}" srcOrd="0" destOrd="0" presId="urn:microsoft.com/office/officeart/2005/8/layout/radial1"/>
    <dgm:cxn modelId="{DF1F72E0-2231-E941-9BDB-AC8E56F1A51D}" srcId="{00BFEDF5-0A14-2745-B15D-ADF410B709ED}" destId="{CE9929C4-7438-E74F-9A4C-3F83A54EA677}" srcOrd="0" destOrd="0" parTransId="{587304B4-46BE-054E-A2CD-DE31192C6352}" sibTransId="{9443E373-88D2-6746-8430-AFDA4C8988F3}"/>
    <dgm:cxn modelId="{49F574EA-E722-1644-8F17-678E2477F6AF}" type="presOf" srcId="{55F34A98-79CB-2041-9893-1722FCBC6A51}" destId="{06CA999F-7991-4541-B663-89C1B50DDA7D}" srcOrd="0" destOrd="0" presId="urn:microsoft.com/office/officeart/2005/8/layout/radial1"/>
    <dgm:cxn modelId="{F1D3DCF0-3C8D-BA4E-A846-E4E45346C8B1}" srcId="{00BFEDF5-0A14-2745-B15D-ADF410B709ED}" destId="{2C914E49-AF54-4543-9DE6-C9FDF7563CEA}" srcOrd="5" destOrd="0" parTransId="{4BB76CC7-9122-CA48-B258-E86E43C30AAC}" sibTransId="{71F17F10-0101-2745-A4D0-EF151B5E55CB}"/>
    <dgm:cxn modelId="{2AE9567C-D851-8549-972E-6C48EF9C0838}" type="presParOf" srcId="{06CA999F-7991-4541-B663-89C1B50DDA7D}" destId="{A7FCC35F-B8CF-1442-B89E-69630470A040}" srcOrd="0" destOrd="0" presId="urn:microsoft.com/office/officeart/2005/8/layout/radial1"/>
    <dgm:cxn modelId="{6EB62AE7-43C6-424C-A189-6516BD7D4CFA}" type="presParOf" srcId="{06CA999F-7991-4541-B663-89C1B50DDA7D}" destId="{E692E916-5465-9744-AE2B-00E167417C30}" srcOrd="1" destOrd="0" presId="urn:microsoft.com/office/officeart/2005/8/layout/radial1"/>
    <dgm:cxn modelId="{E458BC11-7760-9741-ABDF-3AAEF072B1B6}" type="presParOf" srcId="{E692E916-5465-9744-AE2B-00E167417C30}" destId="{0CB87ED7-7E0A-824E-A572-0DB7F6011FFA}" srcOrd="0" destOrd="0" presId="urn:microsoft.com/office/officeart/2005/8/layout/radial1"/>
    <dgm:cxn modelId="{0F68EA2D-623F-B64F-A488-59EC5B0DC80A}" type="presParOf" srcId="{06CA999F-7991-4541-B663-89C1B50DDA7D}" destId="{A0233836-4DAF-DA4C-9992-BB0E7B481F03}" srcOrd="2" destOrd="0" presId="urn:microsoft.com/office/officeart/2005/8/layout/radial1"/>
    <dgm:cxn modelId="{A279FDE8-0AA1-0840-9236-8C19C9784EE9}" type="presParOf" srcId="{06CA999F-7991-4541-B663-89C1B50DDA7D}" destId="{AB8BF3CF-BA92-6146-9950-F5597FBFBC46}" srcOrd="3" destOrd="0" presId="urn:microsoft.com/office/officeart/2005/8/layout/radial1"/>
    <dgm:cxn modelId="{D2CE7E0D-7604-B44F-8129-4F5507E04D69}" type="presParOf" srcId="{AB8BF3CF-BA92-6146-9950-F5597FBFBC46}" destId="{27AA3A4C-FF4D-EE46-A8A3-574AF300ACC7}" srcOrd="0" destOrd="0" presId="urn:microsoft.com/office/officeart/2005/8/layout/radial1"/>
    <dgm:cxn modelId="{E9C8FC28-B532-2F44-8AD7-A6FCCE0567AE}" type="presParOf" srcId="{06CA999F-7991-4541-B663-89C1B50DDA7D}" destId="{16B3B76F-2563-6C42-99D4-87CC15C024BD}" srcOrd="4" destOrd="0" presId="urn:microsoft.com/office/officeart/2005/8/layout/radial1"/>
    <dgm:cxn modelId="{0DD62AFE-5DE8-3D42-85E5-E940AD623E1D}" type="presParOf" srcId="{06CA999F-7991-4541-B663-89C1B50DDA7D}" destId="{CF99F0B7-3C1A-7141-95A2-12CAB81222D0}" srcOrd="5" destOrd="0" presId="urn:microsoft.com/office/officeart/2005/8/layout/radial1"/>
    <dgm:cxn modelId="{77AE5CF7-1CE5-FE43-9133-2814145A5AA9}" type="presParOf" srcId="{CF99F0B7-3C1A-7141-95A2-12CAB81222D0}" destId="{7EA4F067-1E13-154E-A59E-1C5AE1168130}" srcOrd="0" destOrd="0" presId="urn:microsoft.com/office/officeart/2005/8/layout/radial1"/>
    <dgm:cxn modelId="{01756959-5240-7248-B144-E726F30C4CD0}" type="presParOf" srcId="{06CA999F-7991-4541-B663-89C1B50DDA7D}" destId="{AAC72CED-77F1-5B44-B26D-1310F07F1DAB}" srcOrd="6" destOrd="0" presId="urn:microsoft.com/office/officeart/2005/8/layout/radial1"/>
    <dgm:cxn modelId="{D846509D-AB7D-3E4F-BA11-679DB0D29F88}" type="presParOf" srcId="{06CA999F-7991-4541-B663-89C1B50DDA7D}" destId="{DC6FFB30-BDDF-7145-8344-F24D8677A29D}" srcOrd="7" destOrd="0" presId="urn:microsoft.com/office/officeart/2005/8/layout/radial1"/>
    <dgm:cxn modelId="{2ACC35FE-B0B6-0C48-A0CB-D433D6FE94CE}" type="presParOf" srcId="{DC6FFB30-BDDF-7145-8344-F24D8677A29D}" destId="{6A04E356-067C-0944-8D53-ACB612DC1289}" srcOrd="0" destOrd="0" presId="urn:microsoft.com/office/officeart/2005/8/layout/radial1"/>
    <dgm:cxn modelId="{0886209C-7FC7-D546-AC36-F76BCB435D86}" type="presParOf" srcId="{06CA999F-7991-4541-B663-89C1B50DDA7D}" destId="{D1E523AD-EBE1-3A46-A163-C3215F2C67F3}" srcOrd="8" destOrd="0" presId="urn:microsoft.com/office/officeart/2005/8/layout/radial1"/>
    <dgm:cxn modelId="{71F460AA-D208-3041-BC8A-17AD48383612}" type="presParOf" srcId="{06CA999F-7991-4541-B663-89C1B50DDA7D}" destId="{32D77367-453D-A64B-B936-BD56F0AFA2C9}" srcOrd="9" destOrd="0" presId="urn:microsoft.com/office/officeart/2005/8/layout/radial1"/>
    <dgm:cxn modelId="{0F444108-6399-274F-B69F-34F80DF57C14}" type="presParOf" srcId="{32D77367-453D-A64B-B936-BD56F0AFA2C9}" destId="{1D01D4EA-6F71-964C-A948-CB5289AE6C4A}" srcOrd="0" destOrd="0" presId="urn:microsoft.com/office/officeart/2005/8/layout/radial1"/>
    <dgm:cxn modelId="{AD83D742-E9CD-0A44-83C2-E8EA1E40FAA9}" type="presParOf" srcId="{06CA999F-7991-4541-B663-89C1B50DDA7D}" destId="{F02FE3FB-A86A-304D-85EC-4F16C366D6E2}" srcOrd="10" destOrd="0" presId="urn:microsoft.com/office/officeart/2005/8/layout/radial1"/>
    <dgm:cxn modelId="{29785183-C3F6-1442-9909-A7772822593C}" type="presParOf" srcId="{06CA999F-7991-4541-B663-89C1B50DDA7D}" destId="{B42DB7DE-5A73-8946-958B-48125ECD9E10}" srcOrd="11" destOrd="0" presId="urn:microsoft.com/office/officeart/2005/8/layout/radial1"/>
    <dgm:cxn modelId="{62C8BB9E-0078-F848-B094-AA65E3CE2E76}" type="presParOf" srcId="{B42DB7DE-5A73-8946-958B-48125ECD9E10}" destId="{EED26DC4-81BC-1F43-9B9A-2C9869B81C16}" srcOrd="0" destOrd="0" presId="urn:microsoft.com/office/officeart/2005/8/layout/radial1"/>
    <dgm:cxn modelId="{51024B82-DB5B-C346-B8F4-2CD0F3DAD870}" type="presParOf" srcId="{06CA999F-7991-4541-B663-89C1B50DDA7D}" destId="{EA4C06DE-83CD-8642-ACDD-2B0C30473513}"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D0592B-4144-4FC5-97CE-BA1CB96B44F9}" type="doc">
      <dgm:prSet loTypeId="urn:microsoft.com/office/officeart/2005/8/layout/vList5" loCatId="list" qsTypeId="urn:microsoft.com/office/officeart/2005/8/quickstyle/simple4" qsCatId="simple" csTypeId="urn:microsoft.com/office/officeart/2005/8/colors/colorful1" csCatId="colorful" phldr="1"/>
      <dgm:spPr/>
      <dgm:t>
        <a:bodyPr/>
        <a:lstStyle/>
        <a:p>
          <a:endParaRPr lang="en-US"/>
        </a:p>
      </dgm:t>
    </dgm:pt>
    <dgm:pt modelId="{037B84E1-9F08-4B1A-993D-72F9A3D10F78}">
      <dgm:prSet/>
      <dgm:spPr/>
      <dgm:t>
        <a:bodyPr/>
        <a:lstStyle/>
        <a:p>
          <a:r>
            <a:rPr lang="en-GB" dirty="0">
              <a:solidFill>
                <a:schemeClr val="bg1"/>
              </a:solidFill>
            </a:rPr>
            <a:t>Starting university</a:t>
          </a:r>
          <a:endParaRPr lang="en-US" dirty="0">
            <a:solidFill>
              <a:schemeClr val="bg1"/>
            </a:solidFill>
          </a:endParaRPr>
        </a:p>
      </dgm:t>
    </dgm:pt>
    <dgm:pt modelId="{D962711C-83E1-4D0A-B9F3-1425512FC9A5}" type="parTrans" cxnId="{E773DB94-FB24-4116-883C-76A8AD369A78}">
      <dgm:prSet/>
      <dgm:spPr/>
      <dgm:t>
        <a:bodyPr/>
        <a:lstStyle/>
        <a:p>
          <a:endParaRPr lang="en-US"/>
        </a:p>
      </dgm:t>
    </dgm:pt>
    <dgm:pt modelId="{7CF7FC60-D53F-4E52-A80A-0C973240118C}" type="sibTrans" cxnId="{E773DB94-FB24-4116-883C-76A8AD369A78}">
      <dgm:prSet/>
      <dgm:spPr/>
      <dgm:t>
        <a:bodyPr/>
        <a:lstStyle/>
        <a:p>
          <a:endParaRPr lang="en-US"/>
        </a:p>
      </dgm:t>
    </dgm:pt>
    <dgm:pt modelId="{3D9B116A-446A-4FF5-95CE-3FE1FF5C174D}">
      <dgm:prSet/>
      <dgm:spPr/>
      <dgm:t>
        <a:bodyPr/>
        <a:lstStyle/>
        <a:p>
          <a:r>
            <a:rPr lang="en-GB" dirty="0">
              <a:solidFill>
                <a:schemeClr val="bg1"/>
              </a:solidFill>
            </a:rPr>
            <a:t>Leaving university </a:t>
          </a:r>
          <a:endParaRPr lang="en-US" dirty="0">
            <a:solidFill>
              <a:schemeClr val="bg1"/>
            </a:solidFill>
          </a:endParaRPr>
        </a:p>
      </dgm:t>
    </dgm:pt>
    <dgm:pt modelId="{D044241E-AEBE-4B0E-83A1-CB02E058C7ED}" type="parTrans" cxnId="{423F333B-2D90-441A-9623-0AF424A6DFA3}">
      <dgm:prSet/>
      <dgm:spPr/>
      <dgm:t>
        <a:bodyPr/>
        <a:lstStyle/>
        <a:p>
          <a:endParaRPr lang="en-US"/>
        </a:p>
      </dgm:t>
    </dgm:pt>
    <dgm:pt modelId="{99B768D5-3443-4BCB-84E6-41CF5CC4EA01}" type="sibTrans" cxnId="{423F333B-2D90-441A-9623-0AF424A6DFA3}">
      <dgm:prSet/>
      <dgm:spPr/>
      <dgm:t>
        <a:bodyPr/>
        <a:lstStyle/>
        <a:p>
          <a:endParaRPr lang="en-US"/>
        </a:p>
      </dgm:t>
    </dgm:pt>
    <dgm:pt modelId="{4D0EB5B0-0674-4FE6-A380-93A6DFF647CD}">
      <dgm:prSet/>
      <dgm:spPr/>
      <dgm:t>
        <a:bodyPr/>
        <a:lstStyle/>
        <a:p>
          <a:r>
            <a:rPr lang="en-GB" dirty="0">
              <a:solidFill>
                <a:schemeClr val="bg1"/>
              </a:solidFill>
            </a:rPr>
            <a:t>Trauma</a:t>
          </a:r>
          <a:endParaRPr lang="en-US" dirty="0">
            <a:solidFill>
              <a:schemeClr val="bg1"/>
            </a:solidFill>
          </a:endParaRPr>
        </a:p>
      </dgm:t>
    </dgm:pt>
    <dgm:pt modelId="{537E5196-8178-4A30-9D32-FEDA5A01C81F}" type="parTrans" cxnId="{8D217B6B-2F16-4472-BF1D-25082E390E37}">
      <dgm:prSet/>
      <dgm:spPr/>
      <dgm:t>
        <a:bodyPr/>
        <a:lstStyle/>
        <a:p>
          <a:endParaRPr lang="en-US"/>
        </a:p>
      </dgm:t>
    </dgm:pt>
    <dgm:pt modelId="{645C7C72-C2F1-40CF-996A-106F7A61A8AC}" type="sibTrans" cxnId="{8D217B6B-2F16-4472-BF1D-25082E390E37}">
      <dgm:prSet/>
      <dgm:spPr/>
      <dgm:t>
        <a:bodyPr/>
        <a:lstStyle/>
        <a:p>
          <a:endParaRPr lang="en-US"/>
        </a:p>
      </dgm:t>
    </dgm:pt>
    <dgm:pt modelId="{92E9F0C0-1285-4136-8A92-D9D7B9FBD6B5}">
      <dgm:prSet/>
      <dgm:spPr/>
      <dgm:t>
        <a:bodyPr/>
        <a:lstStyle/>
        <a:p>
          <a:r>
            <a:rPr lang="en-GB" dirty="0">
              <a:solidFill>
                <a:schemeClr val="bg1"/>
              </a:solidFill>
            </a:rPr>
            <a:t>Bereavement </a:t>
          </a:r>
          <a:endParaRPr lang="en-US" dirty="0">
            <a:solidFill>
              <a:schemeClr val="bg1"/>
            </a:solidFill>
          </a:endParaRPr>
        </a:p>
      </dgm:t>
    </dgm:pt>
    <dgm:pt modelId="{89DF9AC1-90AF-4E37-99B7-A3E9CAE485FF}" type="parTrans" cxnId="{10261CC9-A994-4B7A-8561-B14506B8919B}">
      <dgm:prSet/>
      <dgm:spPr/>
      <dgm:t>
        <a:bodyPr/>
        <a:lstStyle/>
        <a:p>
          <a:endParaRPr lang="en-US"/>
        </a:p>
      </dgm:t>
    </dgm:pt>
    <dgm:pt modelId="{177ACE5F-9FC1-4ABD-90C7-D2B5488E4613}" type="sibTrans" cxnId="{10261CC9-A994-4B7A-8561-B14506B8919B}">
      <dgm:prSet/>
      <dgm:spPr/>
      <dgm:t>
        <a:bodyPr/>
        <a:lstStyle/>
        <a:p>
          <a:endParaRPr lang="en-US"/>
        </a:p>
      </dgm:t>
    </dgm:pt>
    <dgm:pt modelId="{59DB37AF-288F-4780-8ACB-3F0D06F0CDC2}">
      <dgm:prSet/>
      <dgm:spPr/>
      <dgm:t>
        <a:bodyPr/>
        <a:lstStyle/>
        <a:p>
          <a:r>
            <a:rPr lang="en-GB" dirty="0">
              <a:solidFill>
                <a:schemeClr val="bg1"/>
              </a:solidFill>
            </a:rPr>
            <a:t>Neurodiversity</a:t>
          </a:r>
          <a:r>
            <a:rPr lang="en-GB" dirty="0"/>
            <a:t> </a:t>
          </a:r>
          <a:endParaRPr lang="en-US" dirty="0"/>
        </a:p>
      </dgm:t>
    </dgm:pt>
    <dgm:pt modelId="{6AB2A330-AB7B-40CB-9DF4-ECE85E97664B}" type="parTrans" cxnId="{ACDB2C64-E80A-4AE2-8F9A-5F081335BBA6}">
      <dgm:prSet/>
      <dgm:spPr/>
      <dgm:t>
        <a:bodyPr/>
        <a:lstStyle/>
        <a:p>
          <a:endParaRPr lang="en-US"/>
        </a:p>
      </dgm:t>
    </dgm:pt>
    <dgm:pt modelId="{E8ECA3F7-2758-4002-8F81-BBE394C63284}" type="sibTrans" cxnId="{ACDB2C64-E80A-4AE2-8F9A-5F081335BBA6}">
      <dgm:prSet/>
      <dgm:spPr/>
      <dgm:t>
        <a:bodyPr/>
        <a:lstStyle/>
        <a:p>
          <a:endParaRPr lang="en-US"/>
        </a:p>
      </dgm:t>
    </dgm:pt>
    <dgm:pt modelId="{926FC411-7567-4AC9-B042-B76C7D95EF64}">
      <dgm:prSet/>
      <dgm:spPr/>
      <dgm:t>
        <a:bodyPr/>
        <a:lstStyle/>
        <a:p>
          <a:r>
            <a:rPr lang="en-US" dirty="0">
              <a:solidFill>
                <a:schemeClr val="bg1"/>
              </a:solidFill>
            </a:rPr>
            <a:t>Academic problems</a:t>
          </a:r>
        </a:p>
      </dgm:t>
    </dgm:pt>
    <dgm:pt modelId="{E3615222-412D-4DA9-8298-609AD0E23231}" type="parTrans" cxnId="{ECF99D06-27C6-4313-89DF-C0FBE7F38FE6}">
      <dgm:prSet/>
      <dgm:spPr/>
      <dgm:t>
        <a:bodyPr/>
        <a:lstStyle/>
        <a:p>
          <a:endParaRPr lang="en-US"/>
        </a:p>
      </dgm:t>
    </dgm:pt>
    <dgm:pt modelId="{CB9E240C-C446-4795-9EA9-55250992EE5C}" type="sibTrans" cxnId="{ECF99D06-27C6-4313-89DF-C0FBE7F38FE6}">
      <dgm:prSet/>
      <dgm:spPr/>
      <dgm:t>
        <a:bodyPr/>
        <a:lstStyle/>
        <a:p>
          <a:endParaRPr lang="en-US"/>
        </a:p>
      </dgm:t>
    </dgm:pt>
    <dgm:pt modelId="{859F73C9-9B89-0446-B1A3-03BBAE53BD3B}" type="pres">
      <dgm:prSet presAssocID="{0ED0592B-4144-4FC5-97CE-BA1CB96B44F9}" presName="Name0" presStyleCnt="0">
        <dgm:presLayoutVars>
          <dgm:dir/>
          <dgm:animLvl val="lvl"/>
          <dgm:resizeHandles val="exact"/>
        </dgm:presLayoutVars>
      </dgm:prSet>
      <dgm:spPr/>
    </dgm:pt>
    <dgm:pt modelId="{3C372D39-8145-AA42-875B-8270119F8282}" type="pres">
      <dgm:prSet presAssocID="{037B84E1-9F08-4B1A-993D-72F9A3D10F78}" presName="linNode" presStyleCnt="0"/>
      <dgm:spPr/>
    </dgm:pt>
    <dgm:pt modelId="{B1A77556-50EC-F74E-B853-AD4472A9E796}" type="pres">
      <dgm:prSet presAssocID="{037B84E1-9F08-4B1A-993D-72F9A3D10F78}" presName="parentText" presStyleLbl="node1" presStyleIdx="0" presStyleCnt="6">
        <dgm:presLayoutVars>
          <dgm:chMax val="1"/>
          <dgm:bulletEnabled val="1"/>
        </dgm:presLayoutVars>
      </dgm:prSet>
      <dgm:spPr/>
    </dgm:pt>
    <dgm:pt modelId="{AE72A9BA-D15C-8044-B600-95117CADC196}" type="pres">
      <dgm:prSet presAssocID="{7CF7FC60-D53F-4E52-A80A-0C973240118C}" presName="sp" presStyleCnt="0"/>
      <dgm:spPr/>
    </dgm:pt>
    <dgm:pt modelId="{9D18C4EB-81AF-5C4B-A1DB-AA8C5BF1FC8D}" type="pres">
      <dgm:prSet presAssocID="{3D9B116A-446A-4FF5-95CE-3FE1FF5C174D}" presName="linNode" presStyleCnt="0"/>
      <dgm:spPr/>
    </dgm:pt>
    <dgm:pt modelId="{7719A9DE-3594-4C45-9838-3D3A75A6A59B}" type="pres">
      <dgm:prSet presAssocID="{3D9B116A-446A-4FF5-95CE-3FE1FF5C174D}" presName="parentText" presStyleLbl="node1" presStyleIdx="1" presStyleCnt="6">
        <dgm:presLayoutVars>
          <dgm:chMax val="1"/>
          <dgm:bulletEnabled val="1"/>
        </dgm:presLayoutVars>
      </dgm:prSet>
      <dgm:spPr/>
    </dgm:pt>
    <dgm:pt modelId="{5D826E26-6C98-DC40-8913-3350CB4D9870}" type="pres">
      <dgm:prSet presAssocID="{99B768D5-3443-4BCB-84E6-41CF5CC4EA01}" presName="sp" presStyleCnt="0"/>
      <dgm:spPr/>
    </dgm:pt>
    <dgm:pt modelId="{7C0C20EE-84F2-1F4C-B106-088899D86370}" type="pres">
      <dgm:prSet presAssocID="{4D0EB5B0-0674-4FE6-A380-93A6DFF647CD}" presName="linNode" presStyleCnt="0"/>
      <dgm:spPr/>
    </dgm:pt>
    <dgm:pt modelId="{F80E843F-70B3-FB4F-9EE4-153CE14A3E3B}" type="pres">
      <dgm:prSet presAssocID="{4D0EB5B0-0674-4FE6-A380-93A6DFF647CD}" presName="parentText" presStyleLbl="node1" presStyleIdx="2" presStyleCnt="6">
        <dgm:presLayoutVars>
          <dgm:chMax val="1"/>
          <dgm:bulletEnabled val="1"/>
        </dgm:presLayoutVars>
      </dgm:prSet>
      <dgm:spPr/>
    </dgm:pt>
    <dgm:pt modelId="{52E4E445-2618-494A-AF83-674F0243D29F}" type="pres">
      <dgm:prSet presAssocID="{645C7C72-C2F1-40CF-996A-106F7A61A8AC}" presName="sp" presStyleCnt="0"/>
      <dgm:spPr/>
    </dgm:pt>
    <dgm:pt modelId="{2E876AEB-2676-2A44-BF26-A1235D9E1F67}" type="pres">
      <dgm:prSet presAssocID="{92E9F0C0-1285-4136-8A92-D9D7B9FBD6B5}" presName="linNode" presStyleCnt="0"/>
      <dgm:spPr/>
    </dgm:pt>
    <dgm:pt modelId="{2A8F1004-0A66-2F46-83CA-C37661D579A8}" type="pres">
      <dgm:prSet presAssocID="{92E9F0C0-1285-4136-8A92-D9D7B9FBD6B5}" presName="parentText" presStyleLbl="node1" presStyleIdx="3" presStyleCnt="6">
        <dgm:presLayoutVars>
          <dgm:chMax val="1"/>
          <dgm:bulletEnabled val="1"/>
        </dgm:presLayoutVars>
      </dgm:prSet>
      <dgm:spPr/>
    </dgm:pt>
    <dgm:pt modelId="{4EE50CDF-3262-0247-92E5-69B6F3137EC2}" type="pres">
      <dgm:prSet presAssocID="{177ACE5F-9FC1-4ABD-90C7-D2B5488E4613}" presName="sp" presStyleCnt="0"/>
      <dgm:spPr/>
    </dgm:pt>
    <dgm:pt modelId="{6EC1A681-5958-DC40-969C-F6543938472D}" type="pres">
      <dgm:prSet presAssocID="{59DB37AF-288F-4780-8ACB-3F0D06F0CDC2}" presName="linNode" presStyleCnt="0"/>
      <dgm:spPr/>
    </dgm:pt>
    <dgm:pt modelId="{BD4D72BA-B9D5-9049-BD47-515FA90C4AB2}" type="pres">
      <dgm:prSet presAssocID="{59DB37AF-288F-4780-8ACB-3F0D06F0CDC2}" presName="parentText" presStyleLbl="node1" presStyleIdx="4" presStyleCnt="6">
        <dgm:presLayoutVars>
          <dgm:chMax val="1"/>
          <dgm:bulletEnabled val="1"/>
        </dgm:presLayoutVars>
      </dgm:prSet>
      <dgm:spPr/>
    </dgm:pt>
    <dgm:pt modelId="{3286439D-560D-7547-930B-3121FE15D889}" type="pres">
      <dgm:prSet presAssocID="{E8ECA3F7-2758-4002-8F81-BBE394C63284}" presName="sp" presStyleCnt="0"/>
      <dgm:spPr/>
    </dgm:pt>
    <dgm:pt modelId="{F90681EE-474A-4C48-8238-4946EAFA0B47}" type="pres">
      <dgm:prSet presAssocID="{926FC411-7567-4AC9-B042-B76C7D95EF64}" presName="linNode" presStyleCnt="0"/>
      <dgm:spPr/>
    </dgm:pt>
    <dgm:pt modelId="{84B0CA91-3E54-D443-BBA1-98EBC66D6D3E}" type="pres">
      <dgm:prSet presAssocID="{926FC411-7567-4AC9-B042-B76C7D95EF64}" presName="parentText" presStyleLbl="node1" presStyleIdx="5" presStyleCnt="6">
        <dgm:presLayoutVars>
          <dgm:chMax val="1"/>
          <dgm:bulletEnabled val="1"/>
        </dgm:presLayoutVars>
      </dgm:prSet>
      <dgm:spPr/>
    </dgm:pt>
  </dgm:ptLst>
  <dgm:cxnLst>
    <dgm:cxn modelId="{ECF99D06-27C6-4313-89DF-C0FBE7F38FE6}" srcId="{0ED0592B-4144-4FC5-97CE-BA1CB96B44F9}" destId="{926FC411-7567-4AC9-B042-B76C7D95EF64}" srcOrd="5" destOrd="0" parTransId="{E3615222-412D-4DA9-8298-609AD0E23231}" sibTransId="{CB9E240C-C446-4795-9EA9-55250992EE5C}"/>
    <dgm:cxn modelId="{8127ED0E-A202-9B49-BF03-60BE28DF68B9}" type="presOf" srcId="{3D9B116A-446A-4FF5-95CE-3FE1FF5C174D}" destId="{7719A9DE-3594-4C45-9838-3D3A75A6A59B}" srcOrd="0" destOrd="0" presId="urn:microsoft.com/office/officeart/2005/8/layout/vList5"/>
    <dgm:cxn modelId="{0C6EA022-BD3F-B14E-8BC9-F6568EC47044}" type="presOf" srcId="{037B84E1-9F08-4B1A-993D-72F9A3D10F78}" destId="{B1A77556-50EC-F74E-B853-AD4472A9E796}" srcOrd="0" destOrd="0" presId="urn:microsoft.com/office/officeart/2005/8/layout/vList5"/>
    <dgm:cxn modelId="{423F333B-2D90-441A-9623-0AF424A6DFA3}" srcId="{0ED0592B-4144-4FC5-97CE-BA1CB96B44F9}" destId="{3D9B116A-446A-4FF5-95CE-3FE1FF5C174D}" srcOrd="1" destOrd="0" parTransId="{D044241E-AEBE-4B0E-83A1-CB02E058C7ED}" sibTransId="{99B768D5-3443-4BCB-84E6-41CF5CC4EA01}"/>
    <dgm:cxn modelId="{DDCE7645-C0AE-0A4A-ABBE-2CB2FB42244C}" type="presOf" srcId="{0ED0592B-4144-4FC5-97CE-BA1CB96B44F9}" destId="{859F73C9-9B89-0446-B1A3-03BBAE53BD3B}" srcOrd="0" destOrd="0" presId="urn:microsoft.com/office/officeart/2005/8/layout/vList5"/>
    <dgm:cxn modelId="{76E4855B-E485-A541-B7AE-D46F7C619B78}" type="presOf" srcId="{59DB37AF-288F-4780-8ACB-3F0D06F0CDC2}" destId="{BD4D72BA-B9D5-9049-BD47-515FA90C4AB2}" srcOrd="0" destOrd="0" presId="urn:microsoft.com/office/officeart/2005/8/layout/vList5"/>
    <dgm:cxn modelId="{ACDB2C64-E80A-4AE2-8F9A-5F081335BBA6}" srcId="{0ED0592B-4144-4FC5-97CE-BA1CB96B44F9}" destId="{59DB37AF-288F-4780-8ACB-3F0D06F0CDC2}" srcOrd="4" destOrd="0" parTransId="{6AB2A330-AB7B-40CB-9DF4-ECE85E97664B}" sibTransId="{E8ECA3F7-2758-4002-8F81-BBE394C63284}"/>
    <dgm:cxn modelId="{8D217B6B-2F16-4472-BF1D-25082E390E37}" srcId="{0ED0592B-4144-4FC5-97CE-BA1CB96B44F9}" destId="{4D0EB5B0-0674-4FE6-A380-93A6DFF647CD}" srcOrd="2" destOrd="0" parTransId="{537E5196-8178-4A30-9D32-FEDA5A01C81F}" sibTransId="{645C7C72-C2F1-40CF-996A-106F7A61A8AC}"/>
    <dgm:cxn modelId="{F5C21E8C-CB3A-1849-B0EF-66A889CFC121}" type="presOf" srcId="{92E9F0C0-1285-4136-8A92-D9D7B9FBD6B5}" destId="{2A8F1004-0A66-2F46-83CA-C37661D579A8}" srcOrd="0" destOrd="0" presId="urn:microsoft.com/office/officeart/2005/8/layout/vList5"/>
    <dgm:cxn modelId="{E773DB94-FB24-4116-883C-76A8AD369A78}" srcId="{0ED0592B-4144-4FC5-97CE-BA1CB96B44F9}" destId="{037B84E1-9F08-4B1A-993D-72F9A3D10F78}" srcOrd="0" destOrd="0" parTransId="{D962711C-83E1-4D0A-B9F3-1425512FC9A5}" sibTransId="{7CF7FC60-D53F-4E52-A80A-0C973240118C}"/>
    <dgm:cxn modelId="{1EF0259F-7E4A-4146-BBDE-DEA0C642ACA5}" type="presOf" srcId="{4D0EB5B0-0674-4FE6-A380-93A6DFF647CD}" destId="{F80E843F-70B3-FB4F-9EE4-153CE14A3E3B}" srcOrd="0" destOrd="0" presId="urn:microsoft.com/office/officeart/2005/8/layout/vList5"/>
    <dgm:cxn modelId="{10261CC9-A994-4B7A-8561-B14506B8919B}" srcId="{0ED0592B-4144-4FC5-97CE-BA1CB96B44F9}" destId="{92E9F0C0-1285-4136-8A92-D9D7B9FBD6B5}" srcOrd="3" destOrd="0" parTransId="{89DF9AC1-90AF-4E37-99B7-A3E9CAE485FF}" sibTransId="{177ACE5F-9FC1-4ABD-90C7-D2B5488E4613}"/>
    <dgm:cxn modelId="{08F5D6E3-9B45-1C4E-8489-2506F4CFB1A8}" type="presOf" srcId="{926FC411-7567-4AC9-B042-B76C7D95EF64}" destId="{84B0CA91-3E54-D443-BBA1-98EBC66D6D3E}" srcOrd="0" destOrd="0" presId="urn:microsoft.com/office/officeart/2005/8/layout/vList5"/>
    <dgm:cxn modelId="{F523B314-5C5C-AA4C-B1B1-55563D0E86B6}" type="presParOf" srcId="{859F73C9-9B89-0446-B1A3-03BBAE53BD3B}" destId="{3C372D39-8145-AA42-875B-8270119F8282}" srcOrd="0" destOrd="0" presId="urn:microsoft.com/office/officeart/2005/8/layout/vList5"/>
    <dgm:cxn modelId="{AEFE4465-011F-5C44-9165-3F1E3DA08D6D}" type="presParOf" srcId="{3C372D39-8145-AA42-875B-8270119F8282}" destId="{B1A77556-50EC-F74E-B853-AD4472A9E796}" srcOrd="0" destOrd="0" presId="urn:microsoft.com/office/officeart/2005/8/layout/vList5"/>
    <dgm:cxn modelId="{C21035C7-7CB5-EE43-9255-E6C57C1C5114}" type="presParOf" srcId="{859F73C9-9B89-0446-B1A3-03BBAE53BD3B}" destId="{AE72A9BA-D15C-8044-B600-95117CADC196}" srcOrd="1" destOrd="0" presId="urn:microsoft.com/office/officeart/2005/8/layout/vList5"/>
    <dgm:cxn modelId="{88AF355F-F424-0242-9B6E-EBBD3713745F}" type="presParOf" srcId="{859F73C9-9B89-0446-B1A3-03BBAE53BD3B}" destId="{9D18C4EB-81AF-5C4B-A1DB-AA8C5BF1FC8D}" srcOrd="2" destOrd="0" presId="urn:microsoft.com/office/officeart/2005/8/layout/vList5"/>
    <dgm:cxn modelId="{800D80E6-5ED5-1A42-B10B-B57283F43147}" type="presParOf" srcId="{9D18C4EB-81AF-5C4B-A1DB-AA8C5BF1FC8D}" destId="{7719A9DE-3594-4C45-9838-3D3A75A6A59B}" srcOrd="0" destOrd="0" presId="urn:microsoft.com/office/officeart/2005/8/layout/vList5"/>
    <dgm:cxn modelId="{CE73D1CF-D227-E243-9289-05D414E6569C}" type="presParOf" srcId="{859F73C9-9B89-0446-B1A3-03BBAE53BD3B}" destId="{5D826E26-6C98-DC40-8913-3350CB4D9870}" srcOrd="3" destOrd="0" presId="urn:microsoft.com/office/officeart/2005/8/layout/vList5"/>
    <dgm:cxn modelId="{C5DFCD68-BF91-2442-AEC0-8A97257BEAF4}" type="presParOf" srcId="{859F73C9-9B89-0446-B1A3-03BBAE53BD3B}" destId="{7C0C20EE-84F2-1F4C-B106-088899D86370}" srcOrd="4" destOrd="0" presId="urn:microsoft.com/office/officeart/2005/8/layout/vList5"/>
    <dgm:cxn modelId="{AE77B428-3BA6-3C4A-AA75-CE9652FD6724}" type="presParOf" srcId="{7C0C20EE-84F2-1F4C-B106-088899D86370}" destId="{F80E843F-70B3-FB4F-9EE4-153CE14A3E3B}" srcOrd="0" destOrd="0" presId="urn:microsoft.com/office/officeart/2005/8/layout/vList5"/>
    <dgm:cxn modelId="{F5441E32-934B-BF47-8FCF-8B7FB56CE4FB}" type="presParOf" srcId="{859F73C9-9B89-0446-B1A3-03BBAE53BD3B}" destId="{52E4E445-2618-494A-AF83-674F0243D29F}" srcOrd="5" destOrd="0" presId="urn:microsoft.com/office/officeart/2005/8/layout/vList5"/>
    <dgm:cxn modelId="{1A5D0A13-929C-9E46-B431-99AE65E6F466}" type="presParOf" srcId="{859F73C9-9B89-0446-B1A3-03BBAE53BD3B}" destId="{2E876AEB-2676-2A44-BF26-A1235D9E1F67}" srcOrd="6" destOrd="0" presId="urn:microsoft.com/office/officeart/2005/8/layout/vList5"/>
    <dgm:cxn modelId="{9A79BEFA-5168-E044-991D-AF36C0F4C96F}" type="presParOf" srcId="{2E876AEB-2676-2A44-BF26-A1235D9E1F67}" destId="{2A8F1004-0A66-2F46-83CA-C37661D579A8}" srcOrd="0" destOrd="0" presId="urn:microsoft.com/office/officeart/2005/8/layout/vList5"/>
    <dgm:cxn modelId="{916D9C41-E908-D24A-9AFB-1C56D3998A8F}" type="presParOf" srcId="{859F73C9-9B89-0446-B1A3-03BBAE53BD3B}" destId="{4EE50CDF-3262-0247-92E5-69B6F3137EC2}" srcOrd="7" destOrd="0" presId="urn:microsoft.com/office/officeart/2005/8/layout/vList5"/>
    <dgm:cxn modelId="{7963A231-D493-E34C-9C66-3C73B93D3D35}" type="presParOf" srcId="{859F73C9-9B89-0446-B1A3-03BBAE53BD3B}" destId="{6EC1A681-5958-DC40-969C-F6543938472D}" srcOrd="8" destOrd="0" presId="urn:microsoft.com/office/officeart/2005/8/layout/vList5"/>
    <dgm:cxn modelId="{7B2FD277-9979-F540-8B3F-DB9E149861D8}" type="presParOf" srcId="{6EC1A681-5958-DC40-969C-F6543938472D}" destId="{BD4D72BA-B9D5-9049-BD47-515FA90C4AB2}" srcOrd="0" destOrd="0" presId="urn:microsoft.com/office/officeart/2005/8/layout/vList5"/>
    <dgm:cxn modelId="{42E1C88E-38F4-D04C-8990-9D52C100A183}" type="presParOf" srcId="{859F73C9-9B89-0446-B1A3-03BBAE53BD3B}" destId="{3286439D-560D-7547-930B-3121FE15D889}" srcOrd="9" destOrd="0" presId="urn:microsoft.com/office/officeart/2005/8/layout/vList5"/>
    <dgm:cxn modelId="{5DB50D7C-10D9-EB4C-AD76-36B0403949EF}" type="presParOf" srcId="{859F73C9-9B89-0446-B1A3-03BBAE53BD3B}" destId="{F90681EE-474A-4C48-8238-4946EAFA0B47}" srcOrd="10" destOrd="0" presId="urn:microsoft.com/office/officeart/2005/8/layout/vList5"/>
    <dgm:cxn modelId="{C016FF61-ED3E-664B-A875-3E3475744EFC}" type="presParOf" srcId="{F90681EE-474A-4C48-8238-4946EAFA0B47}" destId="{84B0CA91-3E54-D443-BBA1-98EBC66D6D3E}"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73BEF6-0FE9-8A42-98BC-A8EC8FB214D4}" type="doc">
      <dgm:prSet loTypeId="urn:microsoft.com/office/officeart/2008/layout/RadialCluster" loCatId="" qsTypeId="urn:microsoft.com/office/officeart/2005/8/quickstyle/simple1" qsCatId="simple" csTypeId="urn:microsoft.com/office/officeart/2005/8/colors/accent1_2" csCatId="accent1" phldr="1"/>
      <dgm:spPr/>
      <dgm:t>
        <a:bodyPr/>
        <a:lstStyle/>
        <a:p>
          <a:endParaRPr lang="en-GB"/>
        </a:p>
      </dgm:t>
    </dgm:pt>
    <dgm:pt modelId="{5C66A698-460C-2340-9FF5-A03808B55776}">
      <dgm:prSet phldrT="[Text]"/>
      <dgm:spPr/>
      <dgm:t>
        <a:bodyPr/>
        <a:lstStyle/>
        <a:p>
          <a:r>
            <a:rPr lang="en-GB" dirty="0">
              <a:solidFill>
                <a:schemeClr val="bg1"/>
              </a:solidFill>
            </a:rPr>
            <a:t>Teenage Brain development – up to 25 years</a:t>
          </a:r>
        </a:p>
      </dgm:t>
    </dgm:pt>
    <dgm:pt modelId="{4D8E69F3-F280-C049-BE4D-9563F5F7AA33}" type="parTrans" cxnId="{CC520C00-EA1D-4A40-A509-80AE58AC80C0}">
      <dgm:prSet/>
      <dgm:spPr/>
      <dgm:t>
        <a:bodyPr/>
        <a:lstStyle/>
        <a:p>
          <a:endParaRPr lang="en-GB"/>
        </a:p>
      </dgm:t>
    </dgm:pt>
    <dgm:pt modelId="{55AF8C61-C636-BA4C-819A-F883A7EB6BE2}" type="sibTrans" cxnId="{CC520C00-EA1D-4A40-A509-80AE58AC80C0}">
      <dgm:prSet/>
      <dgm:spPr/>
      <dgm:t>
        <a:bodyPr/>
        <a:lstStyle/>
        <a:p>
          <a:endParaRPr lang="en-GB"/>
        </a:p>
      </dgm:t>
    </dgm:pt>
    <dgm:pt modelId="{35F8C64B-5B3B-E245-ACBA-A84A45C62A4B}">
      <dgm:prSet phldrT="[Text]"/>
      <dgm:spPr/>
      <dgm:t>
        <a:bodyPr/>
        <a:lstStyle/>
        <a:p>
          <a:r>
            <a:rPr lang="en-GB" dirty="0">
              <a:solidFill>
                <a:schemeClr val="bg1"/>
              </a:solidFill>
            </a:rPr>
            <a:t>Experience Intense</a:t>
          </a:r>
          <a:r>
            <a:rPr lang="en-GB" baseline="0" dirty="0">
              <a:solidFill>
                <a:schemeClr val="bg1"/>
              </a:solidFill>
            </a:rPr>
            <a:t> emotions – amygdala </a:t>
          </a:r>
        </a:p>
        <a:p>
          <a:r>
            <a:rPr lang="en-GB" baseline="0" dirty="0">
              <a:solidFill>
                <a:schemeClr val="bg1"/>
              </a:solidFill>
            </a:rPr>
            <a:t>Prefrontal cortex maturing</a:t>
          </a:r>
          <a:endParaRPr lang="en-GB" dirty="0">
            <a:solidFill>
              <a:schemeClr val="bg1"/>
            </a:solidFill>
          </a:endParaRPr>
        </a:p>
      </dgm:t>
    </dgm:pt>
    <dgm:pt modelId="{214B99FF-072C-DB4D-BF94-522806F013CD}" type="parTrans" cxnId="{AE07A78B-0A9D-6B4D-9543-ADCA63EBB74E}">
      <dgm:prSet/>
      <dgm:spPr/>
      <dgm:t>
        <a:bodyPr/>
        <a:lstStyle/>
        <a:p>
          <a:endParaRPr lang="en-GB"/>
        </a:p>
      </dgm:t>
    </dgm:pt>
    <dgm:pt modelId="{567D39DB-B055-E541-8DEA-57C5F557AA41}" type="sibTrans" cxnId="{AE07A78B-0A9D-6B4D-9543-ADCA63EBB74E}">
      <dgm:prSet/>
      <dgm:spPr/>
      <dgm:t>
        <a:bodyPr/>
        <a:lstStyle/>
        <a:p>
          <a:endParaRPr lang="en-GB"/>
        </a:p>
      </dgm:t>
    </dgm:pt>
    <dgm:pt modelId="{8B0A2249-6717-E743-A544-E4D4DEB4CC40}">
      <dgm:prSet phldrT="[Text]"/>
      <dgm:spPr/>
      <dgm:t>
        <a:bodyPr/>
        <a:lstStyle/>
        <a:p>
          <a:r>
            <a:rPr lang="en-GB" dirty="0">
              <a:solidFill>
                <a:schemeClr val="bg1"/>
              </a:solidFill>
            </a:rPr>
            <a:t>Multiple, Intense Transitions and decisions</a:t>
          </a:r>
        </a:p>
      </dgm:t>
    </dgm:pt>
    <dgm:pt modelId="{1AF6F9F5-5E23-AF41-8DFD-B8AC46F093C8}" type="parTrans" cxnId="{155848BA-A548-B348-89DF-FCEF483E1126}">
      <dgm:prSet/>
      <dgm:spPr/>
      <dgm:t>
        <a:bodyPr/>
        <a:lstStyle/>
        <a:p>
          <a:endParaRPr lang="en-GB"/>
        </a:p>
      </dgm:t>
    </dgm:pt>
    <dgm:pt modelId="{C3A5774E-86F2-124B-9443-51F77AC8F7D7}" type="sibTrans" cxnId="{155848BA-A548-B348-89DF-FCEF483E1126}">
      <dgm:prSet/>
      <dgm:spPr/>
      <dgm:t>
        <a:bodyPr/>
        <a:lstStyle/>
        <a:p>
          <a:endParaRPr lang="en-GB"/>
        </a:p>
      </dgm:t>
    </dgm:pt>
    <dgm:pt modelId="{2E92C568-580F-074A-8CC9-058BE09F98A2}">
      <dgm:prSet phldrT="[Text]"/>
      <dgm:spPr/>
      <dgm:t>
        <a:bodyPr/>
        <a:lstStyle/>
        <a:p>
          <a:r>
            <a:rPr lang="en-GB" dirty="0">
              <a:solidFill>
                <a:schemeClr val="bg1"/>
              </a:solidFill>
            </a:rPr>
            <a:t>Adverse Childhood Experiences</a:t>
          </a:r>
        </a:p>
      </dgm:t>
    </dgm:pt>
    <dgm:pt modelId="{C0382144-2FB1-E84E-A83A-24B47FC32629}" type="parTrans" cxnId="{91693CF1-CAEE-EA47-8B81-19FDDB3AA552}">
      <dgm:prSet/>
      <dgm:spPr/>
      <dgm:t>
        <a:bodyPr/>
        <a:lstStyle/>
        <a:p>
          <a:endParaRPr lang="en-GB"/>
        </a:p>
      </dgm:t>
    </dgm:pt>
    <dgm:pt modelId="{205379BF-AFFA-2B44-813A-C72F117981FA}" type="sibTrans" cxnId="{91693CF1-CAEE-EA47-8B81-19FDDB3AA552}">
      <dgm:prSet/>
      <dgm:spPr/>
      <dgm:t>
        <a:bodyPr/>
        <a:lstStyle/>
        <a:p>
          <a:endParaRPr lang="en-GB"/>
        </a:p>
      </dgm:t>
    </dgm:pt>
    <dgm:pt modelId="{0AF8BC6E-EB41-DF44-BA73-3B4F6080879C}" type="pres">
      <dgm:prSet presAssocID="{9973BEF6-0FE9-8A42-98BC-A8EC8FB214D4}" presName="Name0" presStyleCnt="0">
        <dgm:presLayoutVars>
          <dgm:chMax val="1"/>
          <dgm:chPref val="1"/>
          <dgm:dir/>
          <dgm:animOne val="branch"/>
          <dgm:animLvl val="lvl"/>
        </dgm:presLayoutVars>
      </dgm:prSet>
      <dgm:spPr/>
    </dgm:pt>
    <dgm:pt modelId="{AF1E5836-F074-6F4E-BB82-54EE6196DE8C}" type="pres">
      <dgm:prSet presAssocID="{5C66A698-460C-2340-9FF5-A03808B55776}" presName="singleCycle" presStyleCnt="0"/>
      <dgm:spPr/>
    </dgm:pt>
    <dgm:pt modelId="{770FD34C-86A0-684B-A746-C5F046A3B70B}" type="pres">
      <dgm:prSet presAssocID="{5C66A698-460C-2340-9FF5-A03808B55776}" presName="singleCenter" presStyleLbl="node1" presStyleIdx="0" presStyleCnt="4" custScaleX="178278" custLinFactNeighborX="1474" custLinFactNeighborY="-6089">
        <dgm:presLayoutVars>
          <dgm:chMax val="7"/>
          <dgm:chPref val="7"/>
        </dgm:presLayoutVars>
      </dgm:prSet>
      <dgm:spPr/>
    </dgm:pt>
    <dgm:pt modelId="{14A6EEAB-33DE-9E4C-9332-83BC38B60C7A}" type="pres">
      <dgm:prSet presAssocID="{214B99FF-072C-DB4D-BF94-522806F013CD}" presName="Name56" presStyleLbl="parChTrans1D2" presStyleIdx="0" presStyleCnt="3"/>
      <dgm:spPr/>
    </dgm:pt>
    <dgm:pt modelId="{023B0076-EBED-5246-962D-C0E7B257AE6C}" type="pres">
      <dgm:prSet presAssocID="{35F8C64B-5B3B-E245-ACBA-A84A45C62A4B}" presName="text0" presStyleLbl="node1" presStyleIdx="1" presStyleCnt="4" custScaleX="311682" custScaleY="163973">
        <dgm:presLayoutVars>
          <dgm:bulletEnabled val="1"/>
        </dgm:presLayoutVars>
      </dgm:prSet>
      <dgm:spPr/>
    </dgm:pt>
    <dgm:pt modelId="{BBF0B74E-687C-5E4B-83F2-0E525D70E2DC}" type="pres">
      <dgm:prSet presAssocID="{1AF6F9F5-5E23-AF41-8DFD-B8AC46F093C8}" presName="Name56" presStyleLbl="parChTrans1D2" presStyleIdx="1" presStyleCnt="3"/>
      <dgm:spPr/>
    </dgm:pt>
    <dgm:pt modelId="{D49BF98D-41A2-7E48-B98D-22CC286CB599}" type="pres">
      <dgm:prSet presAssocID="{8B0A2249-6717-E743-A544-E4D4DEB4CC40}" presName="text0" presStyleLbl="node1" presStyleIdx="2" presStyleCnt="4" custScaleX="301521" custScaleY="163493" custRadScaleRad="161306" custRadScaleInc="-30017">
        <dgm:presLayoutVars>
          <dgm:bulletEnabled val="1"/>
        </dgm:presLayoutVars>
      </dgm:prSet>
      <dgm:spPr/>
    </dgm:pt>
    <dgm:pt modelId="{8172F608-0305-2742-8809-33E35D6083E3}" type="pres">
      <dgm:prSet presAssocID="{C0382144-2FB1-E84E-A83A-24B47FC32629}" presName="Name56" presStyleLbl="parChTrans1D2" presStyleIdx="2" presStyleCnt="3"/>
      <dgm:spPr/>
    </dgm:pt>
    <dgm:pt modelId="{841D8C93-B4D7-664B-8D87-37116F376D8D}" type="pres">
      <dgm:prSet presAssocID="{2E92C568-580F-074A-8CC9-058BE09F98A2}" presName="text0" presStyleLbl="node1" presStyleIdx="3" presStyleCnt="4" custScaleX="282894" custScaleY="165324" custRadScaleRad="151031" custRadScaleInc="29392">
        <dgm:presLayoutVars>
          <dgm:bulletEnabled val="1"/>
        </dgm:presLayoutVars>
      </dgm:prSet>
      <dgm:spPr/>
    </dgm:pt>
  </dgm:ptLst>
  <dgm:cxnLst>
    <dgm:cxn modelId="{CC520C00-EA1D-4A40-A509-80AE58AC80C0}" srcId="{9973BEF6-0FE9-8A42-98BC-A8EC8FB214D4}" destId="{5C66A698-460C-2340-9FF5-A03808B55776}" srcOrd="0" destOrd="0" parTransId="{4D8E69F3-F280-C049-BE4D-9563F5F7AA33}" sibTransId="{55AF8C61-C636-BA4C-819A-F883A7EB6BE2}"/>
    <dgm:cxn modelId="{AA8A8443-3569-EC48-B35C-0E7CA6AC020E}" type="presOf" srcId="{35F8C64B-5B3B-E245-ACBA-A84A45C62A4B}" destId="{023B0076-EBED-5246-962D-C0E7B257AE6C}" srcOrd="0" destOrd="0" presId="urn:microsoft.com/office/officeart/2008/layout/RadialCluster"/>
    <dgm:cxn modelId="{44D4B044-E758-EA4D-8952-9A70DC7B4A93}" type="presOf" srcId="{C0382144-2FB1-E84E-A83A-24B47FC32629}" destId="{8172F608-0305-2742-8809-33E35D6083E3}" srcOrd="0" destOrd="0" presId="urn:microsoft.com/office/officeart/2008/layout/RadialCluster"/>
    <dgm:cxn modelId="{99BB865B-0DD3-1047-81B6-A5A41F6E4D17}" type="presOf" srcId="{8B0A2249-6717-E743-A544-E4D4DEB4CC40}" destId="{D49BF98D-41A2-7E48-B98D-22CC286CB599}" srcOrd="0" destOrd="0" presId="urn:microsoft.com/office/officeart/2008/layout/RadialCluster"/>
    <dgm:cxn modelId="{B1772875-BE66-1845-A9B8-880C8878E197}" type="presOf" srcId="{214B99FF-072C-DB4D-BF94-522806F013CD}" destId="{14A6EEAB-33DE-9E4C-9332-83BC38B60C7A}" srcOrd="0" destOrd="0" presId="urn:microsoft.com/office/officeart/2008/layout/RadialCluster"/>
    <dgm:cxn modelId="{AE07A78B-0A9D-6B4D-9543-ADCA63EBB74E}" srcId="{5C66A698-460C-2340-9FF5-A03808B55776}" destId="{35F8C64B-5B3B-E245-ACBA-A84A45C62A4B}" srcOrd="0" destOrd="0" parTransId="{214B99FF-072C-DB4D-BF94-522806F013CD}" sibTransId="{567D39DB-B055-E541-8DEA-57C5F557AA41}"/>
    <dgm:cxn modelId="{155848BA-A548-B348-89DF-FCEF483E1126}" srcId="{5C66A698-460C-2340-9FF5-A03808B55776}" destId="{8B0A2249-6717-E743-A544-E4D4DEB4CC40}" srcOrd="1" destOrd="0" parTransId="{1AF6F9F5-5E23-AF41-8DFD-B8AC46F093C8}" sibTransId="{C3A5774E-86F2-124B-9443-51F77AC8F7D7}"/>
    <dgm:cxn modelId="{192336C3-F7B8-5749-A841-31BFCDEBD1E5}" type="presOf" srcId="{5C66A698-460C-2340-9FF5-A03808B55776}" destId="{770FD34C-86A0-684B-A746-C5F046A3B70B}" srcOrd="0" destOrd="0" presId="urn:microsoft.com/office/officeart/2008/layout/RadialCluster"/>
    <dgm:cxn modelId="{43E8A1CA-D0E7-5E4D-9C9F-4212241EE7DD}" type="presOf" srcId="{2E92C568-580F-074A-8CC9-058BE09F98A2}" destId="{841D8C93-B4D7-664B-8D87-37116F376D8D}" srcOrd="0" destOrd="0" presId="urn:microsoft.com/office/officeart/2008/layout/RadialCluster"/>
    <dgm:cxn modelId="{2177FDE8-2386-6B48-81D6-46D47E07069C}" type="presOf" srcId="{1AF6F9F5-5E23-AF41-8DFD-B8AC46F093C8}" destId="{BBF0B74E-687C-5E4B-83F2-0E525D70E2DC}" srcOrd="0" destOrd="0" presId="urn:microsoft.com/office/officeart/2008/layout/RadialCluster"/>
    <dgm:cxn modelId="{5D7B90E9-0C22-3C4B-AEFF-B03EE7D13703}" type="presOf" srcId="{9973BEF6-0FE9-8A42-98BC-A8EC8FB214D4}" destId="{0AF8BC6E-EB41-DF44-BA73-3B4F6080879C}" srcOrd="0" destOrd="0" presId="urn:microsoft.com/office/officeart/2008/layout/RadialCluster"/>
    <dgm:cxn modelId="{91693CF1-CAEE-EA47-8B81-19FDDB3AA552}" srcId="{5C66A698-460C-2340-9FF5-A03808B55776}" destId="{2E92C568-580F-074A-8CC9-058BE09F98A2}" srcOrd="2" destOrd="0" parTransId="{C0382144-2FB1-E84E-A83A-24B47FC32629}" sibTransId="{205379BF-AFFA-2B44-813A-C72F117981FA}"/>
    <dgm:cxn modelId="{7B74EF86-281F-BC44-8866-38D5013758AE}" type="presParOf" srcId="{0AF8BC6E-EB41-DF44-BA73-3B4F6080879C}" destId="{AF1E5836-F074-6F4E-BB82-54EE6196DE8C}" srcOrd="0" destOrd="0" presId="urn:microsoft.com/office/officeart/2008/layout/RadialCluster"/>
    <dgm:cxn modelId="{AAA87D5D-4E7F-AA48-BFA1-A4501430244D}" type="presParOf" srcId="{AF1E5836-F074-6F4E-BB82-54EE6196DE8C}" destId="{770FD34C-86A0-684B-A746-C5F046A3B70B}" srcOrd="0" destOrd="0" presId="urn:microsoft.com/office/officeart/2008/layout/RadialCluster"/>
    <dgm:cxn modelId="{5A0DF76D-60F5-FE4E-A8CA-82A3A9209364}" type="presParOf" srcId="{AF1E5836-F074-6F4E-BB82-54EE6196DE8C}" destId="{14A6EEAB-33DE-9E4C-9332-83BC38B60C7A}" srcOrd="1" destOrd="0" presId="urn:microsoft.com/office/officeart/2008/layout/RadialCluster"/>
    <dgm:cxn modelId="{FFB25192-268C-C044-A143-49B33163EE01}" type="presParOf" srcId="{AF1E5836-F074-6F4E-BB82-54EE6196DE8C}" destId="{023B0076-EBED-5246-962D-C0E7B257AE6C}" srcOrd="2" destOrd="0" presId="urn:microsoft.com/office/officeart/2008/layout/RadialCluster"/>
    <dgm:cxn modelId="{7C2127E5-DA1A-C747-A93A-884A1AECBCC5}" type="presParOf" srcId="{AF1E5836-F074-6F4E-BB82-54EE6196DE8C}" destId="{BBF0B74E-687C-5E4B-83F2-0E525D70E2DC}" srcOrd="3" destOrd="0" presId="urn:microsoft.com/office/officeart/2008/layout/RadialCluster"/>
    <dgm:cxn modelId="{07BB00D2-BB3B-5B4B-B911-64172B44A583}" type="presParOf" srcId="{AF1E5836-F074-6F4E-BB82-54EE6196DE8C}" destId="{D49BF98D-41A2-7E48-B98D-22CC286CB599}" srcOrd="4" destOrd="0" presId="urn:microsoft.com/office/officeart/2008/layout/RadialCluster"/>
    <dgm:cxn modelId="{BC783837-125A-B54D-A9FD-4D194E0C3A79}" type="presParOf" srcId="{AF1E5836-F074-6F4E-BB82-54EE6196DE8C}" destId="{8172F608-0305-2742-8809-33E35D6083E3}" srcOrd="5" destOrd="0" presId="urn:microsoft.com/office/officeart/2008/layout/RadialCluster"/>
    <dgm:cxn modelId="{E7BF928A-3C92-3F42-AA77-ABCABAE45761}" type="presParOf" srcId="{AF1E5836-F074-6F4E-BB82-54EE6196DE8C}" destId="{841D8C93-B4D7-664B-8D87-37116F376D8D}"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FCC35F-B8CF-1442-B89E-69630470A040}">
      <dsp:nvSpPr>
        <dsp:cNvPr id="0" name=""/>
        <dsp:cNvSpPr/>
      </dsp:nvSpPr>
      <dsp:spPr>
        <a:xfrm>
          <a:off x="4817447" y="1792469"/>
          <a:ext cx="1362617" cy="1362617"/>
        </a:xfrm>
        <a:prstGeom prst="ellipse">
          <a:avLst/>
        </a:prstGeom>
        <a:solidFill>
          <a:schemeClr val="accent4">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bg1"/>
              </a:solidFill>
            </a:rPr>
            <a:t>LONELINESS</a:t>
          </a:r>
        </a:p>
      </dsp:txBody>
      <dsp:txXfrm>
        <a:off x="5016998" y="1992020"/>
        <a:ext cx="963515" cy="963515"/>
      </dsp:txXfrm>
    </dsp:sp>
    <dsp:sp modelId="{E692E916-5465-9744-AE2B-00E167417C30}">
      <dsp:nvSpPr>
        <dsp:cNvPr id="0" name=""/>
        <dsp:cNvSpPr/>
      </dsp:nvSpPr>
      <dsp:spPr>
        <a:xfrm rot="16200000">
          <a:off x="5284124" y="1566686"/>
          <a:ext cx="429263" cy="22302"/>
        </a:xfrm>
        <a:custGeom>
          <a:avLst/>
          <a:gdLst/>
          <a:ahLst/>
          <a:cxnLst/>
          <a:rect l="0" t="0" r="0" b="0"/>
          <a:pathLst>
            <a:path>
              <a:moveTo>
                <a:pt x="0" y="11151"/>
              </a:moveTo>
              <a:lnTo>
                <a:pt x="429263"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488024" y="1567106"/>
        <a:ext cx="21463" cy="21463"/>
      </dsp:txXfrm>
    </dsp:sp>
    <dsp:sp modelId="{A0233836-4DAF-DA4C-9992-BB0E7B481F03}">
      <dsp:nvSpPr>
        <dsp:cNvPr id="0" name=""/>
        <dsp:cNvSpPr/>
      </dsp:nvSpPr>
      <dsp:spPr>
        <a:xfrm>
          <a:off x="4817447" y="588"/>
          <a:ext cx="1362617" cy="1362617"/>
        </a:xfrm>
        <a:prstGeom prst="ellipse">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bg1"/>
              </a:solidFill>
            </a:rPr>
            <a:t>Disengage with studies</a:t>
          </a:r>
        </a:p>
      </dsp:txBody>
      <dsp:txXfrm>
        <a:off x="5016998" y="200139"/>
        <a:ext cx="963515" cy="963515"/>
      </dsp:txXfrm>
    </dsp:sp>
    <dsp:sp modelId="{AB8BF3CF-BA92-6146-9950-F5597FBFBC46}">
      <dsp:nvSpPr>
        <dsp:cNvPr id="0" name=""/>
        <dsp:cNvSpPr/>
      </dsp:nvSpPr>
      <dsp:spPr>
        <a:xfrm rot="19800000">
          <a:off x="6061276" y="2019303"/>
          <a:ext cx="410679" cy="22302"/>
        </a:xfrm>
        <a:custGeom>
          <a:avLst/>
          <a:gdLst/>
          <a:ahLst/>
          <a:cxnLst/>
          <a:rect l="0" t="0" r="0" b="0"/>
          <a:pathLst>
            <a:path>
              <a:moveTo>
                <a:pt x="0" y="11151"/>
              </a:moveTo>
              <a:lnTo>
                <a:pt x="410679"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256349" y="2020187"/>
        <a:ext cx="20533" cy="20533"/>
      </dsp:txXfrm>
    </dsp:sp>
    <dsp:sp modelId="{16B3B76F-2563-6C42-99D4-87CC15C024BD}">
      <dsp:nvSpPr>
        <dsp:cNvPr id="0" name=""/>
        <dsp:cNvSpPr/>
      </dsp:nvSpPr>
      <dsp:spPr>
        <a:xfrm>
          <a:off x="6353167" y="905821"/>
          <a:ext cx="1362617" cy="136261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bg1"/>
              </a:solidFill>
              <a:effectLst/>
              <a:latin typeface="Calibri"/>
              <a:ea typeface="Times New Roman" panose="02020603050405020304" pitchFamily="18" charset="0"/>
              <a:cs typeface="Calibri"/>
            </a:rPr>
            <a:t>Low motivation and self-esteem</a:t>
          </a:r>
          <a:r>
            <a:rPr lang="en-GB" sz="1600" kern="1200" dirty="0">
              <a:solidFill>
                <a:schemeClr val="bg1"/>
              </a:solidFill>
              <a:effectLst/>
              <a:latin typeface="Calibri"/>
              <a:ea typeface="Times New Roman" panose="02020603050405020304" pitchFamily="18" charset="0"/>
              <a:cs typeface="Calibri"/>
            </a:rPr>
            <a:t> </a:t>
          </a:r>
        </a:p>
      </dsp:txBody>
      <dsp:txXfrm>
        <a:off x="6552718" y="1105372"/>
        <a:ext cx="963515" cy="963515"/>
      </dsp:txXfrm>
    </dsp:sp>
    <dsp:sp modelId="{CF99F0B7-3C1A-7141-95A2-12CAB81222D0}">
      <dsp:nvSpPr>
        <dsp:cNvPr id="0" name=""/>
        <dsp:cNvSpPr/>
      </dsp:nvSpPr>
      <dsp:spPr>
        <a:xfrm rot="1800000">
          <a:off x="6061276" y="2905951"/>
          <a:ext cx="410679" cy="22302"/>
        </a:xfrm>
        <a:custGeom>
          <a:avLst/>
          <a:gdLst/>
          <a:ahLst/>
          <a:cxnLst/>
          <a:rect l="0" t="0" r="0" b="0"/>
          <a:pathLst>
            <a:path>
              <a:moveTo>
                <a:pt x="0" y="11151"/>
              </a:moveTo>
              <a:lnTo>
                <a:pt x="410679"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256349" y="2906835"/>
        <a:ext cx="20533" cy="20533"/>
      </dsp:txXfrm>
    </dsp:sp>
    <dsp:sp modelId="{AAC72CED-77F1-5B44-B26D-1310F07F1DAB}">
      <dsp:nvSpPr>
        <dsp:cNvPr id="0" name=""/>
        <dsp:cNvSpPr/>
      </dsp:nvSpPr>
      <dsp:spPr>
        <a:xfrm>
          <a:off x="6353167" y="2679118"/>
          <a:ext cx="1362617" cy="1362617"/>
        </a:xfrm>
        <a:prstGeom prst="ellipse">
          <a:avLst/>
        </a:prstGeom>
        <a:solidFill>
          <a:srgbClr val="F2A19A"/>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bg1"/>
              </a:solidFill>
            </a:rPr>
            <a:t>Anger</a:t>
          </a:r>
        </a:p>
      </dsp:txBody>
      <dsp:txXfrm>
        <a:off x="6552718" y="2878669"/>
        <a:ext cx="963515" cy="963515"/>
      </dsp:txXfrm>
    </dsp:sp>
    <dsp:sp modelId="{DC6FFB30-BDDF-7145-8344-F24D8677A29D}">
      <dsp:nvSpPr>
        <dsp:cNvPr id="0" name=""/>
        <dsp:cNvSpPr/>
      </dsp:nvSpPr>
      <dsp:spPr>
        <a:xfrm rot="5400000">
          <a:off x="5293416" y="3349275"/>
          <a:ext cx="410679" cy="22302"/>
        </a:xfrm>
        <a:custGeom>
          <a:avLst/>
          <a:gdLst/>
          <a:ahLst/>
          <a:cxnLst/>
          <a:rect l="0" t="0" r="0" b="0"/>
          <a:pathLst>
            <a:path>
              <a:moveTo>
                <a:pt x="0" y="11151"/>
              </a:moveTo>
              <a:lnTo>
                <a:pt x="410679"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488489" y="3350159"/>
        <a:ext cx="20533" cy="20533"/>
      </dsp:txXfrm>
    </dsp:sp>
    <dsp:sp modelId="{D1E523AD-EBE1-3A46-A163-C3215F2C67F3}">
      <dsp:nvSpPr>
        <dsp:cNvPr id="0" name=""/>
        <dsp:cNvSpPr/>
      </dsp:nvSpPr>
      <dsp:spPr>
        <a:xfrm>
          <a:off x="4817447" y="3565766"/>
          <a:ext cx="1362617" cy="136261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bg1"/>
              </a:solidFill>
              <a:latin typeface="Calibri"/>
              <a:ea typeface="Times New Roman" panose="02020603050405020304" pitchFamily="18" charset="0"/>
              <a:cs typeface="Calibri"/>
            </a:rPr>
            <a:t>F</a:t>
          </a:r>
          <a:r>
            <a:rPr lang="en-GB" sz="1400" b="1" kern="1200" dirty="0">
              <a:solidFill>
                <a:schemeClr val="bg1"/>
              </a:solidFill>
              <a:effectLst/>
              <a:latin typeface="Calibri"/>
              <a:ea typeface="Times New Roman" panose="02020603050405020304" pitchFamily="18" charset="0"/>
              <a:cs typeface="Calibri"/>
            </a:rPr>
            <a:t>eeling hopeless, low mood and depression</a:t>
          </a:r>
          <a:endParaRPr lang="en-GB" sz="1400" kern="1200" dirty="0"/>
        </a:p>
      </dsp:txBody>
      <dsp:txXfrm>
        <a:off x="5016998" y="3765317"/>
        <a:ext cx="963515" cy="963515"/>
      </dsp:txXfrm>
    </dsp:sp>
    <dsp:sp modelId="{32D77367-453D-A64B-B936-BD56F0AFA2C9}">
      <dsp:nvSpPr>
        <dsp:cNvPr id="0" name=""/>
        <dsp:cNvSpPr/>
      </dsp:nvSpPr>
      <dsp:spPr>
        <a:xfrm rot="9000000">
          <a:off x="4525556" y="2905951"/>
          <a:ext cx="410679" cy="22302"/>
        </a:xfrm>
        <a:custGeom>
          <a:avLst/>
          <a:gdLst/>
          <a:ahLst/>
          <a:cxnLst/>
          <a:rect l="0" t="0" r="0" b="0"/>
          <a:pathLst>
            <a:path>
              <a:moveTo>
                <a:pt x="0" y="11151"/>
              </a:moveTo>
              <a:lnTo>
                <a:pt x="410679"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720628" y="2906835"/>
        <a:ext cx="20533" cy="20533"/>
      </dsp:txXfrm>
    </dsp:sp>
    <dsp:sp modelId="{F02FE3FB-A86A-304D-85EC-4F16C366D6E2}">
      <dsp:nvSpPr>
        <dsp:cNvPr id="0" name=""/>
        <dsp:cNvSpPr/>
      </dsp:nvSpPr>
      <dsp:spPr>
        <a:xfrm>
          <a:off x="3281727" y="2679118"/>
          <a:ext cx="1362617" cy="1362617"/>
        </a:xfrm>
        <a:prstGeom prst="ellipse">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bg1"/>
              </a:solidFill>
              <a:effectLst/>
              <a:latin typeface="Calibri"/>
              <a:ea typeface="Times New Roman" panose="02020603050405020304" pitchFamily="18" charset="0"/>
              <a:cs typeface="Calibri"/>
            </a:rPr>
            <a:t>Physical symptoms  </a:t>
          </a:r>
        </a:p>
      </dsp:txBody>
      <dsp:txXfrm>
        <a:off x="3481278" y="2878669"/>
        <a:ext cx="963515" cy="963515"/>
      </dsp:txXfrm>
    </dsp:sp>
    <dsp:sp modelId="{B42DB7DE-5A73-8946-958B-48125ECD9E10}">
      <dsp:nvSpPr>
        <dsp:cNvPr id="0" name=""/>
        <dsp:cNvSpPr/>
      </dsp:nvSpPr>
      <dsp:spPr>
        <a:xfrm rot="12600000">
          <a:off x="4525556" y="2019303"/>
          <a:ext cx="410679" cy="22302"/>
        </a:xfrm>
        <a:custGeom>
          <a:avLst/>
          <a:gdLst/>
          <a:ahLst/>
          <a:cxnLst/>
          <a:rect l="0" t="0" r="0" b="0"/>
          <a:pathLst>
            <a:path>
              <a:moveTo>
                <a:pt x="0" y="11151"/>
              </a:moveTo>
              <a:lnTo>
                <a:pt x="410679" y="1115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720628" y="2020187"/>
        <a:ext cx="20533" cy="20533"/>
      </dsp:txXfrm>
    </dsp:sp>
    <dsp:sp modelId="{EA4C06DE-83CD-8642-ACDD-2B0C30473513}">
      <dsp:nvSpPr>
        <dsp:cNvPr id="0" name=""/>
        <dsp:cNvSpPr/>
      </dsp:nvSpPr>
      <dsp:spPr>
        <a:xfrm>
          <a:off x="3281727" y="905821"/>
          <a:ext cx="1362617" cy="1362617"/>
        </a:xfrm>
        <a:prstGeom prst="ellipse">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bg1"/>
              </a:solidFill>
              <a:latin typeface="Calibri"/>
              <a:ea typeface="Times New Roman" panose="02020603050405020304" pitchFamily="18" charset="0"/>
              <a:cs typeface="Calibri"/>
            </a:rPr>
            <a:t>A</a:t>
          </a:r>
          <a:r>
            <a:rPr lang="en-GB" sz="1400" b="1" kern="1200" dirty="0">
              <a:solidFill>
                <a:schemeClr val="bg1"/>
              </a:solidFill>
              <a:effectLst/>
              <a:latin typeface="Calibri"/>
              <a:ea typeface="Times New Roman" panose="02020603050405020304" pitchFamily="18" charset="0"/>
              <a:cs typeface="Calibri"/>
            </a:rPr>
            <a:t>nxiety and social anxiety</a:t>
          </a:r>
        </a:p>
      </dsp:txBody>
      <dsp:txXfrm>
        <a:off x="3481278" y="1105372"/>
        <a:ext cx="963515" cy="9635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77556-50EC-F74E-B853-AD4472A9E796}">
      <dsp:nvSpPr>
        <dsp:cNvPr id="0" name=""/>
        <dsp:cNvSpPr/>
      </dsp:nvSpPr>
      <dsp:spPr>
        <a:xfrm>
          <a:off x="3169920" y="972"/>
          <a:ext cx="3566160" cy="566362"/>
        </a:xfrm>
        <a:prstGeom prst="round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GB" sz="3100" kern="1200" dirty="0">
              <a:solidFill>
                <a:schemeClr val="bg1"/>
              </a:solidFill>
            </a:rPr>
            <a:t>Starting university</a:t>
          </a:r>
          <a:endParaRPr lang="en-US" sz="3100" kern="1200" dirty="0">
            <a:solidFill>
              <a:schemeClr val="bg1"/>
            </a:solidFill>
          </a:endParaRPr>
        </a:p>
      </dsp:txBody>
      <dsp:txXfrm>
        <a:off x="3197568" y="28620"/>
        <a:ext cx="3510864" cy="511066"/>
      </dsp:txXfrm>
    </dsp:sp>
    <dsp:sp modelId="{7719A9DE-3594-4C45-9838-3D3A75A6A59B}">
      <dsp:nvSpPr>
        <dsp:cNvPr id="0" name=""/>
        <dsp:cNvSpPr/>
      </dsp:nvSpPr>
      <dsp:spPr>
        <a:xfrm>
          <a:off x="3169920" y="595653"/>
          <a:ext cx="3566160" cy="566362"/>
        </a:xfrm>
        <a:prstGeom prst="round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GB" sz="3100" kern="1200" dirty="0">
              <a:solidFill>
                <a:schemeClr val="bg1"/>
              </a:solidFill>
            </a:rPr>
            <a:t>Leaving university </a:t>
          </a:r>
          <a:endParaRPr lang="en-US" sz="3100" kern="1200" dirty="0">
            <a:solidFill>
              <a:schemeClr val="bg1"/>
            </a:solidFill>
          </a:endParaRPr>
        </a:p>
      </dsp:txBody>
      <dsp:txXfrm>
        <a:off x="3197568" y="623301"/>
        <a:ext cx="3510864" cy="511066"/>
      </dsp:txXfrm>
    </dsp:sp>
    <dsp:sp modelId="{F80E843F-70B3-FB4F-9EE4-153CE14A3E3B}">
      <dsp:nvSpPr>
        <dsp:cNvPr id="0" name=""/>
        <dsp:cNvSpPr/>
      </dsp:nvSpPr>
      <dsp:spPr>
        <a:xfrm>
          <a:off x="3169920" y="1190334"/>
          <a:ext cx="3566160" cy="566362"/>
        </a:xfrm>
        <a:prstGeom prst="roundRect">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GB" sz="3100" kern="1200" dirty="0">
              <a:solidFill>
                <a:schemeClr val="bg1"/>
              </a:solidFill>
            </a:rPr>
            <a:t>Trauma</a:t>
          </a:r>
          <a:endParaRPr lang="en-US" sz="3100" kern="1200" dirty="0">
            <a:solidFill>
              <a:schemeClr val="bg1"/>
            </a:solidFill>
          </a:endParaRPr>
        </a:p>
      </dsp:txBody>
      <dsp:txXfrm>
        <a:off x="3197568" y="1217982"/>
        <a:ext cx="3510864" cy="511066"/>
      </dsp:txXfrm>
    </dsp:sp>
    <dsp:sp modelId="{2A8F1004-0A66-2F46-83CA-C37661D579A8}">
      <dsp:nvSpPr>
        <dsp:cNvPr id="0" name=""/>
        <dsp:cNvSpPr/>
      </dsp:nvSpPr>
      <dsp:spPr>
        <a:xfrm>
          <a:off x="3169920" y="1785015"/>
          <a:ext cx="3566160" cy="566362"/>
        </a:xfrm>
        <a:prstGeom prst="round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GB" sz="3100" kern="1200" dirty="0">
              <a:solidFill>
                <a:schemeClr val="bg1"/>
              </a:solidFill>
            </a:rPr>
            <a:t>Bereavement </a:t>
          </a:r>
          <a:endParaRPr lang="en-US" sz="3100" kern="1200" dirty="0">
            <a:solidFill>
              <a:schemeClr val="bg1"/>
            </a:solidFill>
          </a:endParaRPr>
        </a:p>
      </dsp:txBody>
      <dsp:txXfrm>
        <a:off x="3197568" y="1812663"/>
        <a:ext cx="3510864" cy="511066"/>
      </dsp:txXfrm>
    </dsp:sp>
    <dsp:sp modelId="{BD4D72BA-B9D5-9049-BD47-515FA90C4AB2}">
      <dsp:nvSpPr>
        <dsp:cNvPr id="0" name=""/>
        <dsp:cNvSpPr/>
      </dsp:nvSpPr>
      <dsp:spPr>
        <a:xfrm>
          <a:off x="3169920" y="2379695"/>
          <a:ext cx="3566160" cy="566362"/>
        </a:xfrm>
        <a:prstGeom prst="roundRect">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GB" sz="3100" kern="1200" dirty="0">
              <a:solidFill>
                <a:schemeClr val="bg1"/>
              </a:solidFill>
            </a:rPr>
            <a:t>Neurodiversity</a:t>
          </a:r>
          <a:r>
            <a:rPr lang="en-GB" sz="3100" kern="1200" dirty="0"/>
            <a:t> </a:t>
          </a:r>
          <a:endParaRPr lang="en-US" sz="3100" kern="1200" dirty="0"/>
        </a:p>
      </dsp:txBody>
      <dsp:txXfrm>
        <a:off x="3197568" y="2407343"/>
        <a:ext cx="3510864" cy="511066"/>
      </dsp:txXfrm>
    </dsp:sp>
    <dsp:sp modelId="{84B0CA91-3E54-D443-BBA1-98EBC66D6D3E}">
      <dsp:nvSpPr>
        <dsp:cNvPr id="0" name=""/>
        <dsp:cNvSpPr/>
      </dsp:nvSpPr>
      <dsp:spPr>
        <a:xfrm>
          <a:off x="3169920" y="2974376"/>
          <a:ext cx="3566160" cy="566362"/>
        </a:xfrm>
        <a:prstGeom prst="round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1"/>
              </a:solidFill>
            </a:rPr>
            <a:t>Academic problems</a:t>
          </a:r>
        </a:p>
      </dsp:txBody>
      <dsp:txXfrm>
        <a:off x="3197568" y="3002024"/>
        <a:ext cx="3510864" cy="5110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0FD34C-86A0-684B-A746-C5F046A3B70B}">
      <dsp:nvSpPr>
        <dsp:cNvPr id="0" name=""/>
        <dsp:cNvSpPr/>
      </dsp:nvSpPr>
      <dsp:spPr>
        <a:xfrm>
          <a:off x="3913198" y="1613590"/>
          <a:ext cx="2113014" cy="118523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solidFill>
                <a:schemeClr val="bg1"/>
              </a:solidFill>
            </a:rPr>
            <a:t>Teenage Brain development – up to 25 years</a:t>
          </a:r>
        </a:p>
      </dsp:txBody>
      <dsp:txXfrm>
        <a:off x="3971056" y="1671448"/>
        <a:ext cx="1997298" cy="1069519"/>
      </dsp:txXfrm>
    </dsp:sp>
    <dsp:sp modelId="{14A6EEAB-33DE-9E4C-9332-83BC38B60C7A}">
      <dsp:nvSpPr>
        <dsp:cNvPr id="0" name=""/>
        <dsp:cNvSpPr/>
      </dsp:nvSpPr>
      <dsp:spPr>
        <a:xfrm rot="16084645">
          <a:off x="4765935" y="1435781"/>
          <a:ext cx="355817" cy="0"/>
        </a:xfrm>
        <a:custGeom>
          <a:avLst/>
          <a:gdLst/>
          <a:ahLst/>
          <a:cxnLst/>
          <a:rect l="0" t="0" r="0" b="0"/>
          <a:pathLst>
            <a:path>
              <a:moveTo>
                <a:pt x="0" y="0"/>
              </a:moveTo>
              <a:lnTo>
                <a:pt x="35581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3B0076-EBED-5246-962D-C0E7B257AE6C}">
      <dsp:nvSpPr>
        <dsp:cNvPr id="0" name=""/>
        <dsp:cNvSpPr/>
      </dsp:nvSpPr>
      <dsp:spPr>
        <a:xfrm>
          <a:off x="3678474" y="-44149"/>
          <a:ext cx="2475091" cy="130212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bg1"/>
              </a:solidFill>
            </a:rPr>
            <a:t>Experience Intense</a:t>
          </a:r>
          <a:r>
            <a:rPr lang="en-GB" sz="1900" kern="1200" baseline="0" dirty="0">
              <a:solidFill>
                <a:schemeClr val="bg1"/>
              </a:solidFill>
            </a:rPr>
            <a:t> emotions – amygdala </a:t>
          </a:r>
        </a:p>
        <a:p>
          <a:pPr marL="0" lvl="0" indent="0" algn="ctr" defTabSz="844550">
            <a:lnSpc>
              <a:spcPct val="90000"/>
            </a:lnSpc>
            <a:spcBef>
              <a:spcPct val="0"/>
            </a:spcBef>
            <a:spcAft>
              <a:spcPct val="35000"/>
            </a:spcAft>
            <a:buNone/>
          </a:pPr>
          <a:r>
            <a:rPr lang="en-GB" sz="1900" kern="1200" baseline="0" dirty="0">
              <a:solidFill>
                <a:schemeClr val="bg1"/>
              </a:solidFill>
            </a:rPr>
            <a:t>Prefrontal cortex maturing</a:t>
          </a:r>
          <a:endParaRPr lang="en-GB" sz="1900" kern="1200" dirty="0">
            <a:solidFill>
              <a:schemeClr val="bg1"/>
            </a:solidFill>
          </a:endParaRPr>
        </a:p>
      </dsp:txBody>
      <dsp:txXfrm>
        <a:off x="3742038" y="19415"/>
        <a:ext cx="2347963" cy="1174994"/>
      </dsp:txXfrm>
    </dsp:sp>
    <dsp:sp modelId="{BBF0B74E-687C-5E4B-83F2-0E525D70E2DC}">
      <dsp:nvSpPr>
        <dsp:cNvPr id="0" name=""/>
        <dsp:cNvSpPr/>
      </dsp:nvSpPr>
      <dsp:spPr>
        <a:xfrm rot="986364">
          <a:off x="6014150" y="2601449"/>
          <a:ext cx="590136" cy="0"/>
        </a:xfrm>
        <a:custGeom>
          <a:avLst/>
          <a:gdLst/>
          <a:ahLst/>
          <a:cxnLst/>
          <a:rect l="0" t="0" r="0" b="0"/>
          <a:pathLst>
            <a:path>
              <a:moveTo>
                <a:pt x="0" y="0"/>
              </a:moveTo>
              <a:lnTo>
                <a:pt x="590136"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9BF98D-41A2-7E48-B98D-22CC286CB599}">
      <dsp:nvSpPr>
        <dsp:cNvPr id="0" name=""/>
        <dsp:cNvSpPr/>
      </dsp:nvSpPr>
      <dsp:spPr>
        <a:xfrm>
          <a:off x="6592224" y="2389048"/>
          <a:ext cx="2394402" cy="129831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marL="0" lvl="0" indent="0" algn="ctr" defTabSz="1155700">
            <a:lnSpc>
              <a:spcPct val="90000"/>
            </a:lnSpc>
            <a:spcBef>
              <a:spcPct val="0"/>
            </a:spcBef>
            <a:spcAft>
              <a:spcPct val="35000"/>
            </a:spcAft>
            <a:buNone/>
          </a:pPr>
          <a:r>
            <a:rPr lang="en-GB" sz="2600" kern="1200" dirty="0">
              <a:solidFill>
                <a:schemeClr val="bg1"/>
              </a:solidFill>
            </a:rPr>
            <a:t>Multiple, Intense Transitions and decisions</a:t>
          </a:r>
        </a:p>
      </dsp:txBody>
      <dsp:txXfrm>
        <a:off x="6655602" y="2452426"/>
        <a:ext cx="2267646" cy="1171554"/>
      </dsp:txXfrm>
    </dsp:sp>
    <dsp:sp modelId="{8172F608-0305-2742-8809-33E35D6083E3}">
      <dsp:nvSpPr>
        <dsp:cNvPr id="0" name=""/>
        <dsp:cNvSpPr/>
      </dsp:nvSpPr>
      <dsp:spPr>
        <a:xfrm rot="9811131">
          <a:off x="3340678" y="2601696"/>
          <a:ext cx="584527" cy="0"/>
        </a:xfrm>
        <a:custGeom>
          <a:avLst/>
          <a:gdLst/>
          <a:ahLst/>
          <a:cxnLst/>
          <a:rect l="0" t="0" r="0" b="0"/>
          <a:pathLst>
            <a:path>
              <a:moveTo>
                <a:pt x="0" y="0"/>
              </a:moveTo>
              <a:lnTo>
                <a:pt x="58452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1D8C93-B4D7-664B-8D87-37116F376D8D}">
      <dsp:nvSpPr>
        <dsp:cNvPr id="0" name=""/>
        <dsp:cNvSpPr/>
      </dsp:nvSpPr>
      <dsp:spPr>
        <a:xfrm>
          <a:off x="1106202" y="2360503"/>
          <a:ext cx="2246483" cy="131285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200150">
            <a:lnSpc>
              <a:spcPct val="90000"/>
            </a:lnSpc>
            <a:spcBef>
              <a:spcPct val="0"/>
            </a:spcBef>
            <a:spcAft>
              <a:spcPct val="35000"/>
            </a:spcAft>
            <a:buNone/>
          </a:pPr>
          <a:r>
            <a:rPr lang="en-GB" sz="2700" kern="1200" dirty="0">
              <a:solidFill>
                <a:schemeClr val="bg1"/>
              </a:solidFill>
            </a:rPr>
            <a:t>Adverse Childhood Experiences</a:t>
          </a:r>
        </a:p>
      </dsp:txBody>
      <dsp:txXfrm>
        <a:off x="1170290" y="2424591"/>
        <a:ext cx="2118307" cy="118467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F3C3C-1EDC-FA4B-9C95-093665077AD6}" type="datetimeFigureOut">
              <a:rPr lang="en-US" smtClean="0"/>
              <a:t>3/12/25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AB74EB-F2EB-B942-9C8B-FD05B7666671}" type="slidenum">
              <a:rPr lang="en-US" smtClean="0"/>
              <a:t>‹#›</a:t>
            </a:fld>
            <a:endParaRPr lang="en-US"/>
          </a:p>
        </p:txBody>
      </p:sp>
    </p:spTree>
    <p:extLst>
      <p:ext uri="{BB962C8B-B14F-4D97-AF65-F5344CB8AC3E}">
        <p14:creationId xmlns:p14="http://schemas.microsoft.com/office/powerpoint/2010/main" val="2019211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 years therapist and 30 years NLP coach and founder of </a:t>
            </a:r>
            <a:r>
              <a:rPr lang="en-US" dirty="0" err="1"/>
              <a:t>mindfit</a:t>
            </a:r>
            <a:r>
              <a:rPr lang="en-US" dirty="0"/>
              <a:t> therapeutic running group</a:t>
            </a:r>
          </a:p>
        </p:txBody>
      </p:sp>
      <p:sp>
        <p:nvSpPr>
          <p:cNvPr id="4" name="Slide Number Placeholder 3"/>
          <p:cNvSpPr>
            <a:spLocks noGrp="1"/>
          </p:cNvSpPr>
          <p:nvPr>
            <p:ph type="sldNum" sz="quarter" idx="5"/>
          </p:nvPr>
        </p:nvSpPr>
        <p:spPr/>
        <p:txBody>
          <a:bodyPr/>
          <a:lstStyle/>
          <a:p>
            <a:fld id="{39AB74EB-F2EB-B942-9C8B-FD05B7666671}" type="slidenum">
              <a:rPr lang="en-US" smtClean="0"/>
              <a:t>2</a:t>
            </a:fld>
            <a:endParaRPr lang="en-US"/>
          </a:p>
        </p:txBody>
      </p:sp>
    </p:spTree>
    <p:extLst>
      <p:ext uri="{BB962C8B-B14F-4D97-AF65-F5344CB8AC3E}">
        <p14:creationId xmlns:p14="http://schemas.microsoft.com/office/powerpoint/2010/main" val="410839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STIGMA – IN THE ROOM OK BIT OUTSIDE PROBABLY DON’T LIKE TO </a:t>
            </a:r>
          </a:p>
        </p:txBody>
      </p:sp>
      <p:sp>
        <p:nvSpPr>
          <p:cNvPr id="4" name="Slide Number Placeholder 3"/>
          <p:cNvSpPr>
            <a:spLocks noGrp="1"/>
          </p:cNvSpPr>
          <p:nvPr>
            <p:ph type="sldNum" sz="quarter" idx="5"/>
          </p:nvPr>
        </p:nvSpPr>
        <p:spPr/>
        <p:txBody>
          <a:bodyPr/>
          <a:lstStyle/>
          <a:p>
            <a:fld id="{39AB74EB-F2EB-B942-9C8B-FD05B7666671}" type="slidenum">
              <a:rPr lang="en-US" smtClean="0"/>
              <a:t>4</a:t>
            </a:fld>
            <a:endParaRPr lang="en-US"/>
          </a:p>
        </p:txBody>
      </p:sp>
    </p:spTree>
    <p:extLst>
      <p:ext uri="{BB962C8B-B14F-4D97-AF65-F5344CB8AC3E}">
        <p14:creationId xmlns:p14="http://schemas.microsoft.com/office/powerpoint/2010/main" val="281321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Seperation</a:t>
            </a:r>
            <a:r>
              <a:rPr lang="en-US" dirty="0"/>
              <a:t>, self consciousness, imagined audience, serotonin </a:t>
            </a:r>
            <a:r>
              <a:rPr lang="en-US" dirty="0" err="1"/>
              <a:t>fluxuating</a:t>
            </a:r>
            <a:endParaRPr lang="en-US" dirty="0"/>
          </a:p>
        </p:txBody>
      </p:sp>
      <p:sp>
        <p:nvSpPr>
          <p:cNvPr id="4" name="Slide Number Placeholder 3"/>
          <p:cNvSpPr>
            <a:spLocks noGrp="1"/>
          </p:cNvSpPr>
          <p:nvPr>
            <p:ph type="sldNum" sz="quarter" idx="5"/>
          </p:nvPr>
        </p:nvSpPr>
        <p:spPr/>
        <p:txBody>
          <a:bodyPr/>
          <a:lstStyle/>
          <a:p>
            <a:fld id="{39AB74EB-F2EB-B942-9C8B-FD05B7666671}" type="slidenum">
              <a:rPr lang="en-US" smtClean="0"/>
              <a:t>7</a:t>
            </a:fld>
            <a:endParaRPr lang="en-US"/>
          </a:p>
        </p:txBody>
      </p:sp>
    </p:spTree>
    <p:extLst>
      <p:ext uri="{BB962C8B-B14F-4D97-AF65-F5344CB8AC3E}">
        <p14:creationId xmlns:p14="http://schemas.microsoft.com/office/powerpoint/2010/main" val="1667788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Tipping points – transitions into </a:t>
            </a:r>
            <a:r>
              <a:rPr lang="en-US" dirty="0" err="1"/>
              <a:t>uni</a:t>
            </a:r>
            <a:r>
              <a:rPr lang="en-US" dirty="0"/>
              <a:t> </a:t>
            </a:r>
          </a:p>
          <a:p>
            <a:r>
              <a:rPr lang="en-US" dirty="0"/>
              <a:t>Bias</a:t>
            </a:r>
          </a:p>
        </p:txBody>
      </p:sp>
      <p:sp>
        <p:nvSpPr>
          <p:cNvPr id="4" name="Slide Number Placeholder 3"/>
          <p:cNvSpPr>
            <a:spLocks noGrp="1"/>
          </p:cNvSpPr>
          <p:nvPr>
            <p:ph type="sldNum" sz="quarter" idx="5"/>
          </p:nvPr>
        </p:nvSpPr>
        <p:spPr/>
        <p:txBody>
          <a:bodyPr/>
          <a:lstStyle/>
          <a:p>
            <a:fld id="{39AB74EB-F2EB-B942-9C8B-FD05B7666671}" type="slidenum">
              <a:rPr lang="en-US" smtClean="0"/>
              <a:t>10</a:t>
            </a:fld>
            <a:endParaRPr lang="en-US"/>
          </a:p>
        </p:txBody>
      </p:sp>
    </p:spTree>
    <p:extLst>
      <p:ext uri="{BB962C8B-B14F-4D97-AF65-F5344CB8AC3E}">
        <p14:creationId xmlns:p14="http://schemas.microsoft.com/office/powerpoint/2010/main" val="2959367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bg1"/>
                </a:solidFill>
                <a:latin typeface="Calibri" panose="020F0502020204030204" pitchFamily="34" charset="0"/>
                <a:cs typeface="Calibri" panose="020F0502020204030204" pitchFamily="34" charset="0"/>
              </a:rPr>
              <a:t>Social Isolation </a:t>
            </a:r>
            <a:r>
              <a:rPr lang="en-GB" dirty="0">
                <a:solidFill>
                  <a:schemeClr val="bg1"/>
                </a:solidFill>
                <a:latin typeface="Calibri" panose="020F0502020204030204" pitchFamily="34" charset="0"/>
                <a:cs typeface="Calibri" panose="020F0502020204030204" pitchFamily="34" charset="0"/>
              </a:rPr>
              <a:t>is an Objective State, it is about being alone, having few social contacts, low social activities - </a:t>
            </a:r>
            <a:r>
              <a:rPr lang="en-GB" b="1" dirty="0">
                <a:solidFill>
                  <a:schemeClr val="bg1"/>
                </a:solidFill>
                <a:latin typeface="Calibri" panose="020F0502020204030204" pitchFamily="34" charset="0"/>
                <a:cs typeface="Calibri" panose="020F0502020204030204" pitchFamily="34" charset="0"/>
              </a:rPr>
              <a:t>a deficit of social connections</a:t>
            </a:r>
          </a:p>
          <a:p>
            <a:pPr lvl="0"/>
            <a:r>
              <a:rPr lang="en-GB" dirty="0">
                <a:solidFill>
                  <a:schemeClr val="bg1"/>
                </a:solidFill>
                <a:latin typeface="Calibri" panose="020F0502020204030204" pitchFamily="34" charset="0"/>
                <a:cs typeface="Calibri" panose="020F0502020204030204" pitchFamily="34" charset="0"/>
              </a:rPr>
              <a:t>Whereas </a:t>
            </a:r>
            <a:r>
              <a:rPr lang="en-GB" b="1" dirty="0">
                <a:solidFill>
                  <a:schemeClr val="bg1"/>
                </a:solidFill>
                <a:latin typeface="Calibri" panose="020F0502020204030204" pitchFamily="34" charset="0"/>
                <a:cs typeface="Calibri" panose="020F0502020204030204" pitchFamily="34" charset="0"/>
              </a:rPr>
              <a:t>Loneliness </a:t>
            </a:r>
            <a:r>
              <a:rPr lang="en-GB" dirty="0">
                <a:solidFill>
                  <a:schemeClr val="bg1"/>
                </a:solidFill>
                <a:latin typeface="Calibri" panose="020F0502020204030204" pitchFamily="34" charset="0"/>
                <a:cs typeface="Calibri" panose="020F0502020204030204" pitchFamily="34" charset="0"/>
              </a:rPr>
              <a:t>is a negative feeling of being alone.</a:t>
            </a:r>
          </a:p>
          <a:p>
            <a:pPr lvl="0"/>
            <a:r>
              <a:rPr lang="en-GB" dirty="0">
                <a:solidFill>
                  <a:schemeClr val="bg1"/>
                </a:solidFill>
                <a:latin typeface="Calibri" panose="020F0502020204030204" pitchFamily="34" charset="0"/>
                <a:cs typeface="Calibri" panose="020F0502020204030204" pitchFamily="34" charset="0"/>
              </a:rPr>
              <a:t> Emotional loneliness - comes from a perceived </a:t>
            </a:r>
            <a:r>
              <a:rPr lang="en-GB" b="1" dirty="0">
                <a:solidFill>
                  <a:schemeClr val="bg1"/>
                </a:solidFill>
                <a:latin typeface="Calibri" panose="020F0502020204030204" pitchFamily="34" charset="0"/>
                <a:cs typeface="Calibri" panose="020F0502020204030204" pitchFamily="34" charset="0"/>
              </a:rPr>
              <a:t>absence of meaningful relationships or sense of belonging and is subjective </a:t>
            </a:r>
            <a:br>
              <a:rPr lang="en-GB" dirty="0"/>
            </a:b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US" dirty="0"/>
          </a:p>
        </p:txBody>
      </p:sp>
      <p:sp>
        <p:nvSpPr>
          <p:cNvPr id="4" name="Slide Number Placeholder 3"/>
          <p:cNvSpPr>
            <a:spLocks noGrp="1"/>
          </p:cNvSpPr>
          <p:nvPr>
            <p:ph type="sldNum" sz="quarter" idx="5"/>
          </p:nvPr>
        </p:nvSpPr>
        <p:spPr/>
        <p:txBody>
          <a:bodyPr/>
          <a:lstStyle/>
          <a:p>
            <a:fld id="{39AB74EB-F2EB-B942-9C8B-FD05B7666671}" type="slidenum">
              <a:rPr lang="en-US" smtClean="0"/>
              <a:t>11</a:t>
            </a:fld>
            <a:endParaRPr lang="en-US"/>
          </a:p>
        </p:txBody>
      </p:sp>
    </p:spTree>
    <p:extLst>
      <p:ext uri="{BB962C8B-B14F-4D97-AF65-F5344CB8AC3E}">
        <p14:creationId xmlns:p14="http://schemas.microsoft.com/office/powerpoint/2010/main" val="4044425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Snap shot, don’t tell everything – other things / mental illness/distress</a:t>
            </a:r>
          </a:p>
        </p:txBody>
      </p:sp>
      <p:sp>
        <p:nvSpPr>
          <p:cNvPr id="4" name="Slide Number Placeholder 3"/>
          <p:cNvSpPr>
            <a:spLocks noGrp="1"/>
          </p:cNvSpPr>
          <p:nvPr>
            <p:ph type="sldNum" sz="quarter" idx="5"/>
          </p:nvPr>
        </p:nvSpPr>
        <p:spPr/>
        <p:txBody>
          <a:bodyPr/>
          <a:lstStyle/>
          <a:p>
            <a:fld id="{39AB74EB-F2EB-B942-9C8B-FD05B7666671}" type="slidenum">
              <a:rPr lang="en-US" smtClean="0"/>
              <a:t>12</a:t>
            </a:fld>
            <a:endParaRPr lang="en-US"/>
          </a:p>
        </p:txBody>
      </p:sp>
    </p:spTree>
    <p:extLst>
      <p:ext uri="{BB962C8B-B14F-4D97-AF65-F5344CB8AC3E}">
        <p14:creationId xmlns:p14="http://schemas.microsoft.com/office/powerpoint/2010/main" val="1266878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 – MH issues exist – characteristic of depression Mixed presentation of diagnosis . </a:t>
            </a:r>
            <a:r>
              <a:rPr lang="en-US"/>
              <a:t>More women </a:t>
            </a:r>
            <a:endParaRPr lang="en-US" dirty="0"/>
          </a:p>
        </p:txBody>
      </p:sp>
      <p:sp>
        <p:nvSpPr>
          <p:cNvPr id="4" name="Slide Number Placeholder 3"/>
          <p:cNvSpPr>
            <a:spLocks noGrp="1"/>
          </p:cNvSpPr>
          <p:nvPr>
            <p:ph type="sldNum" sz="quarter" idx="5"/>
          </p:nvPr>
        </p:nvSpPr>
        <p:spPr/>
        <p:txBody>
          <a:bodyPr/>
          <a:lstStyle/>
          <a:p>
            <a:fld id="{39AB74EB-F2EB-B942-9C8B-FD05B7666671}" type="slidenum">
              <a:rPr lang="en-US" smtClean="0"/>
              <a:t>13</a:t>
            </a:fld>
            <a:endParaRPr lang="en-US"/>
          </a:p>
        </p:txBody>
      </p:sp>
    </p:spTree>
    <p:extLst>
      <p:ext uri="{BB962C8B-B14F-4D97-AF65-F5344CB8AC3E}">
        <p14:creationId xmlns:p14="http://schemas.microsoft.com/office/powerpoint/2010/main" val="3539965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Expressing neurodiversity and diagnosis, health trauma at key development age and crippling anxiety at school , low attendance and then transition to </a:t>
            </a:r>
            <a:r>
              <a:rPr lang="en-US" dirty="0" err="1"/>
              <a:t>uni</a:t>
            </a:r>
            <a:r>
              <a:rPr lang="en-US" dirty="0"/>
              <a:t> was very challenging – ACCEPTANCE Of DIFFERENCE</a:t>
            </a:r>
          </a:p>
        </p:txBody>
      </p:sp>
      <p:sp>
        <p:nvSpPr>
          <p:cNvPr id="4" name="Slide Number Placeholder 3"/>
          <p:cNvSpPr>
            <a:spLocks noGrp="1"/>
          </p:cNvSpPr>
          <p:nvPr>
            <p:ph type="sldNum" sz="quarter" idx="5"/>
          </p:nvPr>
        </p:nvSpPr>
        <p:spPr/>
        <p:txBody>
          <a:bodyPr/>
          <a:lstStyle/>
          <a:p>
            <a:fld id="{39AB74EB-F2EB-B942-9C8B-FD05B7666671}" type="slidenum">
              <a:rPr lang="en-US" smtClean="0"/>
              <a:t>14</a:t>
            </a:fld>
            <a:endParaRPr lang="en-US"/>
          </a:p>
        </p:txBody>
      </p:sp>
    </p:spTree>
    <p:extLst>
      <p:ext uri="{BB962C8B-B14F-4D97-AF65-F5344CB8AC3E}">
        <p14:creationId xmlns:p14="http://schemas.microsoft.com/office/powerpoint/2010/main" val="40114998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GB"/>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58985CCC-8B06-5948-B40F-BA8DCCA22DFC}" type="datetime1">
              <a:rPr lang="en-GB" smtClean="0"/>
              <a:t>12/03/2025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GB"/>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ECB3C73-9216-084C-A3A3-AF50CB17DA36}"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GB"/>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41C7153-CD44-2046-9DD9-C05F8E44B349}"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GB"/>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EAB1AC5-4D70-5243-B156-E219B4BD41BA}"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GB"/>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88D44C7-5619-C747-AFEA-213A89D1753D}"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GB"/>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6A0A52D7-B107-3544-BDAF-7379042AFC6D}" type="datetime1">
              <a:rPr lang="en-GB" smtClean="0"/>
              <a:t>12/03/2025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GB"/>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884F777B-C666-3949-BA90-A57747C57CC9}" type="datetime1">
              <a:rPr lang="en-GB" smtClean="0"/>
              <a:t>12/03/2025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C678751-D92B-3C4A-AD30-3FBF5C8ED43E}" type="datetime1">
              <a:rPr lang="en-GB" smtClean="0"/>
              <a:t>12/03/2025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2424178-BEF6-9C41-B712-BEB55E52889F}" type="datetime1">
              <a:rPr lang="en-GB" smtClean="0"/>
              <a:t>12/03/2025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77356E-3D44-9344-93E8-9DBC49CED592}" type="datetime1">
              <a:rPr lang="en-GB" smtClean="0"/>
              <a:t>12/03/2025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C70CD14-1DE3-354B-B935-AC002FA875C3}" type="datetime1">
              <a:rPr lang="en-GB" smtClean="0"/>
              <a:t>12/03/2025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D7B189B-0AAF-E340-AF1B-E1F9A73B78A1}"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GB"/>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8103E34-B7B0-D14F-B743-C9AEFBC492CA}" type="datetime1">
              <a:rPr lang="en-GB" smtClean="0"/>
              <a:t>12/03/2025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CDE4021-917F-C34E-AFE3-185DE1A9290C}" type="datetime1">
              <a:rPr lang="en-GB" smtClean="0"/>
              <a:t>12/03/2025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4F23FB-A9A3-C24A-9DC5-8887FC160672}" type="datetime1">
              <a:rPr lang="en-GB" smtClean="0"/>
              <a:t>12/03/2025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5F084CA-B2FB-9843-8702-02A77162A189}"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2154659-C033-134C-99D2-EB11B9067ACB}" type="datetime1">
              <a:rPr lang="en-GB" smtClean="0"/>
              <a:t>12/03/2025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1000">
              <a:srgbClr val="00D2CF"/>
            </a:gs>
            <a:gs pos="100000">
              <a:schemeClr val="bg2">
                <a:shade val="92000"/>
                <a:hueMod val="104000"/>
                <a:satMod val="140000"/>
                <a:lumMod val="68000"/>
              </a:schemeClr>
            </a:gs>
          </a:gsLst>
          <a:lin ang="5040000" scaled="0"/>
          <a:tileRect/>
        </a:grad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99C8145-DE61-5C49-9475-77AEA1B1FD98}" type="datetime1">
              <a:rPr lang="en-GB" smtClean="0"/>
              <a:t>12/03/2025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npr.org/sections/health-shots/2015/11/29/457255876/loneliness-may-warp-our-genes-and-our-immune-"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32538-E169-2146-63C2-36C2BBBF8B90}"/>
              </a:ext>
            </a:extLst>
          </p:cNvPr>
          <p:cNvSpPr>
            <a:spLocks noGrp="1"/>
          </p:cNvSpPr>
          <p:nvPr>
            <p:ph type="title"/>
          </p:nvPr>
        </p:nvSpPr>
        <p:spPr/>
        <p:txBody>
          <a:bodyPr>
            <a:normAutofit fontScale="90000"/>
          </a:bodyPr>
          <a:lstStyle/>
          <a:p>
            <a:pPr algn="ctr"/>
            <a:br>
              <a:rPr lang="en-GB" dirty="0">
                <a:solidFill>
                  <a:schemeClr val="bg1"/>
                </a:solidFill>
              </a:rPr>
            </a:br>
            <a:br>
              <a:rPr lang="en-GB" dirty="0">
                <a:solidFill>
                  <a:schemeClr val="bg1"/>
                </a:solidFill>
              </a:rPr>
            </a:br>
            <a:r>
              <a:rPr lang="en-GB" b="1" dirty="0">
                <a:solidFill>
                  <a:schemeClr val="bg1"/>
                </a:solidFill>
              </a:rPr>
              <a:t>Conference on Youth Loneliness </a:t>
            </a:r>
            <a:br>
              <a:rPr lang="en-US" b="1" dirty="0">
                <a:solidFill>
                  <a:schemeClr val="bg1"/>
                </a:solidFill>
              </a:rPr>
            </a:br>
            <a:br>
              <a:rPr lang="en-US" b="1" dirty="0">
                <a:solidFill>
                  <a:schemeClr val="bg1"/>
                </a:solidFill>
              </a:rPr>
            </a:br>
            <a:r>
              <a:rPr lang="en-US" sz="3100" b="1" dirty="0">
                <a:solidFill>
                  <a:schemeClr val="bg1"/>
                </a:solidFill>
              </a:rPr>
              <a:t>Mental Health And Loneliness</a:t>
            </a:r>
            <a:br>
              <a:rPr lang="en-US" b="1" dirty="0">
                <a:solidFill>
                  <a:schemeClr val="bg1"/>
                </a:solidFill>
              </a:rPr>
            </a:br>
            <a:br>
              <a:rPr lang="en-US" dirty="0">
                <a:solidFill>
                  <a:schemeClr val="bg1"/>
                </a:solidFill>
              </a:rPr>
            </a:br>
            <a:endParaRPr lang="en-US" dirty="0"/>
          </a:p>
        </p:txBody>
      </p:sp>
      <p:sp>
        <p:nvSpPr>
          <p:cNvPr id="3" name="Content Placeholder 2">
            <a:extLst>
              <a:ext uri="{FF2B5EF4-FFF2-40B4-BE49-F238E27FC236}">
                <a16:creationId xmlns:a16="http://schemas.microsoft.com/office/drawing/2014/main" id="{7D9F9183-73AD-4FF0-6AB6-880066E7D76C}"/>
              </a:ext>
            </a:extLst>
          </p:cNvPr>
          <p:cNvSpPr>
            <a:spLocks noGrp="1"/>
          </p:cNvSpPr>
          <p:nvPr>
            <p:ph idx="1"/>
          </p:nvPr>
        </p:nvSpPr>
        <p:spPr/>
        <p:txBody>
          <a:bodyPr/>
          <a:lstStyle/>
          <a:p>
            <a:pPr marL="0" indent="0" algn="ctr">
              <a:buNone/>
            </a:pPr>
            <a:endParaRPr lang="en-US" b="1" i="1" dirty="0">
              <a:solidFill>
                <a:schemeClr val="bg1"/>
              </a:solidFill>
            </a:endParaRPr>
          </a:p>
          <a:p>
            <a:pPr marL="0" indent="0" algn="ctr">
              <a:buNone/>
            </a:pPr>
            <a:r>
              <a:rPr lang="en-US" sz="3200" b="1" i="1" dirty="0">
                <a:solidFill>
                  <a:schemeClr val="bg1"/>
                </a:solidFill>
              </a:rPr>
              <a:t>Jan Gurung</a:t>
            </a:r>
            <a:br>
              <a:rPr lang="en-US" sz="3200" b="1" i="1" dirty="0">
                <a:solidFill>
                  <a:schemeClr val="bg1"/>
                </a:solidFill>
              </a:rPr>
            </a:br>
            <a:r>
              <a:rPr lang="en-US" dirty="0">
                <a:solidFill>
                  <a:schemeClr val="bg1"/>
                </a:solidFill>
              </a:rPr>
              <a:t>Psychotherapist</a:t>
            </a:r>
          </a:p>
          <a:p>
            <a:pPr marL="0" indent="0" algn="ctr">
              <a:buNone/>
            </a:pPr>
            <a:endParaRPr lang="en-US" dirty="0">
              <a:solidFill>
                <a:schemeClr val="bg1"/>
              </a:solidFill>
            </a:endParaRPr>
          </a:p>
          <a:p>
            <a:pPr marL="0" indent="0" algn="ctr">
              <a:buNone/>
            </a:pPr>
            <a:r>
              <a:rPr lang="en-US" dirty="0">
                <a:solidFill>
                  <a:schemeClr val="bg1"/>
                </a:solidFill>
              </a:rPr>
              <a:t>Sheffield Hallam University </a:t>
            </a:r>
            <a:br>
              <a:rPr lang="en-US" dirty="0">
                <a:solidFill>
                  <a:schemeClr val="bg1"/>
                </a:solidFill>
              </a:rPr>
            </a:br>
            <a:r>
              <a:rPr lang="en-US" dirty="0">
                <a:solidFill>
                  <a:schemeClr val="bg1"/>
                </a:solidFill>
              </a:rPr>
              <a:t>Student Wellbeing and Belonging  </a:t>
            </a:r>
          </a:p>
        </p:txBody>
      </p:sp>
      <p:sp>
        <p:nvSpPr>
          <p:cNvPr id="4" name="Slide Number Placeholder 3">
            <a:extLst>
              <a:ext uri="{FF2B5EF4-FFF2-40B4-BE49-F238E27FC236}">
                <a16:creationId xmlns:a16="http://schemas.microsoft.com/office/drawing/2014/main" id="{76EDE71D-EF7A-9AEB-5A1B-77F4FBE8D7C8}"/>
              </a:ext>
            </a:extLst>
          </p:cNvPr>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3562963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AFCFE-B00D-0460-8B21-82348708B93C}"/>
              </a:ext>
            </a:extLst>
          </p:cNvPr>
          <p:cNvSpPr>
            <a:spLocks noGrp="1"/>
          </p:cNvSpPr>
          <p:nvPr>
            <p:ph type="title"/>
          </p:nvPr>
        </p:nvSpPr>
        <p:spPr/>
        <p:txBody>
          <a:bodyPr>
            <a:normAutofit/>
          </a:bodyPr>
          <a:lstStyle/>
          <a:p>
            <a:r>
              <a:rPr lang="en-GB" b="1" dirty="0">
                <a:solidFill>
                  <a:schemeClr val="bg1"/>
                </a:solidFill>
                <a:latin typeface="+mn-lt"/>
                <a:ea typeface="Times New Roman" panose="02020603050405020304" pitchFamily="18" charset="0"/>
                <a:cs typeface="Calibri"/>
              </a:rPr>
              <a:t>window of opportunity</a:t>
            </a:r>
            <a:endParaRPr lang="en-US" b="1" dirty="0">
              <a:solidFill>
                <a:schemeClr val="bg1"/>
              </a:solidFill>
              <a:latin typeface="+mn-lt"/>
              <a:cs typeface="Calibri"/>
            </a:endParaRPr>
          </a:p>
        </p:txBody>
      </p:sp>
      <p:sp>
        <p:nvSpPr>
          <p:cNvPr id="3" name="Content Placeholder 2">
            <a:extLst>
              <a:ext uri="{FF2B5EF4-FFF2-40B4-BE49-F238E27FC236}">
                <a16:creationId xmlns:a16="http://schemas.microsoft.com/office/drawing/2014/main" id="{0A1DB1AE-DFC3-621E-9537-D84D5F7890FC}"/>
              </a:ext>
            </a:extLst>
          </p:cNvPr>
          <p:cNvSpPr>
            <a:spLocks noGrp="1"/>
          </p:cNvSpPr>
          <p:nvPr>
            <p:ph idx="1"/>
          </p:nvPr>
        </p:nvSpPr>
        <p:spPr>
          <a:xfrm>
            <a:off x="5034579" y="2249487"/>
            <a:ext cx="6012832" cy="3541714"/>
          </a:xfrm>
        </p:spPr>
        <p:txBody>
          <a:bodyPr>
            <a:normAutofit fontScale="92500"/>
          </a:bodyPr>
          <a:lstStyle/>
          <a:p>
            <a:pPr>
              <a:lnSpc>
                <a:spcPct val="110000"/>
              </a:lnSpc>
            </a:pPr>
            <a:r>
              <a:rPr lang="en-GB" b="1" dirty="0">
                <a:solidFill>
                  <a:schemeClr val="bg1"/>
                </a:solidFill>
                <a:effectLst/>
                <a:latin typeface="Calibri" panose="020F0502020204030204" pitchFamily="34" charset="0"/>
                <a:ea typeface="Times New Roman" panose="02020603050405020304" pitchFamily="18" charset="0"/>
              </a:rPr>
              <a:t>There may be a window of opportunity  to alleviate loneliness </a:t>
            </a:r>
            <a:r>
              <a:rPr lang="en-GB" dirty="0">
                <a:solidFill>
                  <a:schemeClr val="bg1"/>
                </a:solidFill>
                <a:effectLst/>
                <a:latin typeface="Calibri" panose="020F0502020204030204" pitchFamily="34" charset="0"/>
                <a:ea typeface="Times New Roman" panose="02020603050405020304" pitchFamily="18" charset="0"/>
              </a:rPr>
              <a:t>and before it becomes harmful and chronic. We are training </a:t>
            </a:r>
            <a:r>
              <a:rPr lang="en-GB" dirty="0">
                <a:solidFill>
                  <a:schemeClr val="bg1"/>
                </a:solidFill>
                <a:latin typeface="Calibri" panose="020F0502020204030204" pitchFamily="34" charset="0"/>
                <a:ea typeface="Times New Roman" panose="02020603050405020304" pitchFamily="18" charset="0"/>
              </a:rPr>
              <a:t>p</a:t>
            </a:r>
            <a:r>
              <a:rPr lang="en-GB" dirty="0">
                <a:solidFill>
                  <a:schemeClr val="bg1"/>
                </a:solidFill>
                <a:effectLst/>
                <a:latin typeface="Calibri" panose="020F0502020204030204" pitchFamily="34" charset="0"/>
                <a:ea typeface="Times New Roman" panose="02020603050405020304" pitchFamily="18" charset="0"/>
              </a:rPr>
              <a:t>ractitioners to spot it;  name it and </a:t>
            </a:r>
            <a:r>
              <a:rPr lang="en-GB" dirty="0">
                <a:solidFill>
                  <a:schemeClr val="bg1"/>
                </a:solidFill>
                <a:latin typeface="Calibri" panose="020F0502020204030204" pitchFamily="34" charset="0"/>
                <a:ea typeface="Times New Roman" panose="02020603050405020304" pitchFamily="18" charset="0"/>
              </a:rPr>
              <a:t>facilitate</a:t>
            </a:r>
            <a:r>
              <a:rPr lang="en-GB" dirty="0">
                <a:solidFill>
                  <a:schemeClr val="bg1"/>
                </a:solidFill>
                <a:effectLst/>
                <a:latin typeface="Calibri" panose="020F0502020204030204" pitchFamily="34" charset="0"/>
                <a:ea typeface="Times New Roman" panose="02020603050405020304" pitchFamily="18" charset="0"/>
              </a:rPr>
              <a:t> actions</a:t>
            </a:r>
          </a:p>
          <a:p>
            <a:pPr>
              <a:lnSpc>
                <a:spcPct val="110000"/>
              </a:lnSpc>
            </a:pPr>
            <a:r>
              <a:rPr lang="en-GB" dirty="0">
                <a:solidFill>
                  <a:schemeClr val="bg1"/>
                </a:solidFill>
                <a:effectLst/>
                <a:latin typeface="Calibri" panose="020F0502020204030204" pitchFamily="34" charset="0"/>
                <a:ea typeface="Calibri" panose="020F0502020204030204" pitchFamily="34" charset="0"/>
              </a:rPr>
              <a:t>Social neuroscientist, John Cacioppo’s theory - when people feel lonely, they become more motivated to connect meaningfully with others as a remedy against the negative emotions</a:t>
            </a:r>
            <a:endParaRPr lang="en-GB" b="1" dirty="0">
              <a:solidFill>
                <a:schemeClr val="bg1"/>
              </a:solidFill>
              <a:latin typeface="Calibri" panose="020F0502020204030204" pitchFamily="34" charset="0"/>
              <a:ea typeface="Times New Roman" panose="02020603050405020304" pitchFamily="18" charset="0"/>
            </a:endParaRPr>
          </a:p>
          <a:p>
            <a:pPr>
              <a:lnSpc>
                <a:spcPct val="110000"/>
              </a:lnSpc>
            </a:pPr>
            <a:endParaRPr lang="en-GB" dirty="0">
              <a:solidFill>
                <a:schemeClr val="bg1"/>
              </a:solidFill>
              <a:effectLst/>
              <a:latin typeface="Times New Roman" panose="02020603050405020304" pitchFamily="18" charset="0"/>
              <a:ea typeface="Times New Roman" panose="02020603050405020304" pitchFamily="18" charset="0"/>
            </a:endParaRPr>
          </a:p>
          <a:p>
            <a:pPr>
              <a:lnSpc>
                <a:spcPct val="110000"/>
              </a:lnSpc>
            </a:pPr>
            <a:endParaRPr lang="en-US" dirty="0"/>
          </a:p>
        </p:txBody>
      </p:sp>
      <p:sp>
        <p:nvSpPr>
          <p:cNvPr id="4" name="Slide Number Placeholder 3">
            <a:extLst>
              <a:ext uri="{FF2B5EF4-FFF2-40B4-BE49-F238E27FC236}">
                <a16:creationId xmlns:a16="http://schemas.microsoft.com/office/drawing/2014/main" id="{335CB525-A02B-9B03-5AB1-94EA03C5CE3B}"/>
              </a:ext>
            </a:extLst>
          </p:cNvPr>
          <p:cNvSpPr>
            <a:spLocks noGrp="1"/>
          </p:cNvSpPr>
          <p:nvPr>
            <p:ph type="sldNum" sz="quarter" idx="12"/>
          </p:nvPr>
        </p:nvSpPr>
        <p:spPr/>
        <p:txBody>
          <a:bodyPr/>
          <a:lstStyle/>
          <a:p>
            <a:fld id="{6D22F896-40B5-4ADD-8801-0D06FADFA095}" type="slidenum">
              <a:rPr lang="en-US" smtClean="0"/>
              <a:t>10</a:t>
            </a:fld>
            <a:endParaRPr lang="en-US" dirty="0"/>
          </a:p>
        </p:txBody>
      </p:sp>
      <p:pic>
        <p:nvPicPr>
          <p:cNvPr id="8196" name="Picture 4" descr="Free Stained Glass Spiral photo and picture">
            <a:extLst>
              <a:ext uri="{FF2B5EF4-FFF2-40B4-BE49-F238E27FC236}">
                <a16:creationId xmlns:a16="http://schemas.microsoft.com/office/drawing/2014/main" id="{EB8733AD-8207-C705-2D47-AF259B0008F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843" r="32207"/>
          <a:stretch/>
        </p:blipFill>
        <p:spPr bwMode="auto">
          <a:xfrm>
            <a:off x="1689035" y="2249487"/>
            <a:ext cx="2399349" cy="3549650"/>
          </a:xfrm>
          <a:prstGeom prst="round2DiagRect">
            <a:avLst>
              <a:gd name="adj1" fmla="val 5608"/>
              <a:gd name="adj2" fmla="val 0"/>
            </a:avLst>
          </a:prstGeom>
          <a:noFill/>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704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F9060-AE3F-7FDB-D130-A411418942A9}"/>
              </a:ext>
            </a:extLst>
          </p:cNvPr>
          <p:cNvSpPr>
            <a:spLocks noGrp="1"/>
          </p:cNvSpPr>
          <p:nvPr>
            <p:ph type="title"/>
          </p:nvPr>
        </p:nvSpPr>
        <p:spPr/>
        <p:txBody>
          <a:bodyPr/>
          <a:lstStyle/>
          <a:p>
            <a:pPr algn="ctr"/>
            <a:r>
              <a:rPr lang="en-GB" b="1" dirty="0">
                <a:solidFill>
                  <a:schemeClr val="bg1"/>
                </a:solidFill>
              </a:rPr>
              <a:t>Therapist view of Loneliness</a:t>
            </a:r>
          </a:p>
        </p:txBody>
      </p:sp>
      <p:sp>
        <p:nvSpPr>
          <p:cNvPr id="3" name="Content Placeholder 2">
            <a:extLst>
              <a:ext uri="{FF2B5EF4-FFF2-40B4-BE49-F238E27FC236}">
                <a16:creationId xmlns:a16="http://schemas.microsoft.com/office/drawing/2014/main" id="{E049E73F-8AD8-9F3F-B1B6-E9C14D69AD2D}"/>
              </a:ext>
            </a:extLst>
          </p:cNvPr>
          <p:cNvSpPr>
            <a:spLocks noGrp="1"/>
          </p:cNvSpPr>
          <p:nvPr>
            <p:ph idx="1"/>
          </p:nvPr>
        </p:nvSpPr>
        <p:spPr/>
        <p:txBody>
          <a:bodyPr>
            <a:normAutofit/>
          </a:bodyPr>
          <a:lstStyle/>
          <a:p>
            <a:pPr marL="0" indent="0" algn="ctr">
              <a:buNone/>
            </a:pPr>
            <a:r>
              <a:rPr lang="en-GB" sz="2800" b="0" i="1" dirty="0">
                <a:solidFill>
                  <a:srgbClr val="474747"/>
                </a:solidFill>
                <a:effectLst/>
                <a:latin typeface="Calibri" panose="020F0502020204030204" pitchFamily="34" charset="0"/>
                <a:cs typeface="Calibri" panose="020F0502020204030204" pitchFamily="34" charset="0"/>
              </a:rPr>
              <a:t>“</a:t>
            </a:r>
            <a:r>
              <a:rPr lang="en-GB" sz="2800" b="1" i="1" dirty="0">
                <a:solidFill>
                  <a:srgbClr val="474747"/>
                </a:solidFill>
                <a:effectLst/>
                <a:latin typeface="Calibri" panose="020F0502020204030204" pitchFamily="34" charset="0"/>
                <a:cs typeface="Calibri" panose="020F0502020204030204" pitchFamily="34" charset="0"/>
              </a:rPr>
              <a:t>Loneliness does not come from having no people about one, but from being unable to communicate the things that seem important to oneself, or from holding certain views which others find inadmissible.”</a:t>
            </a:r>
          </a:p>
          <a:p>
            <a:pPr marL="0" indent="0" algn="ctr">
              <a:buNone/>
            </a:pPr>
            <a:r>
              <a:rPr lang="en-GB" sz="2800" b="1" i="1" dirty="0">
                <a:solidFill>
                  <a:srgbClr val="474747"/>
                </a:solidFill>
                <a:effectLst/>
                <a:latin typeface="Calibri" panose="020F0502020204030204" pitchFamily="34" charset="0"/>
                <a:cs typeface="Calibri" panose="020F0502020204030204" pitchFamily="34" charset="0"/>
              </a:rPr>
              <a:t> </a:t>
            </a:r>
            <a:r>
              <a:rPr lang="en-GB" sz="2000" b="1" i="1" dirty="0">
                <a:solidFill>
                  <a:srgbClr val="474747"/>
                </a:solidFill>
                <a:effectLst/>
                <a:latin typeface="Calibri" panose="020F0502020204030204" pitchFamily="34" charset="0"/>
                <a:cs typeface="Calibri" panose="020F0502020204030204" pitchFamily="34" charset="0"/>
              </a:rPr>
              <a:t>Carl Jung</a:t>
            </a:r>
            <a:endParaRPr lang="en-GB" sz="2000" b="1" i="1"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C4490575-1A7C-066F-8A8B-57A6F4B48572}"/>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1002814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86AF9-2980-0CED-9103-5B6A147EDBA6}"/>
              </a:ext>
            </a:extLst>
          </p:cNvPr>
          <p:cNvSpPr>
            <a:spLocks noGrp="1"/>
          </p:cNvSpPr>
          <p:nvPr>
            <p:ph type="title"/>
          </p:nvPr>
        </p:nvSpPr>
        <p:spPr>
          <a:xfrm>
            <a:off x="4872037" y="618518"/>
            <a:ext cx="6175373" cy="1478570"/>
          </a:xfrm>
        </p:spPr>
        <p:txBody>
          <a:bodyPr/>
          <a:lstStyle/>
          <a:p>
            <a:r>
              <a:rPr lang="en-US" b="1" dirty="0">
                <a:solidFill>
                  <a:schemeClr val="bg1"/>
                </a:solidFill>
              </a:rPr>
              <a:t>How can We help young people?</a:t>
            </a:r>
          </a:p>
        </p:txBody>
      </p:sp>
      <p:sp>
        <p:nvSpPr>
          <p:cNvPr id="3" name="Content Placeholder 2">
            <a:extLst>
              <a:ext uri="{FF2B5EF4-FFF2-40B4-BE49-F238E27FC236}">
                <a16:creationId xmlns:a16="http://schemas.microsoft.com/office/drawing/2014/main" id="{EEBDDFAE-2841-2842-E181-8819A8FD49E4}"/>
              </a:ext>
            </a:extLst>
          </p:cNvPr>
          <p:cNvSpPr>
            <a:spLocks noGrp="1"/>
          </p:cNvSpPr>
          <p:nvPr>
            <p:ph idx="1"/>
          </p:nvPr>
        </p:nvSpPr>
        <p:spPr>
          <a:xfrm>
            <a:off x="4872038" y="1557339"/>
            <a:ext cx="6000750" cy="4986336"/>
          </a:xfrm>
        </p:spPr>
        <p:txBody>
          <a:bodyPr>
            <a:normAutofit/>
          </a:bodyPr>
          <a:lstStyle/>
          <a:p>
            <a:pPr marL="0" indent="0">
              <a:buNone/>
            </a:pPr>
            <a:endParaRPr lang="en-US" sz="2400" dirty="0">
              <a:solidFill>
                <a:schemeClr val="bg1"/>
              </a:solidFill>
            </a:endParaRPr>
          </a:p>
          <a:p>
            <a:pPr marL="0" indent="0">
              <a:buNone/>
            </a:pPr>
            <a:r>
              <a:rPr lang="en-US" sz="2400" dirty="0">
                <a:solidFill>
                  <a:schemeClr val="bg1"/>
                </a:solidFill>
                <a:latin typeface="Calibri" panose="020F0502020204030204" pitchFamily="34" charset="0"/>
                <a:cs typeface="Calibri" panose="020F0502020204030204" pitchFamily="34" charset="0"/>
              </a:rPr>
              <a:t>Reducing loneliness is intrinsic to our work as mental health professionals</a:t>
            </a:r>
          </a:p>
          <a:p>
            <a:r>
              <a:rPr lang="en-US" dirty="0">
                <a:solidFill>
                  <a:schemeClr val="bg1"/>
                </a:solidFill>
                <a:latin typeface="Calibri" panose="020F0502020204030204" pitchFamily="34" charset="0"/>
                <a:cs typeface="Calibri" panose="020F0502020204030204" pitchFamily="34" charset="0"/>
              </a:rPr>
              <a:t>Create meaningful, safe relationships </a:t>
            </a:r>
          </a:p>
          <a:p>
            <a:r>
              <a:rPr lang="en-US" dirty="0">
                <a:solidFill>
                  <a:schemeClr val="bg1"/>
                </a:solidFill>
                <a:latin typeface="Calibri" panose="020F0502020204030204" pitchFamily="34" charset="0"/>
                <a:cs typeface="Calibri" panose="020F0502020204030204" pitchFamily="34" charset="0"/>
              </a:rPr>
              <a:t>Listen and understand - </a:t>
            </a:r>
            <a:r>
              <a:rPr lang="en-US" b="1" dirty="0">
                <a:solidFill>
                  <a:schemeClr val="bg1"/>
                </a:solidFill>
                <a:latin typeface="Calibri" panose="020F0502020204030204" pitchFamily="34" charset="0"/>
                <a:cs typeface="Calibri" panose="020F0502020204030204" pitchFamily="34" charset="0"/>
              </a:rPr>
              <a:t>witnessing</a:t>
            </a:r>
          </a:p>
          <a:p>
            <a:r>
              <a:rPr lang="en-US" b="1" dirty="0">
                <a:solidFill>
                  <a:schemeClr val="bg1"/>
                </a:solidFill>
                <a:latin typeface="Calibri" panose="020F0502020204030204" pitchFamily="34" charset="0"/>
                <a:cs typeface="Calibri" panose="020F0502020204030204" pitchFamily="34" charset="0"/>
              </a:rPr>
              <a:t>Read between the lines - bring loneliness into the room without shame  </a:t>
            </a:r>
          </a:p>
          <a:p>
            <a:r>
              <a:rPr lang="en-US" b="1" dirty="0">
                <a:solidFill>
                  <a:schemeClr val="bg1"/>
                </a:solidFill>
                <a:latin typeface="Calibri" panose="020F0502020204030204" pitchFamily="34" charset="0"/>
                <a:cs typeface="Calibri" panose="020F0502020204030204" pitchFamily="34" charset="0"/>
              </a:rPr>
              <a:t>Identify tipping points - when it’s harmful</a:t>
            </a:r>
          </a:p>
          <a:p>
            <a:r>
              <a:rPr lang="en-US" b="1" dirty="0">
                <a:solidFill>
                  <a:schemeClr val="bg1"/>
                </a:solidFill>
                <a:latin typeface="Calibri" panose="020F0502020204030204" pitchFamily="34" charset="0"/>
                <a:cs typeface="Calibri" panose="020F0502020204030204" pitchFamily="34" charset="0"/>
              </a:rPr>
              <a:t>Reduce stress in the nervous system     </a:t>
            </a:r>
          </a:p>
          <a:p>
            <a:endParaRPr lang="en-US" b="1" dirty="0">
              <a:solidFill>
                <a:schemeClr val="bg1"/>
              </a:solidFill>
            </a:endParaRPr>
          </a:p>
          <a:p>
            <a:endParaRPr lang="en-US" dirty="0">
              <a:solidFill>
                <a:schemeClr val="bg1"/>
              </a:solidFill>
            </a:endParaRPr>
          </a:p>
        </p:txBody>
      </p:sp>
      <p:sp>
        <p:nvSpPr>
          <p:cNvPr id="4" name="Slide Number Placeholder 3">
            <a:extLst>
              <a:ext uri="{FF2B5EF4-FFF2-40B4-BE49-F238E27FC236}">
                <a16:creationId xmlns:a16="http://schemas.microsoft.com/office/drawing/2014/main" id="{8ECC5991-745B-9FC5-0C4B-FFB1A1CE0F74}"/>
              </a:ext>
            </a:extLst>
          </p:cNvPr>
          <p:cNvSpPr>
            <a:spLocks noGrp="1"/>
          </p:cNvSpPr>
          <p:nvPr>
            <p:ph type="sldNum" sz="quarter" idx="12"/>
          </p:nvPr>
        </p:nvSpPr>
        <p:spPr/>
        <p:txBody>
          <a:bodyPr/>
          <a:lstStyle/>
          <a:p>
            <a:fld id="{6D22F896-40B5-4ADD-8801-0D06FADFA095}" type="slidenum">
              <a:rPr lang="en-US" smtClean="0"/>
              <a:t>12</a:t>
            </a:fld>
            <a:endParaRPr lang="en-US" dirty="0"/>
          </a:p>
        </p:txBody>
      </p:sp>
      <p:pic>
        <p:nvPicPr>
          <p:cNvPr id="5" name="Picture 2" descr="Free Fantasy Night illustration and picture">
            <a:extLst>
              <a:ext uri="{FF2B5EF4-FFF2-40B4-BE49-F238E27FC236}">
                <a16:creationId xmlns:a16="http://schemas.microsoft.com/office/drawing/2014/main" id="{5A92976F-1CCD-936D-C960-36E3D53EB93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116" r="14290"/>
          <a:stretch/>
        </p:blipFill>
        <p:spPr bwMode="auto">
          <a:xfrm>
            <a:off x="-5597" y="10"/>
            <a:ext cx="4635583"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647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BAA42-5F86-E0FF-48F4-94BDBD1108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9D3A3-B475-1A5B-F989-28CC0E8D254D}"/>
              </a:ext>
            </a:extLst>
          </p:cNvPr>
          <p:cNvSpPr>
            <a:spLocks noGrp="1"/>
          </p:cNvSpPr>
          <p:nvPr>
            <p:ph type="title"/>
          </p:nvPr>
        </p:nvSpPr>
        <p:spPr/>
        <p:txBody>
          <a:bodyPr/>
          <a:lstStyle/>
          <a:p>
            <a:r>
              <a:rPr lang="en-US" b="1" dirty="0">
                <a:solidFill>
                  <a:schemeClr val="bg1"/>
                </a:solidFill>
              </a:rPr>
              <a:t>How can we help young people?</a:t>
            </a:r>
          </a:p>
        </p:txBody>
      </p:sp>
      <p:sp>
        <p:nvSpPr>
          <p:cNvPr id="3" name="Content Placeholder 2">
            <a:extLst>
              <a:ext uri="{FF2B5EF4-FFF2-40B4-BE49-F238E27FC236}">
                <a16:creationId xmlns:a16="http://schemas.microsoft.com/office/drawing/2014/main" id="{E74AD34B-234C-633D-5E93-F9D14E29AD42}"/>
              </a:ext>
            </a:extLst>
          </p:cNvPr>
          <p:cNvSpPr>
            <a:spLocks noGrp="1"/>
          </p:cNvSpPr>
          <p:nvPr>
            <p:ph idx="1"/>
          </p:nvPr>
        </p:nvSpPr>
        <p:spPr>
          <a:xfrm>
            <a:off x="1141412" y="2249486"/>
            <a:ext cx="9905999" cy="4608513"/>
          </a:xfrm>
        </p:spPr>
        <p:txBody>
          <a:bodyPr>
            <a:normAutofit/>
          </a:bodyPr>
          <a:lstStyle/>
          <a:p>
            <a:r>
              <a:rPr lang="en-US" dirty="0">
                <a:solidFill>
                  <a:schemeClr val="bg1"/>
                </a:solidFill>
                <a:latin typeface="Calibri" panose="020F0502020204030204" pitchFamily="34" charset="0"/>
                <a:cs typeface="Calibri" panose="020F0502020204030204" pitchFamily="34" charset="0"/>
              </a:rPr>
              <a:t>Work with limiting beliefs and ANTS</a:t>
            </a:r>
          </a:p>
          <a:p>
            <a:r>
              <a:rPr lang="en-US" dirty="0">
                <a:solidFill>
                  <a:schemeClr val="bg1"/>
                </a:solidFill>
                <a:latin typeface="Calibri" panose="020F0502020204030204" pitchFamily="34" charset="0"/>
                <a:cs typeface="Calibri" panose="020F0502020204030204" pitchFamily="34" charset="0"/>
              </a:rPr>
              <a:t>Acceptance and compassion </a:t>
            </a:r>
          </a:p>
          <a:p>
            <a:r>
              <a:rPr lang="en-US" dirty="0">
                <a:solidFill>
                  <a:schemeClr val="bg1"/>
                </a:solidFill>
                <a:latin typeface="Calibri" panose="020F0502020204030204" pitchFamily="34" charset="0"/>
                <a:cs typeface="Calibri" panose="020F0502020204030204" pitchFamily="34" charset="0"/>
              </a:rPr>
              <a:t>To learn transferable relational skills and build trust and confidence</a:t>
            </a:r>
          </a:p>
          <a:p>
            <a:r>
              <a:rPr lang="en-US" dirty="0">
                <a:solidFill>
                  <a:schemeClr val="bg1"/>
                </a:solidFill>
                <a:latin typeface="Calibri" panose="020F0502020204030204" pitchFamily="34" charset="0"/>
                <a:cs typeface="Calibri" panose="020F0502020204030204" pitchFamily="34" charset="0"/>
              </a:rPr>
              <a:t>Experiment and develop a regular practice</a:t>
            </a:r>
          </a:p>
          <a:p>
            <a:r>
              <a:rPr lang="en-US" b="1" dirty="0">
                <a:solidFill>
                  <a:schemeClr val="bg1"/>
                </a:solidFill>
                <a:latin typeface="Calibri" panose="020F0502020204030204" pitchFamily="34" charset="0"/>
                <a:cs typeface="Calibri" panose="020F0502020204030204" pitchFamily="34" charset="0"/>
              </a:rPr>
              <a:t>Build resources to push outwards socially </a:t>
            </a:r>
            <a:br>
              <a:rPr lang="en-US" b="1" dirty="0">
                <a:solidFill>
                  <a:schemeClr val="bg1"/>
                </a:solidFill>
                <a:latin typeface="Calibri" panose="020F0502020204030204" pitchFamily="34" charset="0"/>
                <a:cs typeface="Calibri" panose="020F0502020204030204" pitchFamily="34" charset="0"/>
              </a:rPr>
            </a:br>
            <a:r>
              <a:rPr lang="en-US" b="1" dirty="0">
                <a:solidFill>
                  <a:schemeClr val="bg1"/>
                </a:solidFill>
                <a:latin typeface="Calibri" panose="020F0502020204030204" pitchFamily="34" charset="0"/>
                <a:cs typeface="Calibri" panose="020F0502020204030204" pitchFamily="34" charset="0"/>
              </a:rPr>
              <a:t>and build more connections</a:t>
            </a:r>
          </a:p>
        </p:txBody>
      </p:sp>
      <p:sp>
        <p:nvSpPr>
          <p:cNvPr id="4" name="Slide Number Placeholder 3">
            <a:extLst>
              <a:ext uri="{FF2B5EF4-FFF2-40B4-BE49-F238E27FC236}">
                <a16:creationId xmlns:a16="http://schemas.microsoft.com/office/drawing/2014/main" id="{1F612617-914F-7BF5-7B82-7461B2252B7F}"/>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325876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3C522-D529-A638-DF8C-5394B6586021}"/>
              </a:ext>
            </a:extLst>
          </p:cNvPr>
          <p:cNvSpPr>
            <a:spLocks noGrp="1"/>
          </p:cNvSpPr>
          <p:nvPr>
            <p:ph type="title"/>
          </p:nvPr>
        </p:nvSpPr>
        <p:spPr/>
        <p:txBody>
          <a:bodyPr/>
          <a:lstStyle/>
          <a:p>
            <a:pPr algn="ctr"/>
            <a:r>
              <a:rPr lang="en-US" b="1" dirty="0">
                <a:solidFill>
                  <a:schemeClr val="bg1"/>
                </a:solidFill>
              </a:rPr>
              <a:t>From loneliness to connection</a:t>
            </a:r>
            <a:br>
              <a:rPr lang="en-US" b="1" dirty="0">
                <a:solidFill>
                  <a:schemeClr val="bg1"/>
                </a:solidFill>
              </a:rPr>
            </a:br>
            <a:endParaRPr lang="en-US" b="1" dirty="0">
              <a:solidFill>
                <a:schemeClr val="bg1"/>
              </a:solidFill>
            </a:endParaRPr>
          </a:p>
        </p:txBody>
      </p:sp>
      <p:sp>
        <p:nvSpPr>
          <p:cNvPr id="3" name="Content Placeholder 2">
            <a:extLst>
              <a:ext uri="{FF2B5EF4-FFF2-40B4-BE49-F238E27FC236}">
                <a16:creationId xmlns:a16="http://schemas.microsoft.com/office/drawing/2014/main" id="{63320681-1517-C889-E6A2-1390B4FAA5B4}"/>
              </a:ext>
            </a:extLst>
          </p:cNvPr>
          <p:cNvSpPr>
            <a:spLocks noGrp="1"/>
          </p:cNvSpPr>
          <p:nvPr>
            <p:ph idx="1"/>
          </p:nvPr>
        </p:nvSpPr>
        <p:spPr>
          <a:xfrm>
            <a:off x="1141412" y="1765300"/>
            <a:ext cx="9905999" cy="4025901"/>
          </a:xfrm>
        </p:spPr>
        <p:txBody>
          <a:bodyPr>
            <a:normAutofit fontScale="70000" lnSpcReduction="20000"/>
          </a:bodyPr>
          <a:lstStyle/>
          <a:p>
            <a:pPr marL="0" indent="0" algn="ctr" fontAlgn="base">
              <a:lnSpc>
                <a:spcPct val="115000"/>
              </a:lnSpc>
              <a:spcAft>
                <a:spcPts val="800"/>
              </a:spcAft>
              <a:buNone/>
            </a:pPr>
            <a:r>
              <a:rPr lang="en-GB" sz="5100" i="1" kern="0" dirty="0">
                <a:solidFill>
                  <a:schemeClr val="bg1"/>
                </a:solidFill>
                <a:latin typeface="Calibri" panose="020F0502020204030204" pitchFamily="34" charset="0"/>
                <a:ea typeface="Times New Roman" panose="02020603050405020304" pitchFamily="18" charset="0"/>
                <a:cs typeface="Calibri" panose="020F0502020204030204" pitchFamily="34" charset="0"/>
              </a:rPr>
              <a:t>A story of hope </a:t>
            </a:r>
          </a:p>
          <a:p>
            <a:pPr marL="0" indent="0" fontAlgn="base">
              <a:lnSpc>
                <a:spcPct val="115000"/>
              </a:lnSpc>
              <a:spcAft>
                <a:spcPts val="800"/>
              </a:spcAft>
              <a:buNone/>
            </a:pPr>
            <a:r>
              <a:rPr lang="en-GB" i="1" kern="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“I have gone from a very lonely person who was desperate for friendships and unsure if I'd be able to succeed at anything, to a person who is comfortable being in their own company, has a few solid friendships and not needing to be liked by everyone I meet. I've found people who will like me for me.</a:t>
            </a:r>
            <a:endParaRPr lang="en-GB" i="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a:p>
            <a:pPr marL="0" indent="0" fontAlgn="base">
              <a:lnSpc>
                <a:spcPct val="115000"/>
              </a:lnSpc>
              <a:spcAft>
                <a:spcPts val="800"/>
              </a:spcAft>
              <a:buNone/>
            </a:pPr>
            <a:r>
              <a:rPr lang="en-GB" i="1" kern="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Through counselling and self-reflection, I have taught myself new beliefs. Such as, these people wouldn't interact with me or hang out with me if they didn't like me. So long as I've been nice to them. It's up to them whether they like me. I've done all I can.’</a:t>
            </a:r>
            <a:endParaRPr lang="en-GB" i="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a:p>
            <a:pPr marL="0" indent="0" fontAlgn="base">
              <a:lnSpc>
                <a:spcPct val="115000"/>
              </a:lnSpc>
              <a:spcAft>
                <a:spcPts val="800"/>
              </a:spcAft>
              <a:buNone/>
            </a:pPr>
            <a:r>
              <a:rPr lang="en-GB" i="1" kern="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I've discovered strengths I have through work, university, and counselling. This has helped me find different areas that I want to explore after university, including owning my own business, as well as rediscovering passions I had during my childhood including both group and solo activities - butterfly spotting, walking, drawing”</a:t>
            </a:r>
            <a:endParaRPr lang="en-GB" i="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a:p>
            <a:pPr fontAlgn="base">
              <a:lnSpc>
                <a:spcPct val="115000"/>
              </a:lnSpc>
              <a:spcAft>
                <a:spcPts val="800"/>
              </a:spcAft>
            </a:pPr>
            <a:endParaRPr lang="en-GB"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7EC0E37-7500-ADE3-FA5F-8157211FF195}"/>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3864526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CB823-3C97-B895-E0AD-20C446DCA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6CC7C3-F90B-0CB1-68D1-142664C86B34}"/>
              </a:ext>
            </a:extLst>
          </p:cNvPr>
          <p:cNvSpPr>
            <a:spLocks noGrp="1"/>
          </p:cNvSpPr>
          <p:nvPr>
            <p:ph type="title"/>
          </p:nvPr>
        </p:nvSpPr>
        <p:spPr/>
        <p:txBody>
          <a:bodyPr/>
          <a:lstStyle/>
          <a:p>
            <a:pPr algn="ctr"/>
            <a:r>
              <a:rPr lang="en-US" b="1" dirty="0">
                <a:solidFill>
                  <a:schemeClr val="bg1"/>
                </a:solidFill>
              </a:rPr>
              <a:t>Experience</a:t>
            </a:r>
            <a:br>
              <a:rPr lang="en-US" b="1" dirty="0">
                <a:solidFill>
                  <a:schemeClr val="bg1"/>
                </a:solidFill>
              </a:rPr>
            </a:br>
            <a:endParaRPr lang="en-US" b="1" dirty="0">
              <a:solidFill>
                <a:schemeClr val="bg1"/>
              </a:solidFill>
            </a:endParaRPr>
          </a:p>
        </p:txBody>
      </p:sp>
      <p:sp>
        <p:nvSpPr>
          <p:cNvPr id="3" name="Content Placeholder 2">
            <a:extLst>
              <a:ext uri="{FF2B5EF4-FFF2-40B4-BE49-F238E27FC236}">
                <a16:creationId xmlns:a16="http://schemas.microsoft.com/office/drawing/2014/main" id="{3FF1E063-942F-D77F-ABB1-483D9A4D2663}"/>
              </a:ext>
            </a:extLst>
          </p:cNvPr>
          <p:cNvSpPr>
            <a:spLocks noGrp="1"/>
          </p:cNvSpPr>
          <p:nvPr>
            <p:ph idx="1"/>
          </p:nvPr>
        </p:nvSpPr>
        <p:spPr/>
        <p:txBody>
          <a:bodyPr/>
          <a:lstStyle/>
          <a:p>
            <a:pPr marL="0" indent="0" algn="ctr">
              <a:buNone/>
            </a:pPr>
            <a:r>
              <a:rPr lang="en-US" dirty="0">
                <a:solidFill>
                  <a:schemeClr val="bg1"/>
                </a:solidFill>
              </a:rPr>
              <a:t>Psychotherapist working with young people for Student Wellbeing and Belonging, Sheffield Hallam University</a:t>
            </a:r>
          </a:p>
          <a:p>
            <a:pPr marL="0" indent="0" algn="ctr">
              <a:buNone/>
            </a:pPr>
            <a:r>
              <a:rPr lang="en-US" dirty="0">
                <a:solidFill>
                  <a:schemeClr val="bg1"/>
                </a:solidFill>
              </a:rPr>
              <a:t>♻︎</a:t>
            </a:r>
          </a:p>
          <a:p>
            <a:pPr marL="0" indent="0" algn="ctr">
              <a:buNone/>
            </a:pPr>
            <a:r>
              <a:rPr lang="en-US" dirty="0">
                <a:solidFill>
                  <a:schemeClr val="bg1"/>
                </a:solidFill>
              </a:rPr>
              <a:t>Associate Researcher with the Centre for Loneliness Studies </a:t>
            </a:r>
          </a:p>
          <a:p>
            <a:pPr marL="0" indent="0" algn="ctr">
              <a:buNone/>
            </a:pPr>
            <a:r>
              <a:rPr lang="en-US" dirty="0">
                <a:solidFill>
                  <a:schemeClr val="bg1"/>
                </a:solidFill>
              </a:rPr>
              <a:t>♻︎</a:t>
            </a:r>
          </a:p>
          <a:p>
            <a:pPr marL="0" indent="0" algn="ctr">
              <a:buNone/>
            </a:pPr>
            <a:r>
              <a:rPr lang="en-US" dirty="0">
                <a:solidFill>
                  <a:schemeClr val="bg1"/>
                </a:solidFill>
              </a:rPr>
              <a:t>Pracademic - practitioner applying research into practice</a:t>
            </a:r>
          </a:p>
          <a:p>
            <a:pPr marL="0" indent="0" algn="ctr">
              <a:buNone/>
            </a:pPr>
            <a:endParaRPr lang="en-US" b="1"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F1BDDA06-9E2B-25DB-97DA-48FB769016AF}"/>
              </a:ext>
            </a:extLst>
          </p:cNvPr>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130101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7D3C0C7-1910-CFE0-F688-D485C93E307F}"/>
              </a:ext>
            </a:extLst>
          </p:cNvPr>
          <p:cNvSpPr txBox="1"/>
          <p:nvPr/>
        </p:nvSpPr>
        <p:spPr>
          <a:xfrm>
            <a:off x="3054510" y="1028343"/>
            <a:ext cx="6104238" cy="5693866"/>
          </a:xfrm>
          <a:prstGeom prst="rect">
            <a:avLst/>
          </a:prstGeom>
          <a:noFill/>
        </p:spPr>
        <p:txBody>
          <a:bodyPr wrap="square">
            <a:spAutoFit/>
          </a:bodyPr>
          <a:lstStyle/>
          <a:p>
            <a:pPr algn="ctr"/>
            <a:r>
              <a:rPr lang="en-GB" sz="3200" b="1" dirty="0">
                <a:solidFill>
                  <a:schemeClr val="bg1"/>
                </a:solidFill>
                <a:effectLst/>
                <a:latin typeface="Tw Cen MT" panose="020B0602020104020603" pitchFamily="34" charset="0"/>
                <a:ea typeface="Times New Roman" panose="02020603050405020304" pitchFamily="18" charset="0"/>
              </a:rPr>
              <a:t>STUDENT WELLBEING – LIVED  EXPERIENCE</a:t>
            </a:r>
          </a:p>
          <a:p>
            <a:endParaRPr lang="en-GB" sz="2400" b="1" dirty="0">
              <a:solidFill>
                <a:schemeClr val="bg1"/>
              </a:solidFill>
              <a:effectLst/>
              <a:latin typeface="Calibri" panose="020F0502020204030204" pitchFamily="34" charset="0"/>
              <a:ea typeface="Times New Roman" panose="02020603050405020304" pitchFamily="18" charset="0"/>
            </a:endParaRPr>
          </a:p>
          <a:p>
            <a:r>
              <a:rPr lang="en-GB" sz="2000" i="1" dirty="0">
                <a:solidFill>
                  <a:srgbClr val="000000"/>
                </a:solidFill>
                <a:latin typeface="Calibri" panose="020F0502020204030204" pitchFamily="34" charset="0"/>
                <a:ea typeface="Times New Roman" panose="02020603050405020304" pitchFamily="18" charset="0"/>
              </a:rPr>
              <a:t>“</a:t>
            </a:r>
            <a:r>
              <a:rPr lang="en-GB" sz="2000" b="1" i="1" dirty="0">
                <a:solidFill>
                  <a:srgbClr val="000000"/>
                </a:solidFill>
                <a:latin typeface="Calibri" panose="020F0502020204030204" pitchFamily="34" charset="0"/>
                <a:ea typeface="Times New Roman" panose="02020603050405020304" pitchFamily="18" charset="0"/>
              </a:rPr>
              <a:t>I feel so lonely, I've never had a best friend</a:t>
            </a:r>
            <a:r>
              <a:rPr lang="en-GB" sz="2000" i="1" dirty="0">
                <a:solidFill>
                  <a:srgbClr val="000000"/>
                </a:solidFill>
                <a:latin typeface="Calibri" panose="020F0502020204030204" pitchFamily="34" charset="0"/>
                <a:ea typeface="Times New Roman" panose="02020603050405020304" pitchFamily="18" charset="0"/>
              </a:rPr>
              <a:t>, and I don’t have contact with my family.”</a:t>
            </a:r>
          </a:p>
          <a:p>
            <a:endParaRPr lang="en-GB" sz="2000" i="1" dirty="0">
              <a:solidFill>
                <a:srgbClr val="000000"/>
              </a:solidFill>
              <a:latin typeface="Calibri" panose="020F0502020204030204" pitchFamily="34" charset="0"/>
              <a:ea typeface="Times New Roman" panose="02020603050405020304" pitchFamily="18" charset="0"/>
            </a:endParaRPr>
          </a:p>
          <a:p>
            <a:r>
              <a:rPr lang="en-GB" sz="2000" i="1" dirty="0">
                <a:solidFill>
                  <a:srgbClr val="000000"/>
                </a:solidFill>
                <a:latin typeface="Calibri" panose="020F0502020204030204" pitchFamily="34" charset="0"/>
                <a:ea typeface="Times New Roman" panose="02020603050405020304" pitchFamily="18" charset="0"/>
              </a:rPr>
              <a:t>“…</a:t>
            </a:r>
            <a:r>
              <a:rPr lang="en-GB" sz="2000" b="1" i="1" dirty="0">
                <a:solidFill>
                  <a:srgbClr val="000000"/>
                </a:solidFill>
                <a:latin typeface="Calibri" panose="020F0502020204030204" pitchFamily="34" charset="0"/>
                <a:ea typeface="Times New Roman" panose="02020603050405020304" pitchFamily="18" charset="0"/>
              </a:rPr>
              <a:t>my mentor ignores me, it’s like torture</a:t>
            </a:r>
            <a:r>
              <a:rPr lang="en-GB" sz="2000" i="1" dirty="0">
                <a:solidFill>
                  <a:srgbClr val="000000"/>
                </a:solidFill>
                <a:latin typeface="Calibri" panose="020F0502020204030204" pitchFamily="34" charset="0"/>
                <a:ea typeface="Times New Roman" panose="02020603050405020304" pitchFamily="18" charset="0"/>
              </a:rPr>
              <a:t>, I feel so isolated...I can’t go to placement.” </a:t>
            </a:r>
          </a:p>
          <a:p>
            <a:endParaRPr lang="en-GB" sz="2000" i="1" dirty="0">
              <a:solidFill>
                <a:srgbClr val="000000"/>
              </a:solidFill>
              <a:latin typeface="Calibri" panose="020F0502020204030204" pitchFamily="34" charset="0"/>
              <a:ea typeface="Calibri"/>
              <a:cs typeface="Calibri"/>
            </a:endParaRPr>
          </a:p>
          <a:p>
            <a:r>
              <a:rPr lang="en-GB" sz="2000" i="1" dirty="0">
                <a:solidFill>
                  <a:srgbClr val="000000"/>
                </a:solidFill>
                <a:latin typeface="Calibri"/>
                <a:ea typeface="Calibri"/>
                <a:cs typeface="Calibri"/>
              </a:rPr>
              <a:t>"</a:t>
            </a:r>
            <a:r>
              <a:rPr lang="en-GB" sz="2000" b="1" i="1" dirty="0">
                <a:solidFill>
                  <a:srgbClr val="000000"/>
                </a:solidFill>
                <a:latin typeface="Calibri"/>
                <a:ea typeface="Calibri"/>
                <a:cs typeface="Calibri"/>
              </a:rPr>
              <a:t>All my friends blocked me, and I don’t know why…</a:t>
            </a:r>
            <a:r>
              <a:rPr lang="en-GB" sz="2000" i="1" dirty="0">
                <a:solidFill>
                  <a:srgbClr val="000000"/>
                </a:solidFill>
                <a:latin typeface="Calibri"/>
                <a:ea typeface="Calibri"/>
                <a:cs typeface="Calibri"/>
              </a:rPr>
              <a:t> then I push myself to go to a group and I ended up near them,  </a:t>
            </a:r>
            <a:r>
              <a:rPr lang="en-GB" sz="2000" b="1" i="1" dirty="0">
                <a:solidFill>
                  <a:srgbClr val="000000"/>
                </a:solidFill>
                <a:latin typeface="Calibri"/>
                <a:ea typeface="Calibri"/>
                <a:cs typeface="Calibri"/>
              </a:rPr>
              <a:t>I felt so excluded.</a:t>
            </a:r>
            <a:r>
              <a:rPr lang="en-GB" sz="2000" i="1" dirty="0">
                <a:solidFill>
                  <a:srgbClr val="000000"/>
                </a:solidFill>
                <a:latin typeface="Calibri"/>
                <a:ea typeface="Calibri"/>
                <a:cs typeface="Calibri"/>
              </a:rPr>
              <a:t>”</a:t>
            </a:r>
            <a:endParaRPr lang="en-GB" sz="2000" i="1" dirty="0">
              <a:solidFill>
                <a:srgbClr val="000000"/>
              </a:solidFill>
              <a:effectLst/>
              <a:latin typeface="Calibri" panose="020F0502020204030204" pitchFamily="34" charset="0"/>
              <a:ea typeface="Times New Roman" panose="02020603050405020304" pitchFamily="18" charset="0"/>
            </a:endParaRPr>
          </a:p>
          <a:p>
            <a:endParaRPr lang="en-GB" sz="2000" i="1" dirty="0">
              <a:solidFill>
                <a:srgbClr val="000000"/>
              </a:solidFill>
              <a:effectLst/>
              <a:latin typeface="Calibri" panose="020F0502020204030204" pitchFamily="34" charset="0"/>
              <a:ea typeface="Times New Roman" panose="02020603050405020304" pitchFamily="18" charset="0"/>
            </a:endParaRPr>
          </a:p>
          <a:p>
            <a:endParaRPr lang="en-GB" sz="2000" i="1" dirty="0">
              <a:solidFill>
                <a:srgbClr val="000000"/>
              </a:solidFill>
              <a:latin typeface="Calibri" panose="020F0502020204030204" pitchFamily="34" charset="0"/>
              <a:ea typeface="Times New Roman" panose="02020603050405020304" pitchFamily="18" charset="0"/>
            </a:endParaRPr>
          </a:p>
          <a:p>
            <a:endParaRPr lang="en-GB" sz="2000" i="1" dirty="0">
              <a:solidFill>
                <a:srgbClr val="000000"/>
              </a:solidFill>
              <a:effectLst/>
              <a:latin typeface="Calibri" panose="020F0502020204030204" pitchFamily="34" charset="0"/>
              <a:ea typeface="Times New Roman" panose="02020603050405020304" pitchFamily="18" charset="0"/>
            </a:endParaRPr>
          </a:p>
          <a:p>
            <a:endParaRPr lang="en-GB" sz="1800" i="1" dirty="0">
              <a:solidFill>
                <a:srgbClr val="000000"/>
              </a:solidFill>
              <a:effectLst/>
              <a:latin typeface="Calibri" panose="020F0502020204030204" pitchFamily="34" charset="0"/>
              <a:ea typeface="Times New Roman" panose="02020603050405020304" pitchFamily="18" charset="0"/>
            </a:endParaRPr>
          </a:p>
          <a:p>
            <a:endParaRPr lang="en-GB" sz="1800" dirty="0">
              <a:effectLst/>
              <a:latin typeface="Times New Roman" panose="02020603050405020304" pitchFamily="18" charset="0"/>
              <a:ea typeface="Times New Roman" panose="02020603050405020304" pitchFamily="18" charset="0"/>
            </a:endParaRPr>
          </a:p>
        </p:txBody>
      </p:sp>
      <p:sp>
        <p:nvSpPr>
          <p:cNvPr id="2" name="Slide Number Placeholder 1">
            <a:extLst>
              <a:ext uri="{FF2B5EF4-FFF2-40B4-BE49-F238E27FC236}">
                <a16:creationId xmlns:a16="http://schemas.microsoft.com/office/drawing/2014/main" id="{2EB12B47-0C9B-33A0-C6C6-5E546C0E3C6B}"/>
              </a:ext>
            </a:extLst>
          </p:cNvPr>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1244191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82C89-161C-2C11-E25E-F5F0C01FDFBF}"/>
              </a:ext>
            </a:extLst>
          </p:cNvPr>
          <p:cNvSpPr>
            <a:spLocks noGrp="1"/>
          </p:cNvSpPr>
          <p:nvPr>
            <p:ph type="title"/>
          </p:nvPr>
        </p:nvSpPr>
        <p:spPr>
          <a:xfrm>
            <a:off x="5241471" y="618518"/>
            <a:ext cx="5805940" cy="1478570"/>
          </a:xfrm>
        </p:spPr>
        <p:txBody>
          <a:bodyPr/>
          <a:lstStyle/>
          <a:p>
            <a:pPr algn="ctr"/>
            <a:r>
              <a:rPr lang="en-US" b="1" dirty="0">
                <a:solidFill>
                  <a:schemeClr val="bg1"/>
                </a:solidFill>
              </a:rPr>
              <a:t>Loneliness hidden in the narrative</a:t>
            </a:r>
          </a:p>
        </p:txBody>
      </p:sp>
      <p:sp>
        <p:nvSpPr>
          <p:cNvPr id="3" name="Content Placeholder 2">
            <a:extLst>
              <a:ext uri="{FF2B5EF4-FFF2-40B4-BE49-F238E27FC236}">
                <a16:creationId xmlns:a16="http://schemas.microsoft.com/office/drawing/2014/main" id="{A65A1E86-7D65-C338-E705-56F69F24BACD}"/>
              </a:ext>
            </a:extLst>
          </p:cNvPr>
          <p:cNvSpPr>
            <a:spLocks noGrp="1"/>
          </p:cNvSpPr>
          <p:nvPr>
            <p:ph idx="1"/>
          </p:nvPr>
        </p:nvSpPr>
        <p:spPr>
          <a:xfrm>
            <a:off x="5633357" y="2249487"/>
            <a:ext cx="5414054" cy="3541714"/>
          </a:xfrm>
        </p:spPr>
        <p:txBody>
          <a:bodyPr>
            <a:normAutofit fontScale="47500" lnSpcReduction="20000"/>
          </a:bodyPr>
          <a:lstStyle/>
          <a:p>
            <a:r>
              <a:rPr lang="en-GB" sz="5100" b="0" i="0" dirty="0">
                <a:solidFill>
                  <a:srgbClr val="242424"/>
                </a:solidFill>
                <a:effectLst/>
                <a:latin typeface="Calibri" panose="020F0502020204030204" pitchFamily="34" charset="0"/>
                <a:cs typeface="Calibri" panose="020F0502020204030204" pitchFamily="34" charset="0"/>
              </a:rPr>
              <a:t>Loneliness is usually wrapped up with </a:t>
            </a:r>
            <a:r>
              <a:rPr lang="en-GB" sz="5100" dirty="0">
                <a:solidFill>
                  <a:srgbClr val="242424"/>
                </a:solidFill>
                <a:latin typeface="Calibri" panose="020F0502020204030204" pitchFamily="34" charset="0"/>
                <a:cs typeface="Calibri" panose="020F0502020204030204" pitchFamily="34" charset="0"/>
              </a:rPr>
              <a:t>other mental health problems and not specifically talked about. </a:t>
            </a:r>
          </a:p>
          <a:p>
            <a:r>
              <a:rPr lang="en-GB" sz="5100" dirty="0">
                <a:solidFill>
                  <a:srgbClr val="242424"/>
                </a:solidFill>
                <a:latin typeface="Calibri" panose="020F0502020204030204" pitchFamily="34" charset="0"/>
                <a:cs typeface="Calibri" panose="020F0502020204030204" pitchFamily="34" charset="0"/>
              </a:rPr>
              <a:t>Read between the lines of the narrative</a:t>
            </a:r>
          </a:p>
          <a:p>
            <a:r>
              <a:rPr lang="en-GB" sz="5100" dirty="0">
                <a:solidFill>
                  <a:srgbClr val="242424"/>
                </a:solidFill>
                <a:latin typeface="Calibri" panose="020F0502020204030204" pitchFamily="34" charset="0"/>
                <a:cs typeface="Calibri" panose="020F0502020204030204" pitchFamily="34" charset="0"/>
              </a:rPr>
              <a:t>Expressed when asked directly in therapy</a:t>
            </a:r>
          </a:p>
          <a:p>
            <a:endParaRPr lang="en-GB" dirty="0">
              <a:solidFill>
                <a:srgbClr val="242424"/>
              </a:solidFill>
              <a:latin typeface="Segoe UI" panose="020B0502040204020203" pitchFamily="34" charset="0"/>
            </a:endParaRPr>
          </a:p>
          <a:p>
            <a:endParaRPr lang="en-GB" dirty="0">
              <a:solidFill>
                <a:srgbClr val="242424"/>
              </a:solidFill>
              <a:latin typeface="Segoe UI" panose="020B0502040204020203" pitchFamily="34" charset="0"/>
            </a:endParaRPr>
          </a:p>
          <a:p>
            <a:endParaRPr lang="en-US" dirty="0"/>
          </a:p>
          <a:p>
            <a:endParaRPr lang="en-GB" b="0" i="0" dirty="0">
              <a:solidFill>
                <a:srgbClr val="242424"/>
              </a:solidFill>
              <a:effectLst/>
              <a:latin typeface="Segoe UI" panose="020B0502040204020203" pitchFamily="34" charset="0"/>
            </a:endParaRPr>
          </a:p>
          <a:p>
            <a:endParaRPr lang="en-GB" dirty="0">
              <a:solidFill>
                <a:srgbClr val="242424"/>
              </a:solidFill>
              <a:latin typeface="Segoe UI" panose="020B0502040204020203" pitchFamily="34" charset="0"/>
            </a:endParaRPr>
          </a:p>
        </p:txBody>
      </p:sp>
      <p:sp>
        <p:nvSpPr>
          <p:cNvPr id="4" name="Slide Number Placeholder 3">
            <a:extLst>
              <a:ext uri="{FF2B5EF4-FFF2-40B4-BE49-F238E27FC236}">
                <a16:creationId xmlns:a16="http://schemas.microsoft.com/office/drawing/2014/main" id="{565E840A-8524-6B3A-3467-6674D34987BC}"/>
              </a:ext>
            </a:extLst>
          </p:cNvPr>
          <p:cNvSpPr>
            <a:spLocks noGrp="1"/>
          </p:cNvSpPr>
          <p:nvPr>
            <p:ph type="sldNum" sz="quarter" idx="12"/>
          </p:nvPr>
        </p:nvSpPr>
        <p:spPr/>
        <p:txBody>
          <a:bodyPr/>
          <a:lstStyle/>
          <a:p>
            <a:fld id="{6D22F896-40B5-4ADD-8801-0D06FADFA095}" type="slidenum">
              <a:rPr lang="en-US" smtClean="0"/>
              <a:t>4</a:t>
            </a:fld>
            <a:endParaRPr lang="en-US" dirty="0"/>
          </a:p>
        </p:txBody>
      </p:sp>
      <p:pic>
        <p:nvPicPr>
          <p:cNvPr id="5" name="Picture 2" descr="Free Drowning Moon illustration and picture">
            <a:extLst>
              <a:ext uri="{FF2B5EF4-FFF2-40B4-BE49-F238E27FC236}">
                <a16:creationId xmlns:a16="http://schemas.microsoft.com/office/drawing/2014/main" id="{174926E6-9C07-7EB8-0DD6-69EDFEC65DC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9853" r="12553"/>
          <a:stretch/>
        </p:blipFill>
        <p:spPr bwMode="auto">
          <a:xfrm>
            <a:off x="-5597" y="10"/>
            <a:ext cx="4635583"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1616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C008C-E336-DA17-E731-2FE87ACDDCB8}"/>
              </a:ext>
            </a:extLst>
          </p:cNvPr>
          <p:cNvSpPr>
            <a:spLocks noGrp="1"/>
          </p:cNvSpPr>
          <p:nvPr>
            <p:ph type="title"/>
          </p:nvPr>
        </p:nvSpPr>
        <p:spPr>
          <a:xfrm>
            <a:off x="1141413" y="618518"/>
            <a:ext cx="9905998" cy="1152619"/>
          </a:xfrm>
        </p:spPr>
        <p:txBody>
          <a:bodyPr/>
          <a:lstStyle/>
          <a:p>
            <a:pPr algn="ctr"/>
            <a:r>
              <a:rPr lang="en-US" b="1" dirty="0">
                <a:solidFill>
                  <a:schemeClr val="bg1"/>
                </a:solidFill>
              </a:rPr>
              <a:t>How Loneliness can present</a:t>
            </a:r>
          </a:p>
        </p:txBody>
      </p:sp>
      <p:graphicFrame>
        <p:nvGraphicFramePr>
          <p:cNvPr id="5" name="Content Placeholder 4">
            <a:extLst>
              <a:ext uri="{FF2B5EF4-FFF2-40B4-BE49-F238E27FC236}">
                <a16:creationId xmlns:a16="http://schemas.microsoft.com/office/drawing/2014/main" id="{20134942-3472-48AB-F038-7AC599A2DD81}"/>
              </a:ext>
            </a:extLst>
          </p:cNvPr>
          <p:cNvGraphicFramePr>
            <a:graphicFrameLocks noGrp="1"/>
          </p:cNvGraphicFramePr>
          <p:nvPr>
            <p:ph idx="1"/>
            <p:extLst>
              <p:ext uri="{D42A27DB-BD31-4B8C-83A1-F6EECF244321}">
                <p14:modId xmlns:p14="http://schemas.microsoft.com/office/powerpoint/2010/main" val="2365333077"/>
              </p:ext>
            </p:extLst>
          </p:nvPr>
        </p:nvGraphicFramePr>
        <p:xfrm>
          <a:off x="568412" y="1600200"/>
          <a:ext cx="10997512" cy="494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0FD71C6B-E187-C840-8DCF-24A6A60ADDA9}"/>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160246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0B41-C856-2EF4-8E8B-FBDAF2A79E10}"/>
              </a:ext>
            </a:extLst>
          </p:cNvPr>
          <p:cNvSpPr>
            <a:spLocks noGrp="1"/>
          </p:cNvSpPr>
          <p:nvPr>
            <p:ph type="title"/>
          </p:nvPr>
        </p:nvSpPr>
        <p:spPr/>
        <p:txBody>
          <a:bodyPr/>
          <a:lstStyle/>
          <a:p>
            <a:pPr algn="ctr"/>
            <a:r>
              <a:rPr lang="en-US" b="1" dirty="0">
                <a:solidFill>
                  <a:schemeClr val="bg1"/>
                </a:solidFill>
              </a:rPr>
              <a:t>KEY POINTS OF VULNERABILITY</a:t>
            </a:r>
          </a:p>
        </p:txBody>
      </p:sp>
      <p:sp>
        <p:nvSpPr>
          <p:cNvPr id="4" name="Slide Number Placeholder 3">
            <a:extLst>
              <a:ext uri="{FF2B5EF4-FFF2-40B4-BE49-F238E27FC236}">
                <a16:creationId xmlns:a16="http://schemas.microsoft.com/office/drawing/2014/main" id="{F82FD66E-F9A4-8DE2-7FF8-61E74FA60771}"/>
              </a:ext>
            </a:extLst>
          </p:cNvPr>
          <p:cNvSpPr>
            <a:spLocks noGrp="1"/>
          </p:cNvSpPr>
          <p:nvPr>
            <p:ph type="sldNum" sz="quarter" idx="12"/>
          </p:nvPr>
        </p:nvSpPr>
        <p:spPr/>
        <p:txBody>
          <a:bodyPr/>
          <a:lstStyle/>
          <a:p>
            <a:fld id="{6D22F896-40B5-4ADD-8801-0D06FADFA095}" type="slidenum">
              <a:rPr lang="en-US" smtClean="0"/>
              <a:t>6</a:t>
            </a:fld>
            <a:endParaRPr lang="en-US" dirty="0"/>
          </a:p>
        </p:txBody>
      </p:sp>
      <p:graphicFrame>
        <p:nvGraphicFramePr>
          <p:cNvPr id="8" name="Content Placeholder 2">
            <a:extLst>
              <a:ext uri="{FF2B5EF4-FFF2-40B4-BE49-F238E27FC236}">
                <a16:creationId xmlns:a16="http://schemas.microsoft.com/office/drawing/2014/main" id="{852B4FA3-56DC-FC87-5212-B5FE9B7AC05D}"/>
              </a:ext>
            </a:extLst>
          </p:cNvPr>
          <p:cNvGraphicFramePr>
            <a:graphicFrameLocks noGrp="1"/>
          </p:cNvGraphicFramePr>
          <p:nvPr>
            <p:ph idx="1"/>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303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635ED-D020-6581-4CD4-42D98779B4C6}"/>
              </a:ext>
            </a:extLst>
          </p:cNvPr>
          <p:cNvSpPr>
            <a:spLocks noGrp="1"/>
          </p:cNvSpPr>
          <p:nvPr>
            <p:ph type="title"/>
          </p:nvPr>
        </p:nvSpPr>
        <p:spPr/>
        <p:txBody>
          <a:bodyPr/>
          <a:lstStyle/>
          <a:p>
            <a:r>
              <a:rPr lang="en-US" b="1" dirty="0">
                <a:solidFill>
                  <a:schemeClr val="bg1"/>
                </a:solidFill>
              </a:rPr>
              <a:t>Deeper understanding </a:t>
            </a:r>
          </a:p>
        </p:txBody>
      </p:sp>
      <p:graphicFrame>
        <p:nvGraphicFramePr>
          <p:cNvPr id="6" name="Content Placeholder 5">
            <a:extLst>
              <a:ext uri="{FF2B5EF4-FFF2-40B4-BE49-F238E27FC236}">
                <a16:creationId xmlns:a16="http://schemas.microsoft.com/office/drawing/2014/main" id="{F569DD3E-641D-7012-ADE9-2B7243512A46}"/>
              </a:ext>
            </a:extLst>
          </p:cNvPr>
          <p:cNvGraphicFramePr>
            <a:graphicFrameLocks noGrp="1"/>
          </p:cNvGraphicFramePr>
          <p:nvPr>
            <p:ph idx="1"/>
            <p:extLst>
              <p:ext uri="{D42A27DB-BD31-4B8C-83A1-F6EECF244321}">
                <p14:modId xmlns:p14="http://schemas.microsoft.com/office/powerpoint/2010/main" val="4057652119"/>
              </p:ext>
            </p:extLst>
          </p:nvPr>
        </p:nvGraphicFramePr>
        <p:xfrm>
          <a:off x="1141413" y="2097088"/>
          <a:ext cx="9906000" cy="39507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4A2EAFD4-4AE6-E2F5-1A5A-710C32FF43C7}"/>
              </a:ext>
            </a:extLst>
          </p:cNvPr>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1124137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49EDCF-7103-E24F-FA7A-F7C423E851F8}"/>
              </a:ext>
            </a:extLst>
          </p:cNvPr>
          <p:cNvSpPr txBox="1"/>
          <p:nvPr/>
        </p:nvSpPr>
        <p:spPr>
          <a:xfrm>
            <a:off x="3044952" y="406460"/>
            <a:ext cx="6102096" cy="5586145"/>
          </a:xfrm>
          <a:prstGeom prst="rect">
            <a:avLst/>
          </a:prstGeom>
          <a:noFill/>
        </p:spPr>
        <p:txBody>
          <a:bodyPr wrap="square">
            <a:spAutoFit/>
          </a:bodyPr>
          <a:lstStyle/>
          <a:p>
            <a:pPr lvl="0" algn="ctr">
              <a:lnSpc>
                <a:spcPct val="115000"/>
              </a:lnSpc>
            </a:pPr>
            <a:r>
              <a:rPr lang="en-GB" sz="3200" b="1" kern="100" dirty="0">
                <a:solidFill>
                  <a:schemeClr val="bg1"/>
                </a:solidFill>
                <a:ea typeface="Aptos" panose="020B0004020202020204" pitchFamily="34" charset="0"/>
                <a:cs typeface="Times New Roman" panose="02020603050405020304" pitchFamily="18" charset="0"/>
              </a:rPr>
              <a:t>THREAT TO THE NERVOUS SYSTEM</a:t>
            </a:r>
          </a:p>
          <a:p>
            <a:pPr lvl="0">
              <a:lnSpc>
                <a:spcPct val="115000"/>
              </a:lnSpc>
            </a:pPr>
            <a:endParaRPr lang="en-GB" sz="3200" b="1" kern="100" dirty="0">
              <a:solidFill>
                <a:schemeClr val="bg1"/>
              </a:solidFill>
              <a:latin typeface="Aptos" panose="020B0004020202020204" pitchFamily="34" charset="0"/>
              <a:ea typeface="Calibri" panose="020F0502020204030204" pitchFamily="34" charset="0"/>
              <a:cs typeface="Times New Roman" panose="02020603050405020304" pitchFamily="18" charset="0"/>
            </a:endParaRPr>
          </a:p>
          <a:p>
            <a:pPr lvl="0">
              <a:lnSpc>
                <a:spcPct val="115000"/>
              </a:lnSpc>
            </a:pPr>
            <a:r>
              <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rPr>
              <a:t>Loneliness poses a social threat to the human nervous system - </a:t>
            </a:r>
            <a:r>
              <a:rPr lang="en-GB" sz="2400" kern="100" dirty="0">
                <a:solidFill>
                  <a:schemeClr val="bg1"/>
                </a:solidFill>
                <a:latin typeface="Calibri" panose="020F0502020204030204" pitchFamily="34" charset="0"/>
                <a:ea typeface="Calibri" panose="020F0502020204030204" pitchFamily="34" charset="0"/>
                <a:cs typeface="Calibri" panose="020F0502020204030204" pitchFamily="34" charset="0"/>
              </a:rPr>
              <a:t>flight and fight response - increases cortisol. </a:t>
            </a:r>
            <a:r>
              <a:rPr lang="en-GB" sz="24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The nervous system needs warm human interactions to regulate</a:t>
            </a:r>
          </a:p>
          <a:p>
            <a:pPr lvl="0">
              <a:lnSpc>
                <a:spcPct val="115000"/>
              </a:lnSpc>
            </a:pPr>
            <a:r>
              <a:rPr lang="en-GB" sz="2400" b="1" kern="1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GB" sz="1600" u="sng" dirty="0">
                <a:solidFill>
                  <a:schemeClr val="bg1"/>
                </a:solidFill>
                <a:effectLs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https://www.npr.org/sections/health-shots/2015/11/29/457255876/loneliness-may-warp-</a:t>
            </a:r>
            <a:r>
              <a:rPr lang="en-GB" sz="1600" u="sng" dirty="0">
                <a:solidFill>
                  <a:schemeClr val="bg1"/>
                </a:solidFill>
                <a:effectLst/>
                <a:latin typeface="Calibri" panose="020F0502020204030204" pitchFamily="34" charset="0"/>
                <a:ea typeface="Calibri" panose="020F0502020204030204" pitchFamily="34" charset="0"/>
                <a:cs typeface="Calibri" panose="020F0502020204030204" pitchFamily="34" charset="0"/>
              </a:rPr>
              <a:t>our-genes-and-our-immune-</a:t>
            </a:r>
            <a:endParaRPr lang="en-GB" sz="16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p>
            <a:pPr fontAlgn="base"/>
            <a:r>
              <a:rPr lang="en-GB" sz="1600" b="1" dirty="0">
                <a:solidFill>
                  <a:schemeClr val="bg1"/>
                </a:solidFill>
                <a:effectLst/>
                <a:latin typeface="Calibri" panose="020F0502020204030204" pitchFamily="34" charset="0"/>
                <a:ea typeface="Calibri" panose="020F0502020204030204" pitchFamily="34" charset="0"/>
              </a:rPr>
              <a:t> </a:t>
            </a:r>
            <a:endParaRPr lang="en-GB" sz="1600" dirty="0">
              <a:solidFill>
                <a:schemeClr val="bg1"/>
              </a:solidFill>
              <a:effectLst/>
              <a:latin typeface="Times New Roman" panose="02020603050405020304" pitchFamily="18" charset="0"/>
              <a:ea typeface="Times New Roman" panose="02020603050405020304" pitchFamily="18" charset="0"/>
            </a:endParaRPr>
          </a:p>
          <a:p>
            <a:pPr fontAlgn="base"/>
            <a:r>
              <a:rPr lang="en-GB" sz="2400" u="none" strike="noStrike" dirty="0">
                <a:solidFill>
                  <a:srgbClr val="467886"/>
                </a:solidFill>
                <a:effectLst/>
                <a:latin typeface="Calibri" panose="020F0502020204030204" pitchFamily="34" charset="0"/>
                <a:ea typeface="Calibri" panose="020F0502020204030204" pitchFamily="34" charset="0"/>
              </a:rPr>
              <a:t> </a:t>
            </a:r>
            <a:endParaRPr lang="en-GB" sz="2400" dirty="0">
              <a:effectLst/>
              <a:latin typeface="Times New Roman" panose="02020603050405020304" pitchFamily="18" charset="0"/>
              <a:ea typeface="Times New Roman" panose="02020603050405020304" pitchFamily="18" charset="0"/>
            </a:endParaRPr>
          </a:p>
          <a:p>
            <a:pPr fontAlgn="base"/>
            <a:r>
              <a:rPr lang="en-GB" sz="1800" u="none" strike="noStrike" dirty="0">
                <a:solidFill>
                  <a:srgbClr val="467886"/>
                </a:solidFill>
                <a:effectLst/>
                <a:latin typeface="Calibri" panose="020F0502020204030204" pitchFamily="34" charset="0"/>
                <a:ea typeface="Calibri" panose="020F0502020204030204" pitchFamily="34" charset="0"/>
              </a:rPr>
              <a:t> </a:t>
            </a:r>
            <a:endParaRPr lang="en-GB" sz="2000" dirty="0">
              <a:effectLst/>
              <a:latin typeface="Times New Roman" panose="02020603050405020304" pitchFamily="18" charset="0"/>
              <a:ea typeface="Times New Roman" panose="02020603050405020304" pitchFamily="18" charset="0"/>
            </a:endParaRPr>
          </a:p>
        </p:txBody>
      </p:sp>
      <p:sp>
        <p:nvSpPr>
          <p:cNvPr id="2" name="Slide Number Placeholder 1">
            <a:extLst>
              <a:ext uri="{FF2B5EF4-FFF2-40B4-BE49-F238E27FC236}">
                <a16:creationId xmlns:a16="http://schemas.microsoft.com/office/drawing/2014/main" id="{A5375602-448F-9B23-C01B-36C9A93AC61C}"/>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132262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7A049-5B52-0981-3564-62E057A24961}"/>
              </a:ext>
            </a:extLst>
          </p:cNvPr>
          <p:cNvSpPr>
            <a:spLocks noGrp="1"/>
          </p:cNvSpPr>
          <p:nvPr>
            <p:ph type="title"/>
          </p:nvPr>
        </p:nvSpPr>
        <p:spPr/>
        <p:txBody>
          <a:bodyPr/>
          <a:lstStyle/>
          <a:p>
            <a:r>
              <a:rPr lang="en-GB" b="1" kern="100" dirty="0">
                <a:solidFill>
                  <a:schemeClr val="bg1"/>
                </a:solidFill>
                <a:latin typeface="+mn-lt"/>
                <a:ea typeface="Aptos" panose="020B0004020202020204" pitchFamily="34" charset="0"/>
                <a:cs typeface="Times New Roman" panose="02020603050405020304" pitchFamily="18" charset="0"/>
              </a:rPr>
              <a:t>chronic loneliness and impact on </a:t>
            </a:r>
            <a:br>
              <a:rPr lang="en-GB" b="1" kern="100" dirty="0">
                <a:solidFill>
                  <a:schemeClr val="bg1"/>
                </a:solidFill>
                <a:latin typeface="+mn-lt"/>
                <a:ea typeface="Aptos" panose="020B0004020202020204" pitchFamily="34" charset="0"/>
                <a:cs typeface="Times New Roman" panose="02020603050405020304" pitchFamily="18" charset="0"/>
              </a:rPr>
            </a:br>
            <a:r>
              <a:rPr lang="en-GB" b="1" kern="100" dirty="0">
                <a:solidFill>
                  <a:schemeClr val="bg1"/>
                </a:solidFill>
                <a:latin typeface="+mn-lt"/>
                <a:ea typeface="Aptos" panose="020B0004020202020204" pitchFamily="34" charset="0"/>
                <a:cs typeface="Times New Roman" panose="02020603050405020304" pitchFamily="18" charset="0"/>
              </a:rPr>
              <a:t>Mental Health</a:t>
            </a:r>
            <a:endParaRPr lang="en-GB" b="1" dirty="0">
              <a:latin typeface="+mn-lt"/>
            </a:endParaRPr>
          </a:p>
        </p:txBody>
      </p:sp>
      <p:sp>
        <p:nvSpPr>
          <p:cNvPr id="3" name="Content Placeholder 2">
            <a:extLst>
              <a:ext uri="{FF2B5EF4-FFF2-40B4-BE49-F238E27FC236}">
                <a16:creationId xmlns:a16="http://schemas.microsoft.com/office/drawing/2014/main" id="{9F6D27BB-6FE1-A63D-98A7-A45BB6918C3A}"/>
              </a:ext>
            </a:extLst>
          </p:cNvPr>
          <p:cNvSpPr>
            <a:spLocks noGrp="1"/>
          </p:cNvSpPr>
          <p:nvPr>
            <p:ph idx="1"/>
          </p:nvPr>
        </p:nvSpPr>
        <p:spPr>
          <a:xfrm>
            <a:off x="1458096" y="2097088"/>
            <a:ext cx="5646089" cy="3952020"/>
          </a:xfrm>
        </p:spPr>
        <p:txBody>
          <a:bodyPr vert="horz" lIns="91440" tIns="45720" rIns="91440" bIns="45720" rtlCol="0" anchor="t">
            <a:normAutofit/>
          </a:bodyPr>
          <a:lstStyle/>
          <a:p>
            <a:pPr lvl="0">
              <a:lnSpc>
                <a:spcPct val="110000"/>
              </a:lnSpc>
              <a:buSzPts val="1000"/>
              <a:tabLst>
                <a:tab pos="457200" algn="l"/>
              </a:tabLst>
            </a:pPr>
            <a:endParaRPr lang="en-GB" sz="2400" dirty="0">
              <a:solidFill>
                <a:schemeClr val="bg1"/>
              </a:solidFill>
              <a:latin typeface="Calibri"/>
              <a:ea typeface="Times New Roman" panose="02020603050405020304" pitchFamily="18" charset="0"/>
              <a:cs typeface="Calibri"/>
            </a:endParaRPr>
          </a:p>
          <a:p>
            <a:pPr>
              <a:lnSpc>
                <a:spcPct val="110000"/>
              </a:lnSpc>
              <a:buSzPts val="1000"/>
              <a:tabLst>
                <a:tab pos="457200" algn="l"/>
              </a:tabLst>
            </a:pPr>
            <a:r>
              <a:rPr lang="en-GB" sz="2400" dirty="0">
                <a:solidFill>
                  <a:schemeClr val="bg1"/>
                </a:solidFill>
                <a:latin typeface="Calibri"/>
                <a:ea typeface="Times New Roman" panose="02020603050405020304" pitchFamily="18" charset="0"/>
                <a:cs typeface="Calibri"/>
              </a:rPr>
              <a:t>I</a:t>
            </a:r>
            <a:r>
              <a:rPr lang="en-GB" sz="2400" dirty="0">
                <a:solidFill>
                  <a:schemeClr val="bg1"/>
                </a:solidFill>
                <a:effectLst/>
                <a:latin typeface="Calibri"/>
                <a:ea typeface="Times New Roman" panose="02020603050405020304" pitchFamily="18" charset="0"/>
                <a:cs typeface="Calibri"/>
              </a:rPr>
              <a:t>f loneliness is </a:t>
            </a:r>
            <a:r>
              <a:rPr lang="en-GB" sz="2400" b="1" dirty="0">
                <a:solidFill>
                  <a:schemeClr val="bg1"/>
                </a:solidFill>
                <a:effectLst/>
                <a:latin typeface="Calibri"/>
                <a:ea typeface="Times New Roman" panose="02020603050405020304" pitchFamily="18" charset="0"/>
                <a:cs typeface="Calibri"/>
              </a:rPr>
              <a:t>chronic</a:t>
            </a:r>
            <a:r>
              <a:rPr lang="en-GB" sz="2400" dirty="0">
                <a:solidFill>
                  <a:schemeClr val="bg1"/>
                </a:solidFill>
                <a:effectLst/>
                <a:latin typeface="Calibri"/>
                <a:ea typeface="Times New Roman" panose="02020603050405020304" pitchFamily="18" charset="0"/>
                <a:cs typeface="Calibri"/>
              </a:rPr>
              <a:t> people can start to perceive themselves more negatively, and think other people see them negatively </a:t>
            </a:r>
          </a:p>
          <a:p>
            <a:pPr lvl="0">
              <a:lnSpc>
                <a:spcPct val="110000"/>
              </a:lnSpc>
              <a:buSzPts val="1000"/>
              <a:tabLst>
                <a:tab pos="457200" algn="l"/>
              </a:tabLst>
            </a:pPr>
            <a:r>
              <a:rPr lang="en-GB" sz="2400" dirty="0">
                <a:solidFill>
                  <a:schemeClr val="bg1"/>
                </a:solidFill>
                <a:latin typeface="Calibri"/>
                <a:ea typeface="Times New Roman" panose="02020603050405020304" pitchFamily="18" charset="0"/>
                <a:cs typeface="Calibri"/>
              </a:rPr>
              <a:t>M</a:t>
            </a:r>
            <a:r>
              <a:rPr lang="en-GB" sz="2400" dirty="0">
                <a:solidFill>
                  <a:schemeClr val="bg1"/>
                </a:solidFill>
                <a:effectLst/>
                <a:latin typeface="Calibri"/>
                <a:ea typeface="Times New Roman" panose="02020603050405020304" pitchFamily="18" charset="0"/>
                <a:cs typeface="Calibri"/>
              </a:rPr>
              <a:t>isinterpret signals from others</a:t>
            </a:r>
            <a:endParaRPr lang="en-GB" dirty="0">
              <a:solidFill>
                <a:schemeClr val="bg1"/>
              </a:solidFill>
              <a:latin typeface="Calibri"/>
              <a:ea typeface="Times New Roman" panose="02020603050405020304" pitchFamily="18" charset="0"/>
              <a:cs typeface="Calibri"/>
            </a:endParaRPr>
          </a:p>
          <a:p>
            <a:pPr>
              <a:lnSpc>
                <a:spcPct val="110000"/>
              </a:lnSpc>
              <a:buSzPts val="1000"/>
              <a:tabLst>
                <a:tab pos="457200" algn="l"/>
              </a:tabLst>
            </a:pPr>
            <a:r>
              <a:rPr lang="en-GB" dirty="0">
                <a:solidFill>
                  <a:schemeClr val="bg1"/>
                </a:solidFill>
                <a:latin typeface="Calibri"/>
                <a:ea typeface="Times New Roman" panose="02020603050405020304" pitchFamily="18" charset="0"/>
                <a:cs typeface="Calibri"/>
              </a:rPr>
              <a:t>Becomes harder</a:t>
            </a:r>
            <a:r>
              <a:rPr lang="en-GB" dirty="0">
                <a:solidFill>
                  <a:schemeClr val="bg1"/>
                </a:solidFill>
                <a:effectLst/>
                <a:latin typeface="Calibri"/>
                <a:ea typeface="Times New Roman" panose="02020603050405020304" pitchFamily="18" charset="0"/>
                <a:cs typeface="Calibri"/>
              </a:rPr>
              <a:t> to be proactive -</a:t>
            </a:r>
            <a:r>
              <a:rPr lang="en-GB" dirty="0">
                <a:solidFill>
                  <a:schemeClr val="bg1"/>
                </a:solidFill>
                <a:latin typeface="Calibri"/>
                <a:ea typeface="Times New Roman" panose="02020603050405020304" pitchFamily="18" charset="0"/>
                <a:cs typeface="Calibri"/>
              </a:rPr>
              <a:t> </a:t>
            </a:r>
            <a:r>
              <a:rPr lang="en-GB" dirty="0">
                <a:solidFill>
                  <a:schemeClr val="bg1"/>
                </a:solidFill>
                <a:effectLst/>
                <a:latin typeface="Calibri"/>
                <a:ea typeface="Times New Roman" panose="02020603050405020304" pitchFamily="18" charset="0"/>
                <a:cs typeface="Calibri"/>
              </a:rPr>
              <a:t>a downward spiral </a:t>
            </a:r>
            <a:endParaRPr lang="en-GB" dirty="0">
              <a:solidFill>
                <a:schemeClr val="bg1"/>
              </a:solidFill>
              <a:latin typeface="Calibri"/>
              <a:ea typeface="Times New Roman" panose="02020603050405020304" pitchFamily="18" charset="0"/>
              <a:cs typeface="Calibri"/>
            </a:endParaRPr>
          </a:p>
          <a:p>
            <a:pPr lvl="0">
              <a:lnSpc>
                <a:spcPct val="110000"/>
              </a:lnSpc>
              <a:buSzPts val="1000"/>
              <a:tabLst>
                <a:tab pos="457200" algn="l"/>
              </a:tabLst>
            </a:pPr>
            <a:endParaRPr lang="en-GB" sz="2400" dirty="0">
              <a:solidFill>
                <a:schemeClr val="bg1"/>
              </a:solidFill>
              <a:effectLst/>
              <a:latin typeface="Calibri"/>
              <a:ea typeface="Times New Roman" panose="02020603050405020304" pitchFamily="18" charset="0"/>
              <a:cs typeface="Calibri"/>
            </a:endParaRPr>
          </a:p>
          <a:p>
            <a:pPr lvl="0">
              <a:lnSpc>
                <a:spcPct val="110000"/>
              </a:lnSpc>
              <a:buSzPts val="1000"/>
              <a:tabLst>
                <a:tab pos="457200" algn="l"/>
              </a:tabLst>
            </a:pPr>
            <a:endParaRPr lang="en-GB" sz="2400" dirty="0">
              <a:solidFill>
                <a:schemeClr val="bg1"/>
              </a:solidFill>
              <a:effectLst/>
              <a:latin typeface="Calibri"/>
              <a:ea typeface="Times New Roman" panose="02020603050405020304" pitchFamily="18" charset="0"/>
              <a:cs typeface="Calibri"/>
            </a:endParaRPr>
          </a:p>
          <a:p>
            <a:endParaRPr lang="en-GB" dirty="0"/>
          </a:p>
        </p:txBody>
      </p:sp>
      <p:sp>
        <p:nvSpPr>
          <p:cNvPr id="4" name="Slide Number Placeholder 3">
            <a:extLst>
              <a:ext uri="{FF2B5EF4-FFF2-40B4-BE49-F238E27FC236}">
                <a16:creationId xmlns:a16="http://schemas.microsoft.com/office/drawing/2014/main" id="{0CB23452-A4DB-3E4F-3445-0110DE3A7865}"/>
              </a:ext>
            </a:extLst>
          </p:cNvPr>
          <p:cNvSpPr>
            <a:spLocks noGrp="1"/>
          </p:cNvSpPr>
          <p:nvPr>
            <p:ph type="sldNum" sz="quarter" idx="12"/>
          </p:nvPr>
        </p:nvSpPr>
        <p:spPr/>
        <p:txBody>
          <a:bodyPr/>
          <a:lstStyle/>
          <a:p>
            <a:fld id="{6D22F896-40B5-4ADD-8801-0D06FADFA095}" type="slidenum">
              <a:rPr lang="en-US" smtClean="0"/>
              <a:t>9</a:t>
            </a:fld>
            <a:endParaRPr lang="en-US" dirty="0"/>
          </a:p>
        </p:txBody>
      </p:sp>
      <p:pic>
        <p:nvPicPr>
          <p:cNvPr id="2054" name="Picture 6" descr="lonely man foggy park bench monochrome solitude shadows evening">
            <a:extLst>
              <a:ext uri="{FF2B5EF4-FFF2-40B4-BE49-F238E27FC236}">
                <a16:creationId xmlns:a16="http://schemas.microsoft.com/office/drawing/2014/main" id="{174B89D0-6E7C-37E0-0521-81816CB699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8411" y="3169749"/>
            <a:ext cx="3429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5684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1787</TotalTime>
  <Words>905</Words>
  <Application>Microsoft Macintosh PowerPoint</Application>
  <PresentationFormat>Widescreen</PresentationFormat>
  <Paragraphs>120</Paragraphs>
  <Slides>14</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Calibri</vt:lpstr>
      <vt:lpstr>Segoe UI</vt:lpstr>
      <vt:lpstr>Times New Roman</vt:lpstr>
      <vt:lpstr>Tw Cen MT</vt:lpstr>
      <vt:lpstr>Circuit</vt:lpstr>
      <vt:lpstr>  Conference on Youth Loneliness   Mental Health And Loneliness  </vt:lpstr>
      <vt:lpstr>Experience </vt:lpstr>
      <vt:lpstr>PowerPoint Presentation</vt:lpstr>
      <vt:lpstr>Loneliness hidden in the narrative</vt:lpstr>
      <vt:lpstr>How Loneliness can present</vt:lpstr>
      <vt:lpstr>KEY POINTS OF VULNERABILITY</vt:lpstr>
      <vt:lpstr>Deeper understanding </vt:lpstr>
      <vt:lpstr>PowerPoint Presentation</vt:lpstr>
      <vt:lpstr>chronic loneliness and impact on  Mental Health</vt:lpstr>
      <vt:lpstr>window of opportunity</vt:lpstr>
      <vt:lpstr>Therapist view of Loneliness</vt:lpstr>
      <vt:lpstr>How can We help young people?</vt:lpstr>
      <vt:lpstr>How can we help young people?</vt:lpstr>
      <vt:lpstr>From loneliness to connection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Loneliness</dc:title>
  <dc:creator>Gurung, Jan</dc:creator>
  <cp:lastModifiedBy>Jan Gurung</cp:lastModifiedBy>
  <cp:revision>107</cp:revision>
  <cp:lastPrinted>2025-03-12T21:13:49Z</cp:lastPrinted>
  <dcterms:created xsi:type="dcterms:W3CDTF">2023-07-14T16:38:05Z</dcterms:created>
  <dcterms:modified xsi:type="dcterms:W3CDTF">2025-03-12T21:30:33Z</dcterms:modified>
</cp:coreProperties>
</file>